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63" r:id="rId3"/>
    <p:sldId id="264" r:id="rId4"/>
    <p:sldId id="269" r:id="rId5"/>
    <p:sldId id="265" r:id="rId6"/>
    <p:sldId id="266" r:id="rId7"/>
    <p:sldId id="267" r:id="rId8"/>
    <p:sldId id="268"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1279"/>
    <a:srgbClr val="FF66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AE09DE8-EDBC-4D12-ADFD-33FD87DFC0F8}" type="datetimeFigureOut">
              <a:rPr lang="en-IN" smtClean="0"/>
              <a:t>26-04-2024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DBE4CCB-C83B-46AC-9515-2A30DF533760}" type="slidenum">
              <a:rPr lang="en-IN" smtClean="0"/>
              <a:t>‹#›</a:t>
            </a:fld>
            <a:endParaRPr lang="en-IN"/>
          </a:p>
        </p:txBody>
      </p:sp>
    </p:spTree>
    <p:extLst>
      <p:ext uri="{BB962C8B-B14F-4D97-AF65-F5344CB8AC3E}">
        <p14:creationId xmlns:p14="http://schemas.microsoft.com/office/powerpoint/2010/main" val="3642515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963175" y="6283803"/>
            <a:ext cx="2949299" cy="446595"/>
          </a:xfrm>
          <a:prstGeom prst="rect">
            <a:avLst/>
          </a:prstGeom>
        </p:spPr>
      </p:pic>
      <p:sp>
        <p:nvSpPr>
          <p:cNvPr id="2" name="Holder 2"/>
          <p:cNvSpPr>
            <a:spLocks noGrp="1"/>
          </p:cNvSpPr>
          <p:nvPr>
            <p:ph type="title"/>
          </p:nvPr>
        </p:nvSpPr>
        <p:spPr>
          <a:xfrm>
            <a:off x="291782" y="236474"/>
            <a:ext cx="1821814" cy="449580"/>
          </a:xfrm>
          <a:prstGeom prst="rect">
            <a:avLst/>
          </a:prstGeom>
        </p:spPr>
        <p:txBody>
          <a:bodyPr wrap="square" lIns="0" tIns="0" rIns="0" bIns="0">
            <a:spAutoFit/>
          </a:bodyPr>
          <a:lstStyle>
            <a:lvl1pPr>
              <a:defRPr sz="2750" b="1"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434657" y="1051052"/>
            <a:ext cx="11322685" cy="23145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0962"/>
            <a:ext cx="12191999" cy="6696075"/>
          </a:xfrm>
          <a:prstGeom prst="rect">
            <a:avLst/>
          </a:prstGeom>
        </p:spPr>
      </p:pic>
      <p:sp>
        <p:nvSpPr>
          <p:cNvPr id="3" name="object 3"/>
          <p:cNvSpPr txBox="1">
            <a:spLocks noGrp="1"/>
          </p:cNvSpPr>
          <p:nvPr>
            <p:ph type="title"/>
          </p:nvPr>
        </p:nvSpPr>
        <p:spPr>
          <a:xfrm>
            <a:off x="1866899" y="3733800"/>
            <a:ext cx="8458200" cy="586956"/>
          </a:xfrm>
          <a:prstGeom prst="rect">
            <a:avLst/>
          </a:prstGeom>
        </p:spPr>
        <p:txBody>
          <a:bodyPr vert="horz" wrap="square" lIns="0" tIns="7620" rIns="0" bIns="0" rtlCol="0">
            <a:spAutoFit/>
          </a:bodyPr>
          <a:lstStyle/>
          <a:p>
            <a:pPr marL="889000" marR="5080" indent="-876935" algn="ctr">
              <a:lnSpc>
                <a:spcPct val="101400"/>
              </a:lnSpc>
              <a:spcBef>
                <a:spcPts val="60"/>
              </a:spcBef>
            </a:pPr>
            <a:r>
              <a:rPr lang="en-US" sz="3950" dirty="0">
                <a:solidFill>
                  <a:schemeClr val="accent2"/>
                </a:solidFill>
              </a:rPr>
              <a:t>Search Engine</a:t>
            </a:r>
          </a:p>
        </p:txBody>
      </p:sp>
      <p:sp>
        <p:nvSpPr>
          <p:cNvPr id="5" name="TextBox 4">
            <a:extLst>
              <a:ext uri="{FF2B5EF4-FFF2-40B4-BE49-F238E27FC236}">
                <a16:creationId xmlns:a16="http://schemas.microsoft.com/office/drawing/2014/main" id="{F54F5309-24DE-E8D0-866D-7DD9E2F6052B}"/>
              </a:ext>
            </a:extLst>
          </p:cNvPr>
          <p:cNvSpPr txBox="1"/>
          <p:nvPr/>
        </p:nvSpPr>
        <p:spPr>
          <a:xfrm>
            <a:off x="7410449" y="4191000"/>
            <a:ext cx="3810000" cy="2677656"/>
          </a:xfrm>
          <a:prstGeom prst="rect">
            <a:avLst/>
          </a:prstGeom>
          <a:noFill/>
        </p:spPr>
        <p:txBody>
          <a:bodyPr wrap="square" rtlCol="0">
            <a:spAutoFit/>
          </a:bodyPr>
          <a:lstStyle/>
          <a:p>
            <a:r>
              <a:rPr lang="en-US" sz="2800" b="1" dirty="0">
                <a:solidFill>
                  <a:srgbClr val="002060"/>
                </a:solidFill>
                <a:latin typeface="Times New Roman" panose="02020603050405020304" pitchFamily="18" charset="0"/>
                <a:cs typeface="Times New Roman" panose="02020603050405020304" pitchFamily="18" charset="0"/>
              </a:rPr>
              <a:t>B Tharun Kumar IN1240349 </a:t>
            </a:r>
          </a:p>
          <a:p>
            <a:r>
              <a:rPr lang="en-US" sz="2800" b="1" dirty="0">
                <a:solidFill>
                  <a:srgbClr val="00B050"/>
                </a:solidFill>
                <a:latin typeface="Times New Roman" panose="02020603050405020304" pitchFamily="18" charset="0"/>
                <a:cs typeface="Times New Roman" panose="02020603050405020304" pitchFamily="18" charset="0"/>
              </a:rPr>
              <a:t>R K Madhuri IN1240351</a:t>
            </a:r>
          </a:p>
          <a:p>
            <a:r>
              <a:rPr lang="en-US" sz="2800" b="1" dirty="0">
                <a:solidFill>
                  <a:srgbClr val="FF0000"/>
                </a:solidFill>
                <a:latin typeface="Times New Roman" panose="02020603050405020304" pitchFamily="18" charset="0"/>
                <a:cs typeface="Times New Roman" panose="02020603050405020304" pitchFamily="18" charset="0"/>
              </a:rPr>
              <a:t>Unique Team ID: T211173 </a:t>
            </a:r>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8194" name="Picture 2" descr="online internet web magnifying glass go ...">
            <a:extLst>
              <a:ext uri="{FF2B5EF4-FFF2-40B4-BE49-F238E27FC236}">
                <a16:creationId xmlns:a16="http://schemas.microsoft.com/office/drawing/2014/main" id="{C23405D1-CC2E-60D8-5759-CC1D29674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4371211"/>
            <a:ext cx="2743200" cy="133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ree vector cute background abstract">
            <a:extLst>
              <a:ext uri="{FF2B5EF4-FFF2-40B4-BE49-F238E27FC236}">
                <a16:creationId xmlns:a16="http://schemas.microsoft.com/office/drawing/2014/main" id="{F830C98D-28C2-1C23-932E-272A576BD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8" y="0"/>
            <a:ext cx="12192000" cy="6324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31BB03D-85BD-1A24-C30B-43EFEFEA08B7}"/>
              </a:ext>
            </a:extLst>
          </p:cNvPr>
          <p:cNvSpPr>
            <a:spLocks noGrp="1"/>
          </p:cNvSpPr>
          <p:nvPr>
            <p:ph type="title"/>
          </p:nvPr>
        </p:nvSpPr>
        <p:spPr>
          <a:xfrm>
            <a:off x="2647473" y="820464"/>
            <a:ext cx="6871018" cy="492443"/>
          </a:xfrm>
        </p:spPr>
        <p:txBody>
          <a:bodyPr/>
          <a:lstStyle/>
          <a:p>
            <a:r>
              <a:rPr lang="en-US" sz="3200" dirty="0">
                <a:solidFill>
                  <a:schemeClr val="accent6">
                    <a:lumMod val="75000"/>
                  </a:schemeClr>
                </a:solidFill>
              </a:rPr>
              <a:t>Introduction to the Search Engine</a:t>
            </a:r>
            <a:endParaRPr lang="en-IN" sz="3200" dirty="0">
              <a:solidFill>
                <a:schemeClr val="accent6">
                  <a:lumMod val="75000"/>
                </a:schemeClr>
              </a:solidFill>
            </a:endParaRPr>
          </a:p>
        </p:txBody>
      </p:sp>
      <p:sp>
        <p:nvSpPr>
          <p:cNvPr id="3" name="Text Placeholder 2">
            <a:extLst>
              <a:ext uri="{FF2B5EF4-FFF2-40B4-BE49-F238E27FC236}">
                <a16:creationId xmlns:a16="http://schemas.microsoft.com/office/drawing/2014/main" id="{6193E942-17AA-ECA5-6DA4-23614415CF3A}"/>
              </a:ext>
            </a:extLst>
          </p:cNvPr>
          <p:cNvSpPr>
            <a:spLocks noGrp="1"/>
          </p:cNvSpPr>
          <p:nvPr>
            <p:ph type="body" idx="1"/>
          </p:nvPr>
        </p:nvSpPr>
        <p:spPr>
          <a:xfrm>
            <a:off x="869315" y="1524000"/>
            <a:ext cx="10332085" cy="4062651"/>
          </a:xfrm>
        </p:spPr>
        <p:txBody>
          <a:bodyPr/>
          <a:lstStyle/>
          <a:p>
            <a:pPr marL="342900" indent="-342900">
              <a:buFont typeface="Wingdings" panose="05000000000000000000" pitchFamily="2" charset="2"/>
              <a:buChar char="§"/>
            </a:pPr>
            <a:r>
              <a:rPr lang="en-US" sz="2400" dirty="0">
                <a:solidFill>
                  <a:srgbClr val="00B050"/>
                </a:solidFill>
                <a:latin typeface="Times New Roman" panose="02020603050405020304" pitchFamily="18" charset="0"/>
                <a:cs typeface="Times New Roman" panose="02020603050405020304" pitchFamily="18" charset="0"/>
              </a:rPr>
              <a:t>The objective of this project is to design a cutting-edge search algorithm that effectively retrieves relevant subtitles corresponding to user inputs.</a:t>
            </a:r>
          </a:p>
          <a:p>
            <a:pPr marL="342900" indent="-342900">
              <a:buFont typeface="Wingdings" panose="05000000000000000000" pitchFamily="2" charset="2"/>
              <a:buChar char="§"/>
            </a:pPr>
            <a:r>
              <a:rPr lang="en-US" sz="2400" dirty="0">
                <a:solidFill>
                  <a:srgbClr val="00B050"/>
                </a:solidFill>
                <a:latin typeface="Times New Roman" panose="02020603050405020304" pitchFamily="18" charset="0"/>
                <a:cs typeface="Times New Roman" panose="02020603050405020304" pitchFamily="18" charset="0"/>
              </a:rPr>
              <a:t>By utilizing Machine learning (ML) and Natural Language Processing (NLP)Techniques , this algorithm will enhance the accuracy and relevance of search results. </a:t>
            </a:r>
          </a:p>
          <a:p>
            <a:pPr marL="342900" indent="-342900">
              <a:buFont typeface="Wingdings" panose="05000000000000000000" pitchFamily="2" charset="2"/>
              <a:buChar char="§"/>
            </a:pPr>
            <a:r>
              <a:rPr lang="en-US" sz="2400" dirty="0">
                <a:solidFill>
                  <a:srgbClr val="00B050"/>
                </a:solidFill>
                <a:latin typeface="Times New Roman" panose="02020603050405020304" pitchFamily="18" charset="0"/>
                <a:cs typeface="Times New Roman" panose="02020603050405020304" pitchFamily="18" charset="0"/>
              </a:rPr>
              <a:t>A search engine is a software system that allows users to search for information on the World Wide Web. </a:t>
            </a:r>
          </a:p>
          <a:p>
            <a:pPr marL="342900" indent="-342900">
              <a:buFont typeface="Wingdings" panose="05000000000000000000" pitchFamily="2" charset="2"/>
              <a:buChar char="§"/>
            </a:pPr>
            <a:r>
              <a:rPr lang="en-US" sz="2400" dirty="0">
                <a:solidFill>
                  <a:srgbClr val="00B050"/>
                </a:solidFill>
                <a:latin typeface="Times New Roman" panose="02020603050405020304" pitchFamily="18" charset="0"/>
                <a:cs typeface="Times New Roman" panose="02020603050405020304" pitchFamily="18" charset="0"/>
              </a:rPr>
              <a:t>Search Engines can be used to find pages, images, videos, business addresses, and other kinds of information. They find this information and rank the pages they feel are relevant according to complex algorithms that are tweaked and improved regularly.</a:t>
            </a:r>
            <a:endParaRPr lang="en-IN" sz="24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77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ree vector cute background abstract">
            <a:extLst>
              <a:ext uri="{FF2B5EF4-FFF2-40B4-BE49-F238E27FC236}">
                <a16:creationId xmlns:a16="http://schemas.microsoft.com/office/drawing/2014/main" id="{80730233-F8EA-083D-B3B0-474C7842B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324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042AC65-F63E-C9C5-1B84-950C5E3304E5}"/>
              </a:ext>
            </a:extLst>
          </p:cNvPr>
          <p:cNvSpPr>
            <a:spLocks noGrp="1"/>
          </p:cNvSpPr>
          <p:nvPr>
            <p:ph type="title"/>
          </p:nvPr>
        </p:nvSpPr>
        <p:spPr>
          <a:xfrm>
            <a:off x="269659" y="145356"/>
            <a:ext cx="11769941" cy="553998"/>
          </a:xfrm>
        </p:spPr>
        <p:txBody>
          <a:bodyPr/>
          <a:lstStyle/>
          <a:p>
            <a:pPr algn="ctr"/>
            <a:r>
              <a:rPr lang="en-US" sz="3600" dirty="0"/>
              <a:t>Project Roadmap</a:t>
            </a:r>
            <a:endParaRPr lang="en-IN" sz="3600" dirty="0"/>
          </a:p>
        </p:txBody>
      </p:sp>
      <p:sp>
        <p:nvSpPr>
          <p:cNvPr id="5" name="Rectangle: Top Corners Rounded 4">
            <a:extLst>
              <a:ext uri="{FF2B5EF4-FFF2-40B4-BE49-F238E27FC236}">
                <a16:creationId xmlns:a16="http://schemas.microsoft.com/office/drawing/2014/main" id="{ECF1BBC7-E777-3187-59FC-0AD1AF26EACF}"/>
              </a:ext>
            </a:extLst>
          </p:cNvPr>
          <p:cNvSpPr/>
          <p:nvPr/>
        </p:nvSpPr>
        <p:spPr>
          <a:xfrm>
            <a:off x="4077929" y="849329"/>
            <a:ext cx="4343400" cy="609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Data Sampling</a:t>
            </a:r>
            <a:endParaRPr lang="en-IN" sz="2400" b="1" dirty="0">
              <a:latin typeface="Times New Roman" panose="02020603050405020304" pitchFamily="18" charset="0"/>
              <a:cs typeface="Times New Roman" panose="02020603050405020304" pitchFamily="18" charset="0"/>
            </a:endParaRPr>
          </a:p>
        </p:txBody>
      </p:sp>
      <p:sp>
        <p:nvSpPr>
          <p:cNvPr id="6" name="Rectangle: Top Corners Rounded 5">
            <a:extLst>
              <a:ext uri="{FF2B5EF4-FFF2-40B4-BE49-F238E27FC236}">
                <a16:creationId xmlns:a16="http://schemas.microsoft.com/office/drawing/2014/main" id="{F63B4FEB-345A-4C08-EEBB-DA657DB757D4}"/>
              </a:ext>
            </a:extLst>
          </p:cNvPr>
          <p:cNvSpPr/>
          <p:nvPr/>
        </p:nvSpPr>
        <p:spPr>
          <a:xfrm>
            <a:off x="4114800" y="1626333"/>
            <a:ext cx="4343400" cy="609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Data Pre processing</a:t>
            </a:r>
            <a:endParaRPr lang="en-IN" sz="2400" b="1" dirty="0">
              <a:latin typeface="Times New Roman" panose="02020603050405020304" pitchFamily="18" charset="0"/>
              <a:cs typeface="Times New Roman" panose="02020603050405020304" pitchFamily="18" charset="0"/>
            </a:endParaRPr>
          </a:p>
        </p:txBody>
      </p:sp>
      <p:sp>
        <p:nvSpPr>
          <p:cNvPr id="7" name="Rectangle: Top Corners Rounded 6">
            <a:extLst>
              <a:ext uri="{FF2B5EF4-FFF2-40B4-BE49-F238E27FC236}">
                <a16:creationId xmlns:a16="http://schemas.microsoft.com/office/drawing/2014/main" id="{D76E4046-2084-6A48-B41D-70A5B95BDAF0}"/>
              </a:ext>
            </a:extLst>
          </p:cNvPr>
          <p:cNvSpPr/>
          <p:nvPr/>
        </p:nvSpPr>
        <p:spPr>
          <a:xfrm>
            <a:off x="4147984" y="5653697"/>
            <a:ext cx="4343400" cy="609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Semantic Search</a:t>
            </a:r>
            <a:endParaRPr lang="en-IN" sz="2400" b="1" dirty="0">
              <a:latin typeface="Times New Roman" panose="02020603050405020304" pitchFamily="18" charset="0"/>
              <a:cs typeface="Times New Roman" panose="02020603050405020304" pitchFamily="18" charset="0"/>
            </a:endParaRPr>
          </a:p>
        </p:txBody>
      </p:sp>
      <p:sp>
        <p:nvSpPr>
          <p:cNvPr id="8" name="Rectangle: Top Corners Rounded 7">
            <a:extLst>
              <a:ext uri="{FF2B5EF4-FFF2-40B4-BE49-F238E27FC236}">
                <a16:creationId xmlns:a16="http://schemas.microsoft.com/office/drawing/2014/main" id="{315590D8-3CDA-37A8-D690-ED8894302477}"/>
              </a:ext>
            </a:extLst>
          </p:cNvPr>
          <p:cNvSpPr/>
          <p:nvPr/>
        </p:nvSpPr>
        <p:spPr>
          <a:xfrm>
            <a:off x="4129548" y="4820277"/>
            <a:ext cx="4343400" cy="609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User Query</a:t>
            </a:r>
            <a:endParaRPr lang="en-IN" sz="2400" b="1" dirty="0">
              <a:latin typeface="Times New Roman" panose="02020603050405020304" pitchFamily="18" charset="0"/>
              <a:cs typeface="Times New Roman" panose="02020603050405020304" pitchFamily="18" charset="0"/>
            </a:endParaRPr>
          </a:p>
        </p:txBody>
      </p:sp>
      <p:sp>
        <p:nvSpPr>
          <p:cNvPr id="9" name="Rectangle: Top Corners Rounded 8">
            <a:extLst>
              <a:ext uri="{FF2B5EF4-FFF2-40B4-BE49-F238E27FC236}">
                <a16:creationId xmlns:a16="http://schemas.microsoft.com/office/drawing/2014/main" id="{E1684180-4DE3-085D-24ED-E45293CFA661}"/>
              </a:ext>
            </a:extLst>
          </p:cNvPr>
          <p:cNvSpPr/>
          <p:nvPr/>
        </p:nvSpPr>
        <p:spPr>
          <a:xfrm>
            <a:off x="4114800" y="3986857"/>
            <a:ext cx="4343400" cy="609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Storing embeddings in chroma DB</a:t>
            </a:r>
            <a:endParaRPr lang="en-IN" sz="2000" b="1" dirty="0">
              <a:latin typeface="Times New Roman" panose="02020603050405020304" pitchFamily="18" charset="0"/>
              <a:cs typeface="Times New Roman" panose="02020603050405020304" pitchFamily="18" charset="0"/>
            </a:endParaRPr>
          </a:p>
        </p:txBody>
      </p:sp>
      <p:sp>
        <p:nvSpPr>
          <p:cNvPr id="10" name="Rectangle: Top Corners Rounded 9">
            <a:extLst>
              <a:ext uri="{FF2B5EF4-FFF2-40B4-BE49-F238E27FC236}">
                <a16:creationId xmlns:a16="http://schemas.microsoft.com/office/drawing/2014/main" id="{526B0F32-271E-D071-A301-2926BFD2F75F}"/>
              </a:ext>
            </a:extLst>
          </p:cNvPr>
          <p:cNvSpPr/>
          <p:nvPr/>
        </p:nvSpPr>
        <p:spPr>
          <a:xfrm>
            <a:off x="4129548" y="3187595"/>
            <a:ext cx="4343400" cy="609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Text Vectorization(Embeddings</a:t>
            </a:r>
            <a:r>
              <a:rPr lang="en-US" dirty="0"/>
              <a:t>)</a:t>
            </a:r>
            <a:endParaRPr lang="en-IN" dirty="0"/>
          </a:p>
        </p:txBody>
      </p:sp>
      <p:sp>
        <p:nvSpPr>
          <p:cNvPr id="11" name="Rectangle: Top Corners Rounded 10">
            <a:extLst>
              <a:ext uri="{FF2B5EF4-FFF2-40B4-BE49-F238E27FC236}">
                <a16:creationId xmlns:a16="http://schemas.microsoft.com/office/drawing/2014/main" id="{C0AC7784-9F02-DF8A-9F45-2B8629F5F9E7}"/>
              </a:ext>
            </a:extLst>
          </p:cNvPr>
          <p:cNvSpPr/>
          <p:nvPr/>
        </p:nvSpPr>
        <p:spPr>
          <a:xfrm>
            <a:off x="4129548" y="2388333"/>
            <a:ext cx="4343400" cy="609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Document Chunking</a:t>
            </a:r>
            <a:endParaRPr lang="en-IN" sz="2400" b="1" dirty="0">
              <a:latin typeface="Times New Roman" panose="02020603050405020304" pitchFamily="18" charset="0"/>
              <a:cs typeface="Times New Roman" panose="02020603050405020304" pitchFamily="18" charset="0"/>
            </a:endParaRPr>
          </a:p>
        </p:txBody>
      </p:sp>
      <p:sp>
        <p:nvSpPr>
          <p:cNvPr id="12" name="Rectangle: Top Corners Rounded 11">
            <a:extLst>
              <a:ext uri="{FF2B5EF4-FFF2-40B4-BE49-F238E27FC236}">
                <a16:creationId xmlns:a16="http://schemas.microsoft.com/office/drawing/2014/main" id="{52B147A3-CCD2-D144-6D3B-9ECD386A26D2}"/>
              </a:ext>
            </a:extLst>
          </p:cNvPr>
          <p:cNvSpPr/>
          <p:nvPr/>
        </p:nvSpPr>
        <p:spPr>
          <a:xfrm>
            <a:off x="269659" y="3211525"/>
            <a:ext cx="3276600" cy="609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Data Extraction</a:t>
            </a:r>
            <a:endParaRPr lang="en-IN" sz="2400" b="1" dirty="0">
              <a:latin typeface="Times New Roman" panose="02020603050405020304" pitchFamily="18" charset="0"/>
              <a:cs typeface="Times New Roman" panose="02020603050405020304" pitchFamily="18" charset="0"/>
            </a:endParaRPr>
          </a:p>
        </p:txBody>
      </p:sp>
      <p:sp>
        <p:nvSpPr>
          <p:cNvPr id="13" name="Rectangle: Top Corners Rounded 12">
            <a:extLst>
              <a:ext uri="{FF2B5EF4-FFF2-40B4-BE49-F238E27FC236}">
                <a16:creationId xmlns:a16="http://schemas.microsoft.com/office/drawing/2014/main" id="{08D8F7C3-D52D-BF55-C3EA-AEE69A0EFAA0}"/>
              </a:ext>
            </a:extLst>
          </p:cNvPr>
          <p:cNvSpPr/>
          <p:nvPr/>
        </p:nvSpPr>
        <p:spPr>
          <a:xfrm>
            <a:off x="8728589" y="3124200"/>
            <a:ext cx="3311011" cy="609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Results</a:t>
            </a:r>
            <a:endParaRPr lang="en-IN" b="1" dirty="0">
              <a:latin typeface="Times New Roman" panose="02020603050405020304" pitchFamily="18" charset="0"/>
              <a:cs typeface="Times New Roman" panose="02020603050405020304" pitchFamily="18" charset="0"/>
            </a:endParaRPr>
          </a:p>
        </p:txBody>
      </p:sp>
      <p:sp>
        <p:nvSpPr>
          <p:cNvPr id="15" name="Arrow: Bent 14">
            <a:extLst>
              <a:ext uri="{FF2B5EF4-FFF2-40B4-BE49-F238E27FC236}">
                <a16:creationId xmlns:a16="http://schemas.microsoft.com/office/drawing/2014/main" id="{335926EB-37A4-4FCB-48B2-6C629AD0F85B}"/>
              </a:ext>
            </a:extLst>
          </p:cNvPr>
          <p:cNvSpPr/>
          <p:nvPr/>
        </p:nvSpPr>
        <p:spPr>
          <a:xfrm>
            <a:off x="1981200" y="849329"/>
            <a:ext cx="1066800" cy="2148604"/>
          </a:xfrm>
          <a:prstGeom prst="ben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16" name="Arrow: Bent-Up 15">
            <a:extLst>
              <a:ext uri="{FF2B5EF4-FFF2-40B4-BE49-F238E27FC236}">
                <a16:creationId xmlns:a16="http://schemas.microsoft.com/office/drawing/2014/main" id="{1C0BBAA4-9F4C-F08E-5369-82865920C7AD}"/>
              </a:ext>
            </a:extLst>
          </p:cNvPr>
          <p:cNvSpPr/>
          <p:nvPr/>
        </p:nvSpPr>
        <p:spPr>
          <a:xfrm>
            <a:off x="9164894" y="3986857"/>
            <a:ext cx="1219200" cy="2159733"/>
          </a:xfrm>
          <a:prstGeom prst="ben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64979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Free vector cute background abstract">
            <a:extLst>
              <a:ext uri="{FF2B5EF4-FFF2-40B4-BE49-F238E27FC236}">
                <a16:creationId xmlns:a16="http://schemas.microsoft.com/office/drawing/2014/main" id="{70A566C0-8A26-E614-C787-A13A30D7F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24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92C1B5B1-ABF3-B447-4546-59E2CDFE04C8}"/>
              </a:ext>
            </a:extLst>
          </p:cNvPr>
          <p:cNvSpPr>
            <a:spLocks noGrp="1"/>
          </p:cNvSpPr>
          <p:nvPr>
            <p:ph type="title"/>
          </p:nvPr>
        </p:nvSpPr>
        <p:spPr>
          <a:xfrm>
            <a:off x="291782" y="0"/>
            <a:ext cx="11595418" cy="553998"/>
          </a:xfrm>
        </p:spPr>
        <p:txBody>
          <a:bodyPr/>
          <a:lstStyle/>
          <a:p>
            <a:pPr algn="ctr"/>
            <a:r>
              <a:rPr lang="en-US" sz="3600" dirty="0"/>
              <a:t>Code for the search Engine (app.py)</a:t>
            </a:r>
            <a:endParaRPr lang="en-IN" sz="3600" dirty="0"/>
          </a:p>
        </p:txBody>
      </p:sp>
      <p:sp>
        <p:nvSpPr>
          <p:cNvPr id="5" name="Content Placeholder 4">
            <a:extLst>
              <a:ext uri="{FF2B5EF4-FFF2-40B4-BE49-F238E27FC236}">
                <a16:creationId xmlns:a16="http://schemas.microsoft.com/office/drawing/2014/main" id="{6FBFC68B-22DF-F07D-C50E-8F4B685531D1}"/>
              </a:ext>
            </a:extLst>
          </p:cNvPr>
          <p:cNvSpPr>
            <a:spLocks noGrp="1"/>
          </p:cNvSpPr>
          <p:nvPr>
            <p:ph sz="half" idx="2"/>
          </p:nvPr>
        </p:nvSpPr>
        <p:spPr/>
        <p:txBody>
          <a:bodyPr/>
          <a:lstStyle/>
          <a:p>
            <a:endParaRPr lang="en-IN" dirty="0"/>
          </a:p>
        </p:txBody>
      </p:sp>
      <p:sp>
        <p:nvSpPr>
          <p:cNvPr id="6" name="Content Placeholder 5">
            <a:extLst>
              <a:ext uri="{FF2B5EF4-FFF2-40B4-BE49-F238E27FC236}">
                <a16:creationId xmlns:a16="http://schemas.microsoft.com/office/drawing/2014/main" id="{DD469BE7-098A-CFFA-5A1D-C016109074DE}"/>
              </a:ext>
            </a:extLst>
          </p:cNvPr>
          <p:cNvSpPr>
            <a:spLocks noGrp="1"/>
          </p:cNvSpPr>
          <p:nvPr>
            <p:ph sz="half" idx="3"/>
          </p:nvPr>
        </p:nvSpPr>
        <p:spPr>
          <a:xfrm>
            <a:off x="6278880" y="686054"/>
            <a:ext cx="5303520" cy="4876546"/>
          </a:xfrm>
        </p:spPr>
        <p:txBody>
          <a:bodyPr/>
          <a:lstStyle/>
          <a:p>
            <a:endParaRPr lang="en-IN" dirty="0"/>
          </a:p>
        </p:txBody>
      </p:sp>
      <p:pic>
        <p:nvPicPr>
          <p:cNvPr id="14340" name="Picture 4">
            <a:extLst>
              <a:ext uri="{FF2B5EF4-FFF2-40B4-BE49-F238E27FC236}">
                <a16:creationId xmlns:a16="http://schemas.microsoft.com/office/drawing/2014/main" id="{BFD9C826-1566-1950-7029-FD0B56B72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82" y="686054"/>
            <a:ext cx="5804218" cy="5417566"/>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6C594465-C376-2277-DA83-004F839D30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8880" y="686054"/>
            <a:ext cx="5684520" cy="5333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774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Free vector cute background abstract">
            <a:extLst>
              <a:ext uri="{FF2B5EF4-FFF2-40B4-BE49-F238E27FC236}">
                <a16:creationId xmlns:a16="http://schemas.microsoft.com/office/drawing/2014/main" id="{761D1F55-70E6-6D8E-F4BE-A220F4534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324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2326E00-41BF-51D7-A6FF-432D50C66DED}"/>
              </a:ext>
            </a:extLst>
          </p:cNvPr>
          <p:cNvSpPr>
            <a:spLocks noGrp="1"/>
          </p:cNvSpPr>
          <p:nvPr>
            <p:ph type="title"/>
          </p:nvPr>
        </p:nvSpPr>
        <p:spPr>
          <a:xfrm>
            <a:off x="298291" y="0"/>
            <a:ext cx="11595418" cy="553998"/>
          </a:xfrm>
        </p:spPr>
        <p:txBody>
          <a:bodyPr/>
          <a:lstStyle/>
          <a:p>
            <a:pPr algn="ctr"/>
            <a:r>
              <a:rPr lang="en-US" sz="3600" dirty="0"/>
              <a:t>Output of the code (app.py)</a:t>
            </a:r>
            <a:endParaRPr lang="en-IN" sz="3600" dirty="0"/>
          </a:p>
        </p:txBody>
      </p:sp>
      <p:pic>
        <p:nvPicPr>
          <p:cNvPr id="10244" name="Picture 4">
            <a:extLst>
              <a:ext uri="{FF2B5EF4-FFF2-40B4-BE49-F238E27FC236}">
                <a16:creationId xmlns:a16="http://schemas.microsoft.com/office/drawing/2014/main" id="{9DB69589-C3B3-9DC8-5710-4BA1ADBE8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685801"/>
            <a:ext cx="106680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598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Free vector cute background abstract">
            <a:extLst>
              <a:ext uri="{FF2B5EF4-FFF2-40B4-BE49-F238E27FC236}">
                <a16:creationId xmlns:a16="http://schemas.microsoft.com/office/drawing/2014/main" id="{1EDD299D-7ADD-3853-B1E6-FAC7944EE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3246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AFC9D5F-76EF-BAE2-2620-B70D5FCFD2CE}"/>
              </a:ext>
            </a:extLst>
          </p:cNvPr>
          <p:cNvSpPr>
            <a:spLocks noGrp="1"/>
          </p:cNvSpPr>
          <p:nvPr>
            <p:ph sz="half" idx="3"/>
          </p:nvPr>
        </p:nvSpPr>
        <p:spPr/>
        <p:txBody>
          <a:bodyPr/>
          <a:lstStyle/>
          <a:p>
            <a:endParaRPr lang="en-IN" dirty="0"/>
          </a:p>
        </p:txBody>
      </p:sp>
      <p:pic>
        <p:nvPicPr>
          <p:cNvPr id="11268" name="Picture 4">
            <a:extLst>
              <a:ext uri="{FF2B5EF4-FFF2-40B4-BE49-F238E27FC236}">
                <a16:creationId xmlns:a16="http://schemas.microsoft.com/office/drawing/2014/main" id="{669B7303-2E96-47B2-498F-A1422715476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62000" y="659667"/>
            <a:ext cx="5303520" cy="4979133"/>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3DE711F4-C9E0-C966-3115-07C36D8F3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659667"/>
            <a:ext cx="5486400" cy="497913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DA79FA41-964E-D99C-C708-C4F864DA9847}"/>
              </a:ext>
            </a:extLst>
          </p:cNvPr>
          <p:cNvSpPr/>
          <p:nvPr/>
        </p:nvSpPr>
        <p:spPr>
          <a:xfrm>
            <a:off x="1066800" y="43339"/>
            <a:ext cx="4739640" cy="5072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panose="02020603050405020304" pitchFamily="18" charset="0"/>
                <a:cs typeface="Times New Roman" panose="02020603050405020304" pitchFamily="18" charset="0"/>
              </a:rPr>
              <a:t>Question</a:t>
            </a:r>
            <a:endParaRPr lang="en-IN" b="1"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18FFCA30-0D27-94D9-EE48-4FA6E117332D}"/>
              </a:ext>
            </a:extLst>
          </p:cNvPr>
          <p:cNvSpPr/>
          <p:nvPr/>
        </p:nvSpPr>
        <p:spPr>
          <a:xfrm>
            <a:off x="6278880" y="61452"/>
            <a:ext cx="4739640" cy="5072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panose="02020603050405020304" pitchFamily="18" charset="0"/>
                <a:cs typeface="Times New Roman" panose="02020603050405020304" pitchFamily="18" charset="0"/>
              </a:rPr>
              <a:t>Answer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62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Free vector cute background abstract">
            <a:extLst>
              <a:ext uri="{FF2B5EF4-FFF2-40B4-BE49-F238E27FC236}">
                <a16:creationId xmlns:a16="http://schemas.microsoft.com/office/drawing/2014/main" id="{1A6DC89B-04CD-D84B-91AA-653A182D0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4" y="0"/>
            <a:ext cx="12192000" cy="63246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D095DC27-2A67-2F00-BFBD-36060365FA52}"/>
              </a:ext>
            </a:extLst>
          </p:cNvPr>
          <p:cNvSpPr>
            <a:spLocks noGrp="1"/>
          </p:cNvSpPr>
          <p:nvPr>
            <p:ph sz="half" idx="3"/>
          </p:nvPr>
        </p:nvSpPr>
        <p:spPr/>
        <p:txBody>
          <a:bodyPr/>
          <a:lstStyle/>
          <a:p>
            <a:endParaRPr lang="en-IN" dirty="0"/>
          </a:p>
        </p:txBody>
      </p:sp>
      <p:sp>
        <p:nvSpPr>
          <p:cNvPr id="4" name="Rectangle: Rounded Corners 3">
            <a:extLst>
              <a:ext uri="{FF2B5EF4-FFF2-40B4-BE49-F238E27FC236}">
                <a16:creationId xmlns:a16="http://schemas.microsoft.com/office/drawing/2014/main" id="{15CD0F28-0A62-2CBB-DA14-A68CB69D8C6A}"/>
              </a:ext>
            </a:extLst>
          </p:cNvPr>
          <p:cNvSpPr/>
          <p:nvPr/>
        </p:nvSpPr>
        <p:spPr>
          <a:xfrm>
            <a:off x="1066800" y="43339"/>
            <a:ext cx="4739640" cy="5072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panose="02020603050405020304" pitchFamily="18" charset="0"/>
                <a:cs typeface="Times New Roman" panose="02020603050405020304" pitchFamily="18" charset="0"/>
              </a:rPr>
              <a:t>Question</a:t>
            </a:r>
            <a:endParaRPr lang="en-IN" b="1"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6EEA4A82-2B9C-0527-3ECA-374E474547D9}"/>
              </a:ext>
            </a:extLst>
          </p:cNvPr>
          <p:cNvSpPr/>
          <p:nvPr/>
        </p:nvSpPr>
        <p:spPr>
          <a:xfrm>
            <a:off x="6110747" y="39929"/>
            <a:ext cx="4739640" cy="5072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panose="02020603050405020304" pitchFamily="18" charset="0"/>
                <a:cs typeface="Times New Roman" panose="02020603050405020304" pitchFamily="18" charset="0"/>
              </a:rPr>
              <a:t>Answer</a:t>
            </a:r>
            <a:endParaRPr lang="en-IN" b="1" dirty="0">
              <a:latin typeface="Times New Roman" panose="02020603050405020304" pitchFamily="18" charset="0"/>
              <a:cs typeface="Times New Roman" panose="02020603050405020304" pitchFamily="18" charset="0"/>
            </a:endParaRPr>
          </a:p>
        </p:txBody>
      </p:sp>
      <p:pic>
        <p:nvPicPr>
          <p:cNvPr id="12292" name="Picture 4">
            <a:extLst>
              <a:ext uri="{FF2B5EF4-FFF2-40B4-BE49-F238E27FC236}">
                <a16:creationId xmlns:a16="http://schemas.microsoft.com/office/drawing/2014/main" id="{B5F06C18-2CD9-4C3A-9904-92E053C8193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62000" y="727996"/>
            <a:ext cx="5151438" cy="4910803"/>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BCC0C4A3-7F20-E2E3-A3EA-D9C024F7F6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1" y="727996"/>
            <a:ext cx="5410200" cy="4910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37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Free vector cute background abstract">
            <a:extLst>
              <a:ext uri="{FF2B5EF4-FFF2-40B4-BE49-F238E27FC236}">
                <a16:creationId xmlns:a16="http://schemas.microsoft.com/office/drawing/2014/main" id="{882EFF55-CAB4-12A6-17A8-82AD43ADE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990600"/>
            <a:ext cx="93726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Thank you png images | PNGWing">
            <a:extLst>
              <a:ext uri="{FF2B5EF4-FFF2-40B4-BE49-F238E27FC236}">
                <a16:creationId xmlns:a16="http://schemas.microsoft.com/office/drawing/2014/main" id="{DAA299B4-217F-6EFF-EFF3-0E78F8192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286000"/>
            <a:ext cx="5715000" cy="2209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881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882</TotalTime>
  <Words>184</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Wingdings</vt:lpstr>
      <vt:lpstr>Office Theme</vt:lpstr>
      <vt:lpstr>Search Engine</vt:lpstr>
      <vt:lpstr>Introduction to the Search Engine</vt:lpstr>
      <vt:lpstr>Project Roadmap</vt:lpstr>
      <vt:lpstr>Code for the search Engine (app.py)</vt:lpstr>
      <vt:lpstr>Output of the code (app.py)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Transformers, GPT and the roadmap to the rapid progress</dc:title>
  <cp:lastModifiedBy>Madhuri Rudrabhatla</cp:lastModifiedBy>
  <cp:revision>5</cp:revision>
  <dcterms:created xsi:type="dcterms:W3CDTF">2024-04-12T06:27:28Z</dcterms:created>
  <dcterms:modified xsi:type="dcterms:W3CDTF">2024-04-26T14:12:51Z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2024-04-12T00:00:00Z</vt:filetime>
  </property>
  <property fmtid="{D5CDD505-2E9C-101B-9397-08002B2CF9AE}" pid="3" name="LastSaved">
    <vt:filetime>2024-04-12T00:00:00Z</vt:filetime>
  </property>
</Properties>
</file>