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2" r:id="rId3"/>
    <p:sldId id="268" r:id="rId4"/>
    <p:sldId id="265" r:id="rId5"/>
    <p:sldId id="266" r:id="rId6"/>
    <p:sldId id="256" r:id="rId7"/>
    <p:sldId id="273" r:id="rId8"/>
    <p:sldId id="257" r:id="rId9"/>
    <p:sldId id="274" r:id="rId10"/>
    <p:sldId id="261" r:id="rId11"/>
    <p:sldId id="27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1B"/>
    <a:srgbClr val="D8453E"/>
    <a:srgbClr val="EEE1C8"/>
    <a:srgbClr val="F4D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61BB-9527-4809-A9DF-E081A16F0B28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7FC2-8ABF-4EE7-A450-EF3F767E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9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61BB-9527-4809-A9DF-E081A16F0B28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7FC2-8ABF-4EE7-A450-EF3F767E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0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61BB-9527-4809-A9DF-E081A16F0B28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7FC2-8ABF-4EE7-A450-EF3F767E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5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61BB-9527-4809-A9DF-E081A16F0B28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7FC2-8ABF-4EE7-A450-EF3F767E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61BB-9527-4809-A9DF-E081A16F0B28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7FC2-8ABF-4EE7-A450-EF3F767E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4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61BB-9527-4809-A9DF-E081A16F0B28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7FC2-8ABF-4EE7-A450-EF3F767E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4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61BB-9527-4809-A9DF-E081A16F0B28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7FC2-8ABF-4EE7-A450-EF3F767E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4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61BB-9527-4809-A9DF-E081A16F0B28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7FC2-8ABF-4EE7-A450-EF3F767E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0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61BB-9527-4809-A9DF-E081A16F0B28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7FC2-8ABF-4EE7-A450-EF3F767E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6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61BB-9527-4809-A9DF-E081A16F0B28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7FC2-8ABF-4EE7-A450-EF3F767E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61BB-9527-4809-A9DF-E081A16F0B28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7FC2-8ABF-4EE7-A450-EF3F767E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5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761BB-9527-4809-A9DF-E081A16F0B28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7FC2-8ABF-4EE7-A450-EF3F767E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3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CloudPlatform/covid-19-open-data/blob/main/docs/table-vaccination-search-insights.md" TargetMode="External"/><Relationship Id="rId2" Type="http://schemas.openxmlformats.org/officeDocument/2006/relationships/hyperlink" Target="https://github.com/GoogleCloudPlatform/covid-19-open-data/blob/main/docs/table-search-trends.m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hat is Big Tech's surveillance-based business model? - Amnesty  Internatio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471" y="3585023"/>
            <a:ext cx="4192728" cy="206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644" y="379314"/>
            <a:ext cx="8748584" cy="782222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/>
              <a:t>M</a:t>
            </a:r>
            <a:r>
              <a:rPr lang="en-US" sz="4400" b="1" dirty="0" smtClean="0">
                <a:solidFill>
                  <a:srgbClr val="D8453E"/>
                </a:solidFill>
              </a:rPr>
              <a:t>o</a:t>
            </a:r>
            <a:r>
              <a:rPr lang="en-US" sz="4400" dirty="0" smtClean="0"/>
              <a:t>tivati</a:t>
            </a:r>
            <a:r>
              <a:rPr lang="en-US" sz="4400" b="1" dirty="0" smtClean="0">
                <a:solidFill>
                  <a:srgbClr val="F4D002"/>
                </a:solidFill>
              </a:rPr>
              <a:t>o</a:t>
            </a:r>
            <a:r>
              <a:rPr lang="en-US" sz="4400" dirty="0" smtClean="0"/>
              <a:t>n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906" y="717618"/>
            <a:ext cx="1910447" cy="2367361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49646" y="1383957"/>
            <a:ext cx="6746786" cy="4300151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Digital </a:t>
            </a:r>
            <a:r>
              <a:rPr lang="en-US" dirty="0"/>
              <a:t>surveillance </a:t>
            </a:r>
            <a:r>
              <a:rPr lang="en-US" dirty="0" smtClean="0"/>
              <a:t>is the golden source to monitor the pandemics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Understand and enact on the true concerns of Milwaukee county citizens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Effective Test-Track-Treat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Design, target, and evaluate public education campaigns, Improve policy changes and prediction accuracy of models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0325">
            <a:solidFill>
              <a:srgbClr val="0046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0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867" y="212725"/>
            <a:ext cx="10515600" cy="587262"/>
          </a:xfrm>
        </p:spPr>
        <p:txBody>
          <a:bodyPr>
            <a:noAutofit/>
          </a:bodyPr>
          <a:lstStyle/>
          <a:p>
            <a:r>
              <a:rPr lang="en-US" dirty="0" smtClean="0"/>
              <a:t>Correlation Takeaways 1 </a:t>
            </a:r>
            <a:r>
              <a:rPr lang="en-US" sz="1200" dirty="0" smtClean="0"/>
              <a:t>(SHORTNESS OF BREATH and PNEUMONIA)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05" b="-1"/>
          <a:stretch/>
        </p:blipFill>
        <p:spPr>
          <a:xfrm>
            <a:off x="3762195" y="799987"/>
            <a:ext cx="4288781" cy="56474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73655" y="2496066"/>
            <a:ext cx="1367481" cy="238897"/>
          </a:xfrm>
          <a:prstGeom prst="rect">
            <a:avLst/>
          </a:prstGeom>
          <a:noFill/>
          <a:ln>
            <a:solidFill>
              <a:srgbClr val="0046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Mask Mandate Started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2773655" y="4192145"/>
            <a:ext cx="1367481" cy="238897"/>
          </a:xfrm>
          <a:prstGeom prst="rect">
            <a:avLst/>
          </a:prstGeom>
          <a:noFill/>
          <a:ln>
            <a:solidFill>
              <a:srgbClr val="0046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Mask Mandate Ended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157612" y="2615514"/>
            <a:ext cx="3253947" cy="1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49374" y="4311593"/>
            <a:ext cx="3253947" cy="1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773654" y="3031066"/>
            <a:ext cx="1367481" cy="238897"/>
          </a:xfrm>
          <a:prstGeom prst="rect">
            <a:avLst/>
          </a:prstGeom>
          <a:noFill/>
          <a:ln>
            <a:solidFill>
              <a:srgbClr val="0046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Change Point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73654" y="3700505"/>
            <a:ext cx="1367481" cy="238897"/>
          </a:xfrm>
          <a:prstGeom prst="rect">
            <a:avLst/>
          </a:prstGeom>
          <a:noFill/>
          <a:ln>
            <a:solidFill>
              <a:srgbClr val="0046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Change Point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4137018" y="3816864"/>
            <a:ext cx="3253947" cy="1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137018" y="3152229"/>
            <a:ext cx="3253947" cy="1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14867" y="1523084"/>
            <a:ext cx="234231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Shortness of Breath search term is strongly correlated with lag of 4 days when there is no mask mandate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Pneumonia search term is highly correlated at day 11 with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confirmed cases </a:t>
            </a:r>
            <a:r>
              <a:rPr lang="en-US" sz="2000" dirty="0" smtClean="0"/>
              <a:t>and </a:t>
            </a:r>
            <a:r>
              <a:rPr lang="en-US" sz="2000" b="1" dirty="0" smtClean="0">
                <a:solidFill>
                  <a:srgbClr val="D8453E"/>
                </a:solidFill>
              </a:rPr>
              <a:t>fatalities</a:t>
            </a:r>
            <a:endParaRPr lang="en-US" sz="2000" b="1" dirty="0">
              <a:solidFill>
                <a:srgbClr val="D8453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0325">
            <a:solidFill>
              <a:srgbClr val="0046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51"/>
          <a:stretch/>
        </p:blipFill>
        <p:spPr>
          <a:xfrm>
            <a:off x="7982465" y="799987"/>
            <a:ext cx="4091063" cy="5646865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 flipV="1">
            <a:off x="7990703" y="2615514"/>
            <a:ext cx="3253947" cy="1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982465" y="4311593"/>
            <a:ext cx="3253947" cy="1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970109" y="3816864"/>
            <a:ext cx="3253947" cy="1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970109" y="3152229"/>
            <a:ext cx="3253947" cy="1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8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1" y="1485313"/>
            <a:ext cx="10399659" cy="433498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3833061" y="1415977"/>
            <a:ext cx="2342" cy="252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22121" y="937867"/>
            <a:ext cx="1940927" cy="497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chemeClr val="tx1"/>
                </a:solidFill>
              </a:rPr>
              <a:t>March 5</a:t>
            </a:r>
            <a:r>
              <a:rPr lang="en-US" sz="800" b="1" baseline="30000" dirty="0">
                <a:solidFill>
                  <a:schemeClr val="tx1"/>
                </a:solidFill>
              </a:rPr>
              <a:t>th</a:t>
            </a:r>
            <a:r>
              <a:rPr lang="en-US" sz="800" b="1" dirty="0">
                <a:solidFill>
                  <a:schemeClr val="tx1"/>
                </a:solidFill>
              </a:rPr>
              <a:t>:</a:t>
            </a:r>
            <a:br>
              <a:rPr lang="en-US" sz="800" b="1" dirty="0">
                <a:solidFill>
                  <a:schemeClr val="tx1"/>
                </a:solidFill>
              </a:rPr>
            </a:br>
            <a:r>
              <a:rPr lang="en-US" sz="800" b="1" dirty="0">
                <a:solidFill>
                  <a:schemeClr val="tx1"/>
                </a:solidFill>
              </a:rPr>
              <a:t>Delayed skin reactions reported in County after first dose Moderna vaccines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622427" y="1377683"/>
            <a:ext cx="1" cy="985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520831" y="879538"/>
            <a:ext cx="1253067" cy="4656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chemeClr val="tx1"/>
                </a:solidFill>
              </a:rPr>
              <a:t>April 13</a:t>
            </a:r>
            <a:r>
              <a:rPr lang="en-US" sz="800" b="1" baseline="30000" dirty="0">
                <a:solidFill>
                  <a:schemeClr val="tx1"/>
                </a:solidFill>
              </a:rPr>
              <a:t>th</a:t>
            </a:r>
            <a:r>
              <a:rPr lang="en-US" sz="800" b="1" dirty="0">
                <a:solidFill>
                  <a:schemeClr val="tx1"/>
                </a:solidFill>
              </a:rPr>
              <a:t>:</a:t>
            </a:r>
            <a:br>
              <a:rPr lang="en-US" sz="800" b="1" dirty="0">
                <a:solidFill>
                  <a:schemeClr val="tx1"/>
                </a:solidFill>
              </a:rPr>
            </a:br>
            <a:r>
              <a:rPr lang="en-US" sz="800" b="1" dirty="0">
                <a:solidFill>
                  <a:schemeClr val="tx1"/>
                </a:solidFill>
              </a:rPr>
              <a:t>CDC, FDA recommend pausing J&amp;J vaccine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672297" y="5538351"/>
            <a:ext cx="0" cy="434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545300" y="6031625"/>
            <a:ext cx="1160301" cy="657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chemeClr val="tx1"/>
                </a:solidFill>
              </a:rPr>
              <a:t>May 5</a:t>
            </a:r>
            <a:r>
              <a:rPr lang="en-US" sz="800" b="1" baseline="30000" dirty="0">
                <a:solidFill>
                  <a:schemeClr val="tx1"/>
                </a:solidFill>
              </a:rPr>
              <a:t>th</a:t>
            </a:r>
            <a:r>
              <a:rPr lang="en-US" sz="800" b="1" dirty="0">
                <a:solidFill>
                  <a:schemeClr val="tx1"/>
                </a:solidFill>
              </a:rPr>
              <a:t>: </a:t>
            </a:r>
            <a:br>
              <a:rPr lang="en-US" sz="800" b="1" dirty="0">
                <a:solidFill>
                  <a:schemeClr val="tx1"/>
                </a:solidFill>
              </a:rPr>
            </a:br>
            <a:r>
              <a:rPr lang="en-US" sz="800" b="1" dirty="0">
                <a:solidFill>
                  <a:schemeClr val="tx1"/>
                </a:solidFill>
              </a:rPr>
              <a:t>Pause on J&amp;J COVID-19 vaccine lifted and Alpha variant detected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147365" y="5532091"/>
            <a:ext cx="369" cy="440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622428" y="6057027"/>
            <a:ext cx="922873" cy="734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chemeClr val="tx1"/>
                </a:solidFill>
              </a:rPr>
              <a:t>April 19</a:t>
            </a:r>
            <a:r>
              <a:rPr lang="en-US" sz="800" b="1" baseline="30000" dirty="0">
                <a:solidFill>
                  <a:schemeClr val="tx1"/>
                </a:solidFill>
              </a:rPr>
              <a:t>th</a:t>
            </a:r>
            <a:r>
              <a:rPr lang="en-US" sz="800" b="1" dirty="0">
                <a:solidFill>
                  <a:schemeClr val="tx1"/>
                </a:solidFill>
              </a:rPr>
              <a:t>:</a:t>
            </a:r>
            <a:br>
              <a:rPr lang="en-US" sz="800" b="1" dirty="0">
                <a:solidFill>
                  <a:schemeClr val="tx1"/>
                </a:solidFill>
              </a:rPr>
            </a:br>
            <a:r>
              <a:rPr lang="en-US" sz="800" b="1" dirty="0">
                <a:solidFill>
                  <a:schemeClr val="tx1"/>
                </a:solidFill>
              </a:rPr>
              <a:t>Vaccine eligibility for all adults announced in Milwaukee County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799391" y="4801749"/>
            <a:ext cx="18317" cy="1170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682811" y="5992048"/>
            <a:ext cx="1073311" cy="46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chemeClr val="tx1"/>
                </a:solidFill>
              </a:rPr>
              <a:t>May 5</a:t>
            </a:r>
            <a:r>
              <a:rPr lang="en-US" sz="800" b="1" baseline="30000" dirty="0">
                <a:solidFill>
                  <a:schemeClr val="tx1"/>
                </a:solidFill>
              </a:rPr>
              <a:t>th</a:t>
            </a:r>
            <a:r>
              <a:rPr lang="en-US" sz="800" b="1" dirty="0">
                <a:solidFill>
                  <a:schemeClr val="tx1"/>
                </a:solidFill>
              </a:rPr>
              <a:t>: </a:t>
            </a:r>
            <a:br>
              <a:rPr lang="en-US" sz="800" b="1" dirty="0">
                <a:solidFill>
                  <a:schemeClr val="tx1"/>
                </a:solidFill>
              </a:rPr>
            </a:br>
            <a:r>
              <a:rPr lang="en-US" sz="800" b="1" dirty="0">
                <a:solidFill>
                  <a:schemeClr val="tx1"/>
                </a:solidFill>
              </a:rPr>
              <a:t>Pause on J&amp;J COVID-19 vaccine lifted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0947401" y="4319149"/>
            <a:ext cx="8467" cy="1554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0705413" y="5972359"/>
            <a:ext cx="838571" cy="46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chemeClr val="tx1"/>
                </a:solidFill>
              </a:rPr>
              <a:t>Sep 20</a:t>
            </a:r>
            <a:r>
              <a:rPr lang="en-US" sz="800" b="1" baseline="30000" dirty="0">
                <a:solidFill>
                  <a:schemeClr val="tx1"/>
                </a:solidFill>
              </a:rPr>
              <a:t>th</a:t>
            </a:r>
            <a:r>
              <a:rPr lang="en-US" sz="800" b="1" dirty="0">
                <a:solidFill>
                  <a:schemeClr val="tx1"/>
                </a:solidFill>
              </a:rPr>
              <a:t>: </a:t>
            </a:r>
            <a:br>
              <a:rPr lang="en-US" sz="800" b="1" dirty="0">
                <a:solidFill>
                  <a:schemeClr val="tx1"/>
                </a:solidFill>
              </a:rPr>
            </a:br>
            <a:r>
              <a:rPr lang="en-US" sz="800" b="1" dirty="0">
                <a:solidFill>
                  <a:schemeClr val="tx1"/>
                </a:solidFill>
              </a:rPr>
              <a:t>COVID-19 booster shots made available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056098" y="5108263"/>
            <a:ext cx="369" cy="864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690067" y="6057026"/>
            <a:ext cx="992932" cy="6316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chemeClr val="tx1"/>
                </a:solidFill>
              </a:rPr>
              <a:t>February 23</a:t>
            </a:r>
            <a:r>
              <a:rPr lang="en-US" sz="800" b="1" baseline="30000" dirty="0">
                <a:solidFill>
                  <a:schemeClr val="tx1"/>
                </a:solidFill>
              </a:rPr>
              <a:t>rd</a:t>
            </a:r>
            <a:r>
              <a:rPr lang="en-US" sz="800" b="1" dirty="0">
                <a:solidFill>
                  <a:schemeClr val="tx1"/>
                </a:solidFill>
              </a:rPr>
              <a:t>:</a:t>
            </a:r>
            <a:br>
              <a:rPr lang="en-US" sz="800" b="1" dirty="0">
                <a:solidFill>
                  <a:schemeClr val="tx1"/>
                </a:solidFill>
              </a:rPr>
            </a:br>
            <a:r>
              <a:rPr lang="en-US" sz="800" b="1" dirty="0">
                <a:solidFill>
                  <a:schemeClr val="tx1"/>
                </a:solidFill>
              </a:rPr>
              <a:t>FDA announced expedite trials with vaccine boosters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1727429" y="1485313"/>
            <a:ext cx="10755" cy="2190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224633" y="848097"/>
            <a:ext cx="1320520" cy="637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chemeClr val="tx1"/>
                </a:solidFill>
              </a:rPr>
              <a:t>January 14</a:t>
            </a:r>
            <a:r>
              <a:rPr lang="en-US" sz="800" b="1" baseline="30000" dirty="0">
                <a:solidFill>
                  <a:schemeClr val="tx1"/>
                </a:solidFill>
              </a:rPr>
              <a:t>th</a:t>
            </a:r>
            <a:r>
              <a:rPr lang="en-US" sz="800" b="1" dirty="0">
                <a:solidFill>
                  <a:schemeClr val="tx1"/>
                </a:solidFill>
              </a:rPr>
              <a:t>:</a:t>
            </a:r>
            <a:br>
              <a:rPr lang="en-US" sz="800" b="1" dirty="0">
                <a:solidFill>
                  <a:schemeClr val="tx1"/>
                </a:solidFill>
              </a:rPr>
            </a:br>
            <a:r>
              <a:rPr lang="en-US" sz="800" b="1" dirty="0">
                <a:solidFill>
                  <a:schemeClr val="tx1"/>
                </a:solidFill>
              </a:rPr>
              <a:t>Reported confusion about vaccine eligibility in the Milwaukee county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9638432" y="1330417"/>
            <a:ext cx="5101" cy="2523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9302562" y="659950"/>
            <a:ext cx="1086039" cy="653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chemeClr val="tx1"/>
                </a:solidFill>
              </a:rPr>
              <a:t>August 13</a:t>
            </a:r>
            <a:r>
              <a:rPr lang="en-US" sz="800" b="1" baseline="30000" dirty="0">
                <a:solidFill>
                  <a:schemeClr val="tx1"/>
                </a:solidFill>
              </a:rPr>
              <a:t>th</a:t>
            </a:r>
            <a:r>
              <a:rPr lang="en-US" sz="800" b="1" dirty="0">
                <a:solidFill>
                  <a:schemeClr val="tx1"/>
                </a:solidFill>
              </a:rPr>
              <a:t>: </a:t>
            </a:r>
            <a:br>
              <a:rPr lang="en-US" sz="800" b="1" dirty="0">
                <a:solidFill>
                  <a:schemeClr val="tx1"/>
                </a:solidFill>
              </a:rPr>
            </a:br>
            <a:r>
              <a:rPr lang="en-US" sz="800" b="1" dirty="0">
                <a:solidFill>
                  <a:schemeClr val="tx1"/>
                </a:solidFill>
              </a:rPr>
              <a:t>Governor announced $100 VISA gift card for vaccinated people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 flipV="1">
            <a:off x="6467567" y="1112372"/>
            <a:ext cx="967" cy="530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264372" y="583749"/>
            <a:ext cx="1253067" cy="594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chemeClr val="tx1"/>
                </a:solidFill>
              </a:rPr>
              <a:t>May 23</a:t>
            </a:r>
            <a:r>
              <a:rPr lang="en-US" sz="800" b="1" baseline="30000" dirty="0">
                <a:solidFill>
                  <a:schemeClr val="tx1"/>
                </a:solidFill>
              </a:rPr>
              <a:t>rd</a:t>
            </a:r>
            <a:r>
              <a:rPr lang="en-US" sz="800" b="1" dirty="0">
                <a:solidFill>
                  <a:schemeClr val="tx1"/>
                </a:solidFill>
              </a:rPr>
              <a:t>:</a:t>
            </a:r>
            <a:br>
              <a:rPr lang="en-US" sz="800" b="1" dirty="0">
                <a:solidFill>
                  <a:schemeClr val="tx1"/>
                </a:solidFill>
              </a:rPr>
            </a:br>
            <a:r>
              <a:rPr lang="en-US" sz="800" b="1" dirty="0">
                <a:solidFill>
                  <a:schemeClr val="tx1"/>
                </a:solidFill>
              </a:rPr>
              <a:t>Final day the FEMA mass vaccination and low transmission rate</a:t>
            </a:r>
          </a:p>
        </p:txBody>
      </p:sp>
      <p:sp>
        <p:nvSpPr>
          <p:cNvPr id="61" name="Title 1"/>
          <p:cNvSpPr>
            <a:spLocks noGrp="1"/>
          </p:cNvSpPr>
          <p:nvPr>
            <p:ph type="title"/>
          </p:nvPr>
        </p:nvSpPr>
        <p:spPr>
          <a:xfrm>
            <a:off x="414867" y="237439"/>
            <a:ext cx="10515600" cy="528680"/>
          </a:xfrm>
        </p:spPr>
        <p:txBody>
          <a:bodyPr>
            <a:noAutofit/>
          </a:bodyPr>
          <a:lstStyle/>
          <a:p>
            <a:r>
              <a:rPr lang="en-US" dirty="0" smtClean="0"/>
              <a:t>Vaccination Interest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0325">
            <a:solidFill>
              <a:srgbClr val="0046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5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563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do these Results Matter?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52438" cy="4351338"/>
          </a:xfrm>
        </p:spPr>
        <p:txBody>
          <a:bodyPr/>
          <a:lstStyle/>
          <a:p>
            <a:r>
              <a:rPr lang="en-US" dirty="0" smtClean="0"/>
              <a:t>Regression analysis helps improve the mask mandate policy and understand the health concerns of people before being hospitalized</a:t>
            </a:r>
          </a:p>
          <a:p>
            <a:r>
              <a:rPr lang="en-US" dirty="0" smtClean="0"/>
              <a:t>Correlation analysis stresses on the urgency of treatment for citizens by understanding the common symptoms</a:t>
            </a:r>
          </a:p>
          <a:p>
            <a:r>
              <a:rPr lang="en-US" dirty="0" smtClean="0"/>
              <a:t>Both analysis combined will help in isolating, tracking and treating the citizens of Milwaukee effectively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0325">
            <a:solidFill>
              <a:srgbClr val="0046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6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9461"/>
          </a:xfrm>
        </p:spPr>
        <p:txBody>
          <a:bodyPr/>
          <a:lstStyle/>
          <a:p>
            <a:r>
              <a:rPr lang="en-US" dirty="0" smtClean="0"/>
              <a:t>Problems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971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How does the Public Mask Mandate in the county impacts the search for all COVID-19 symptoms</a:t>
            </a:r>
            <a:r>
              <a:rPr lang="en-US" sz="2400" dirty="0" smtClean="0"/>
              <a:t>?</a:t>
            </a:r>
          </a:p>
          <a:p>
            <a:endParaRPr lang="en-US" sz="2400" dirty="0" smtClean="0"/>
          </a:p>
          <a:p>
            <a:r>
              <a:rPr lang="en-US" sz="2400" dirty="0" smtClean="0"/>
              <a:t>What </a:t>
            </a:r>
            <a:r>
              <a:rPr lang="en-US" sz="2400" dirty="0"/>
              <a:t>are the highly correlated </a:t>
            </a:r>
            <a:r>
              <a:rPr lang="en-US" sz="2400" dirty="0" smtClean="0"/>
              <a:t>and impacted symptom </a:t>
            </a:r>
            <a:r>
              <a:rPr lang="en-US" sz="2400" dirty="0"/>
              <a:t>search terms with the daily confirmed COVID-19 cases and fatalities before and after the mask mandate policy?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/>
              <a:t>How are vaccination intent and side effect search terms correlated with mask mandate policies?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0325">
            <a:solidFill>
              <a:srgbClr val="0046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6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6151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is it Human Centered?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38400" y="1276865"/>
            <a:ext cx="3657599" cy="2158314"/>
          </a:xfrm>
          <a:prstGeom prst="rect">
            <a:avLst/>
          </a:prstGeom>
          <a:solidFill>
            <a:srgbClr val="00461B"/>
          </a:solidFill>
          <a:ln>
            <a:solidFill>
              <a:srgbClr val="0046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EEE1C8"/>
                </a:solidFill>
              </a:rPr>
              <a:t>People-Centered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(</a:t>
            </a:r>
            <a:r>
              <a:rPr lang="en-US" sz="1200" dirty="0">
                <a:solidFill>
                  <a:schemeClr val="bg1"/>
                </a:solidFill>
              </a:rPr>
              <a:t>e</a:t>
            </a:r>
            <a:r>
              <a:rPr lang="en-US" sz="1200" dirty="0" smtClean="0">
                <a:solidFill>
                  <a:schemeClr val="bg1"/>
                </a:solidFill>
              </a:rPr>
              <a:t>mbedding the end users' thoughts and concerns)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81120" y="1276864"/>
            <a:ext cx="3725562" cy="2158315"/>
          </a:xfrm>
          <a:prstGeom prst="rect">
            <a:avLst/>
          </a:prstGeom>
          <a:solidFill>
            <a:srgbClr val="00461B"/>
          </a:solidFill>
          <a:ln>
            <a:solidFill>
              <a:srgbClr val="0046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EEE1C8"/>
                </a:solidFill>
              </a:rPr>
              <a:t>Participatory Design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(</a:t>
            </a:r>
            <a:r>
              <a:rPr lang="en-US" sz="1200" dirty="0" smtClean="0"/>
              <a:t>real-time</a:t>
            </a:r>
            <a:r>
              <a:rPr lang="en-US" sz="1200" dirty="0"/>
              <a:t>, immediate, quick, and cheap </a:t>
            </a:r>
            <a:r>
              <a:rPr lang="en-US" sz="1200" dirty="0" smtClean="0"/>
              <a:t>feedback</a:t>
            </a:r>
            <a:r>
              <a:rPr lang="en-US" sz="1200" dirty="0" smtClean="0">
                <a:solidFill>
                  <a:schemeClr val="bg1"/>
                </a:solidFill>
              </a:rPr>
              <a:t>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8400" y="3735858"/>
            <a:ext cx="3657599" cy="2211861"/>
          </a:xfrm>
          <a:prstGeom prst="rect">
            <a:avLst/>
          </a:prstGeom>
          <a:solidFill>
            <a:srgbClr val="00461B"/>
          </a:solidFill>
          <a:ln>
            <a:solidFill>
              <a:srgbClr val="0046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EEE1C8"/>
                </a:solidFill>
              </a:rPr>
              <a:t>Ethical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(</a:t>
            </a:r>
            <a:r>
              <a:rPr lang="en-US" sz="1200" dirty="0" smtClean="0">
                <a:solidFill>
                  <a:schemeClr val="bg1"/>
                </a:solidFill>
              </a:rPr>
              <a:t>Masked data and free of demographic bias)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81119" y="3735858"/>
            <a:ext cx="3725563" cy="2211861"/>
          </a:xfrm>
          <a:prstGeom prst="rect">
            <a:avLst/>
          </a:prstGeom>
          <a:solidFill>
            <a:srgbClr val="00461B"/>
          </a:solidFill>
          <a:ln>
            <a:solidFill>
              <a:srgbClr val="0046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EEE1C8"/>
                </a:solidFill>
              </a:rPr>
              <a:t>Viable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(Possible data incorporation and implementation</a:t>
            </a:r>
            <a:r>
              <a:rPr lang="en-US" sz="1200" dirty="0" smtClean="0">
                <a:solidFill>
                  <a:schemeClr val="bg1"/>
                </a:solidFill>
              </a:rPr>
              <a:t>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0325">
            <a:solidFill>
              <a:srgbClr val="0046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9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697554"/>
          </a:xfrm>
        </p:spPr>
        <p:txBody>
          <a:bodyPr/>
          <a:lstStyle/>
          <a:p>
            <a:r>
              <a:rPr lang="en-US" dirty="0" smtClean="0"/>
              <a:t>Data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593"/>
            <a:ext cx="640285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/>
              <a:t>Data Source 1: </a:t>
            </a:r>
            <a:r>
              <a:rPr lang="en-US" sz="2200" dirty="0" smtClean="0">
                <a:hlinkClick r:id="rId2"/>
              </a:rPr>
              <a:t>COVID-19 </a:t>
            </a:r>
            <a:r>
              <a:rPr lang="en-US" sz="2200" dirty="0">
                <a:hlinkClick r:id="rId2"/>
              </a:rPr>
              <a:t>Search Trends symptoms dataset</a:t>
            </a:r>
            <a:r>
              <a:rPr lang="en-US" sz="2200" dirty="0"/>
              <a:t> </a:t>
            </a:r>
          </a:p>
          <a:p>
            <a:pPr marL="0" indent="0">
              <a:buNone/>
            </a:pPr>
            <a:r>
              <a:rPr lang="en-US" sz="2200" dirty="0" smtClean="0"/>
              <a:t>Aggregated and anonymized relative symptom search trends </a:t>
            </a:r>
            <a:r>
              <a:rPr lang="en-US" sz="2200" dirty="0"/>
              <a:t>in Google </a:t>
            </a:r>
            <a:r>
              <a:rPr lang="en-US" sz="2200" dirty="0" smtClean="0"/>
              <a:t>for </a:t>
            </a:r>
            <a:r>
              <a:rPr lang="en-US" sz="2200" dirty="0"/>
              <a:t>more than 400 health </a:t>
            </a:r>
            <a:r>
              <a:rPr lang="en-US" sz="2200" dirty="0" smtClean="0"/>
              <a:t>symptoms, signs, and conditions.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Data Source 2: </a:t>
            </a:r>
            <a:r>
              <a:rPr lang="en-US" sz="2200" dirty="0" smtClean="0">
                <a:hlinkClick r:id="rId3"/>
              </a:rPr>
              <a:t>COVID-19 </a:t>
            </a:r>
            <a:r>
              <a:rPr lang="en-US" sz="2200" dirty="0">
                <a:hlinkClick r:id="rId3"/>
              </a:rPr>
              <a:t>Vaccination Search Insights 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Aggregated and anonymized </a:t>
            </a:r>
            <a:r>
              <a:rPr lang="en-US" sz="2200" dirty="0" smtClean="0"/>
              <a:t>relative interest in Google searches related to COVID-19 vaccination, intention and side-effects.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717" y="3152260"/>
            <a:ext cx="4222170" cy="16803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1718" y="1318055"/>
            <a:ext cx="4216674" cy="148741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0325">
            <a:solidFill>
              <a:srgbClr val="0046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2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722268"/>
          </a:xfrm>
        </p:spPr>
        <p:txBody>
          <a:bodyPr/>
          <a:lstStyle/>
          <a:p>
            <a:r>
              <a:rPr lang="en-US" dirty="0" smtClean="0"/>
              <a:t>Change Point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43914"/>
            <a:ext cx="10974860" cy="3300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What?</a:t>
            </a:r>
          </a:p>
          <a:p>
            <a:pPr marL="0" indent="0">
              <a:buNone/>
            </a:pPr>
            <a:r>
              <a:rPr lang="en-US" sz="2400" dirty="0"/>
              <a:t>Change point detection (CPD) </a:t>
            </a:r>
            <a:r>
              <a:rPr lang="en-US" sz="2400" dirty="0" smtClean="0"/>
              <a:t>finds abrupt </a:t>
            </a:r>
            <a:r>
              <a:rPr lang="en-US" sz="2400" dirty="0"/>
              <a:t>changes in </a:t>
            </a:r>
            <a:r>
              <a:rPr lang="en-US" sz="2400" dirty="0" smtClean="0"/>
              <a:t>time series when the </a:t>
            </a:r>
            <a:r>
              <a:rPr lang="en-US" sz="2400" dirty="0"/>
              <a:t>property </a:t>
            </a:r>
            <a:r>
              <a:rPr lang="en-US" sz="2400" dirty="0" smtClean="0"/>
              <a:t>of signal changes</a:t>
            </a:r>
          </a:p>
          <a:p>
            <a:pPr marL="0" indent="0">
              <a:buNone/>
            </a:pPr>
            <a:r>
              <a:rPr lang="en-US" sz="2400" b="1" dirty="0" smtClean="0"/>
              <a:t>Why?</a:t>
            </a:r>
          </a:p>
          <a:p>
            <a:pPr marL="0" indent="0">
              <a:buNone/>
            </a:pPr>
            <a:r>
              <a:rPr lang="en-US" sz="2400" dirty="0" smtClean="0"/>
              <a:t>Identify the pivot points in virus progression and draw inference for detected changes</a:t>
            </a:r>
          </a:p>
          <a:p>
            <a:pPr marL="0" indent="0">
              <a:buNone/>
            </a:pPr>
            <a:r>
              <a:rPr lang="en-US" sz="2400" b="1" dirty="0" smtClean="0"/>
              <a:t>How?</a:t>
            </a:r>
          </a:p>
          <a:p>
            <a:pPr marL="0" indent="0">
              <a:buNone/>
            </a:pPr>
            <a:r>
              <a:rPr lang="en-US" sz="2400" dirty="0" smtClean="0"/>
              <a:t>Ruptures – Detect the change in derivative of the infection rate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64" y="4544407"/>
            <a:ext cx="9242855" cy="1768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0325">
            <a:solidFill>
              <a:srgbClr val="0046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2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787" y="4670410"/>
            <a:ext cx="8419601" cy="16253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787" y="3042229"/>
            <a:ext cx="8419600" cy="16281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789" y="1456197"/>
            <a:ext cx="8419600" cy="162818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28371" y="1573419"/>
            <a:ext cx="2608931" cy="1342768"/>
          </a:xfrm>
          <a:prstGeom prst="rect">
            <a:avLst/>
          </a:prstGeom>
          <a:noFill/>
          <a:ln>
            <a:solidFill>
              <a:srgbClr val="0046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1"/>
                </a:solidFill>
              </a:rPr>
              <a:t>FEVER</a:t>
            </a:r>
            <a:r>
              <a:rPr lang="en-US" sz="1200" dirty="0" smtClean="0">
                <a:solidFill>
                  <a:schemeClr val="tx1"/>
                </a:solidFill>
              </a:rPr>
              <a:t> symptom search term is strongly associated with daily COVID-19 </a:t>
            </a:r>
            <a:r>
              <a:rPr lang="en-US" sz="1200" b="1" dirty="0" smtClean="0">
                <a:solidFill>
                  <a:srgbClr val="0070C0"/>
                </a:solidFill>
              </a:rPr>
              <a:t>confirmed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Change points detected for search term closely align with those of the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infection rate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8370" y="3201600"/>
            <a:ext cx="2608931" cy="1304490"/>
          </a:xfrm>
          <a:prstGeom prst="rect">
            <a:avLst/>
          </a:prstGeom>
          <a:noFill/>
          <a:ln>
            <a:solidFill>
              <a:srgbClr val="0046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1"/>
                </a:solidFill>
              </a:rPr>
              <a:t>COUGH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is the </a:t>
            </a:r>
            <a:r>
              <a:rPr lang="en-US" sz="1200" dirty="0" smtClean="0">
                <a:solidFill>
                  <a:schemeClr val="tx1"/>
                </a:solidFill>
              </a:rPr>
              <a:t>highest searched  symptom with high RSV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Moderately correlated with COVID-19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confirmed cases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8370" y="4791503"/>
            <a:ext cx="2608931" cy="1304490"/>
          </a:xfrm>
          <a:prstGeom prst="rect">
            <a:avLst/>
          </a:prstGeom>
          <a:noFill/>
          <a:ln>
            <a:solidFill>
              <a:srgbClr val="0046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1"/>
                </a:solidFill>
              </a:rPr>
              <a:t>PNEUMONIA</a:t>
            </a:r>
            <a:r>
              <a:rPr lang="en-US" sz="1200" dirty="0" smtClean="0">
                <a:solidFill>
                  <a:schemeClr val="tx1"/>
                </a:solidFill>
              </a:rPr>
              <a:t> symptom search term is strongly associated with daily COVID-19 </a:t>
            </a:r>
            <a:r>
              <a:rPr lang="en-US" sz="1200" b="1" dirty="0" smtClean="0">
                <a:solidFill>
                  <a:srgbClr val="C00000"/>
                </a:solidFill>
              </a:rPr>
              <a:t>fatalities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Lag delay observed in change points between search term and fatalities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38200" y="365128"/>
            <a:ext cx="10515600" cy="722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/>
              <a:t>Google Symptom Search Trends</a:t>
            </a:r>
            <a:endParaRPr lang="en-US" sz="4400" dirty="0"/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0325">
            <a:solidFill>
              <a:srgbClr val="0046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8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697"/>
          </a:xfrm>
        </p:spPr>
        <p:txBody>
          <a:bodyPr/>
          <a:lstStyle/>
          <a:p>
            <a:r>
              <a:rPr lang="en-US" dirty="0" smtClean="0"/>
              <a:t>Difference-in-Difference (DID)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3341"/>
            <a:ext cx="4738816" cy="48836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smtClean="0"/>
              <a:t>What?</a:t>
            </a:r>
          </a:p>
          <a:p>
            <a:pPr marL="0" indent="0">
              <a:buNone/>
            </a:pPr>
            <a:r>
              <a:rPr lang="en-US" sz="2200" dirty="0"/>
              <a:t>DID is </a:t>
            </a:r>
            <a:r>
              <a:rPr lang="en-US" sz="2200" dirty="0" smtClean="0"/>
              <a:t>an experimental design technique that uses longitudinal </a:t>
            </a:r>
            <a:r>
              <a:rPr lang="en-US" sz="2200" dirty="0"/>
              <a:t>data </a:t>
            </a:r>
            <a:r>
              <a:rPr lang="en-US" sz="2200" dirty="0" smtClean="0"/>
              <a:t>to estimate </a:t>
            </a:r>
            <a:r>
              <a:rPr lang="en-US" sz="2200" dirty="0"/>
              <a:t>a causal </a:t>
            </a:r>
            <a:r>
              <a:rPr lang="en-US" sz="2200" dirty="0" smtClean="0"/>
              <a:t>effect</a:t>
            </a:r>
          </a:p>
          <a:p>
            <a:pPr marL="0" indent="0">
              <a:buNone/>
            </a:pPr>
            <a:r>
              <a:rPr lang="en-US" sz="2200" b="1" dirty="0" smtClean="0"/>
              <a:t>Why?</a:t>
            </a:r>
          </a:p>
          <a:p>
            <a:pPr marL="0" indent="0">
              <a:buNone/>
            </a:pPr>
            <a:r>
              <a:rPr lang="en-US" sz="2200" dirty="0" smtClean="0"/>
              <a:t>Estimate the </a:t>
            </a:r>
            <a:r>
              <a:rPr lang="en-US" sz="2200" dirty="0"/>
              <a:t>effect of </a:t>
            </a:r>
            <a:r>
              <a:rPr lang="en-US" sz="2200" dirty="0" smtClean="0"/>
              <a:t>mask mandate on Symptom searches (proxy for symptoms) by </a:t>
            </a:r>
            <a:r>
              <a:rPr lang="en-US" sz="2200" dirty="0"/>
              <a:t>comparing the </a:t>
            </a:r>
            <a:r>
              <a:rPr lang="en-US" sz="2200" dirty="0" smtClean="0"/>
              <a:t>counties </a:t>
            </a:r>
          </a:p>
          <a:p>
            <a:pPr marL="0" indent="0">
              <a:buNone/>
            </a:pPr>
            <a:r>
              <a:rPr lang="en-US" sz="2200" b="1" dirty="0" smtClean="0"/>
              <a:t>How?</a:t>
            </a:r>
          </a:p>
          <a:p>
            <a:pPr marL="0" indent="0">
              <a:buNone/>
            </a:pPr>
            <a:r>
              <a:rPr lang="en-US" sz="2200" dirty="0" smtClean="0"/>
              <a:t>Fit a regression line between the control group (other county) and treatment group (Milwaukee) and obtain the coefficients</a:t>
            </a:r>
          </a:p>
        </p:txBody>
      </p:sp>
      <p:pic>
        <p:nvPicPr>
          <p:cNvPr id="3076" name="Picture 4" descr="Difference-in-Difference Estimation | Columbia Public Heal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336" y="1825625"/>
            <a:ext cx="5582251" cy="341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0325">
            <a:solidFill>
              <a:srgbClr val="0046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6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297" y="449509"/>
            <a:ext cx="10515600" cy="475135"/>
          </a:xfrm>
        </p:spPr>
        <p:txBody>
          <a:bodyPr>
            <a:noAutofit/>
          </a:bodyPr>
          <a:lstStyle/>
          <a:p>
            <a:r>
              <a:rPr lang="en-US" dirty="0"/>
              <a:t>Impact of Mask Mandate Removal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5"/>
          <a:stretch/>
        </p:blipFill>
        <p:spPr>
          <a:xfrm>
            <a:off x="5305168" y="1186255"/>
            <a:ext cx="6812697" cy="50535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72297" y="1186254"/>
            <a:ext cx="412097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Shortness of Breath is highly impacted by the removal of </a:t>
            </a:r>
            <a:r>
              <a:rPr lang="en-US" sz="2400" dirty="0"/>
              <a:t>m</a:t>
            </a:r>
            <a:r>
              <a:rPr lang="en-US" sz="2400" dirty="0" smtClean="0"/>
              <a:t>ask mandate in Milwaukee county (20% greater than other </a:t>
            </a:r>
            <a:r>
              <a:rPr lang="en-US" sz="2400" dirty="0"/>
              <a:t>c</a:t>
            </a:r>
            <a:r>
              <a:rPr lang="en-US" sz="2400" dirty="0" smtClean="0"/>
              <a:t>ounty with continuous </a:t>
            </a:r>
            <a:r>
              <a:rPr lang="en-US" sz="2400" dirty="0"/>
              <a:t>m</a:t>
            </a:r>
            <a:r>
              <a:rPr lang="en-US" sz="2400" dirty="0" smtClean="0"/>
              <a:t>ask </a:t>
            </a:r>
            <a:r>
              <a:rPr lang="en-US" sz="2400" dirty="0"/>
              <a:t>m</a:t>
            </a:r>
            <a:r>
              <a:rPr lang="en-US" sz="2400" dirty="0" smtClean="0"/>
              <a:t>andate)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Fever symptom search growth rate is approximately same without mask mandate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Pneumonia symptom search term is the least impacte</a:t>
            </a:r>
            <a:r>
              <a:rPr lang="en-US" sz="2400" dirty="0" smtClean="0"/>
              <a:t>d with decent RSVs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0325">
            <a:solidFill>
              <a:srgbClr val="0046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6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398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Rolling Windowed Time Lagged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488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What?</a:t>
            </a:r>
          </a:p>
          <a:p>
            <a:pPr marL="0" indent="0">
              <a:buNone/>
            </a:pPr>
            <a:r>
              <a:rPr lang="en-US" sz="2400" dirty="0"/>
              <a:t>W</a:t>
            </a:r>
            <a:r>
              <a:rPr lang="en-US" sz="2400" dirty="0" smtClean="0"/>
              <a:t>indowed TLCC is a synchrony measurement technique which obtains the correlation values with lag between signals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Why?</a:t>
            </a:r>
          </a:p>
          <a:p>
            <a:pPr marL="0" indent="0">
              <a:buNone/>
            </a:pPr>
            <a:r>
              <a:rPr lang="en-US" sz="2400" dirty="0" smtClean="0"/>
              <a:t>Identify directionality, synchrony and leader-follower relationship between symptom searches and COVID-19 daily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confirmed cases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How?</a:t>
            </a:r>
          </a:p>
          <a:p>
            <a:pPr marL="0" indent="0">
              <a:buNone/>
            </a:pPr>
            <a:r>
              <a:rPr lang="en-US" sz="2400" dirty="0" smtClean="0"/>
              <a:t>Uses sliding window offset and calculates Pearson correlation values for each lag value between the cases and COVID-19 top searched symptoms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0325">
            <a:solidFill>
              <a:srgbClr val="0046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5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1481</TotalTime>
  <Words>624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Motivation</vt:lpstr>
      <vt:lpstr>Problems Addressing</vt:lpstr>
      <vt:lpstr>How is it Human Centered?</vt:lpstr>
      <vt:lpstr>Data Used</vt:lpstr>
      <vt:lpstr>Change Point Detection</vt:lpstr>
      <vt:lpstr>PowerPoint Presentation</vt:lpstr>
      <vt:lpstr>Difference-in-Difference (DID)</vt:lpstr>
      <vt:lpstr>Impact of Mask Mandate Removal</vt:lpstr>
      <vt:lpstr>Rolling Windowed Time Lagged Correlation</vt:lpstr>
      <vt:lpstr>Correlation Takeaways 1 (SHORTNESS OF BREATH and PNEUMONIA)</vt:lpstr>
      <vt:lpstr>Vaccination Interest </vt:lpstr>
      <vt:lpstr>Why do these Results Matter?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48</cp:revision>
  <dcterms:created xsi:type="dcterms:W3CDTF">2022-12-05T07:31:29Z</dcterms:created>
  <dcterms:modified xsi:type="dcterms:W3CDTF">2022-12-06T08:13:21Z</dcterms:modified>
</cp:coreProperties>
</file>