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5" r:id="rId2"/>
    <p:sldId id="256" r:id="rId3"/>
    <p:sldId id="257" r:id="rId4"/>
    <p:sldId id="258" r:id="rId5"/>
    <p:sldId id="264"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43"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Maraboina" userId="690c92a2f3add5b6" providerId="LiveId" clId="{B2C2846E-1FC0-4DFF-BFD4-744B9EA689DD}"/>
    <pc:docChg chg="undo custSel modSld">
      <pc:chgData name="Tharun Maraboina" userId="690c92a2f3add5b6" providerId="LiveId" clId="{B2C2846E-1FC0-4DFF-BFD4-744B9EA689DD}" dt="2023-11-05T19:14:43.244" v="8" actId="14430"/>
      <pc:docMkLst>
        <pc:docMk/>
      </pc:docMkLst>
      <pc:sldChg chg="modSp mod">
        <pc:chgData name="Tharun Maraboina" userId="690c92a2f3add5b6" providerId="LiveId" clId="{B2C2846E-1FC0-4DFF-BFD4-744B9EA689DD}" dt="2023-11-05T19:14:43.244" v="8" actId="14430"/>
        <pc:sldMkLst>
          <pc:docMk/>
          <pc:sldMk cId="0" sldId="263"/>
        </pc:sldMkLst>
        <pc:spChg chg="mod modVis">
          <ac:chgData name="Tharun Maraboina" userId="690c92a2f3add5b6" providerId="LiveId" clId="{B2C2846E-1FC0-4DFF-BFD4-744B9EA689DD}" dt="2023-11-05T19:12:34.530" v="1" actId="14429"/>
          <ac:spMkLst>
            <pc:docMk/>
            <pc:sldMk cId="0" sldId="263"/>
            <ac:spMk id="8" creationId="{00000000-0000-0000-0000-000000000000}"/>
          </ac:spMkLst>
        </pc:spChg>
        <pc:spChg chg="mod modVis">
          <ac:chgData name="Tharun Maraboina" userId="690c92a2f3add5b6" providerId="LiveId" clId="{B2C2846E-1FC0-4DFF-BFD4-744B9EA689DD}" dt="2023-11-05T19:12:36.794" v="3" actId="14429"/>
          <ac:spMkLst>
            <pc:docMk/>
            <pc:sldMk cId="0" sldId="263"/>
            <ac:spMk id="9" creationId="{00000000-0000-0000-0000-000000000000}"/>
          </ac:spMkLst>
        </pc:spChg>
        <pc:spChg chg="mod modVis">
          <ac:chgData name="Tharun Maraboina" userId="690c92a2f3add5b6" providerId="LiveId" clId="{B2C2846E-1FC0-4DFF-BFD4-744B9EA689DD}" dt="2023-11-05T19:14:43.244" v="8" actId="14430"/>
          <ac:spMkLst>
            <pc:docMk/>
            <pc:sldMk cId="0" sldId="263"/>
            <ac:spMk id="11" creationId="{00000000-0000-0000-0000-000000000000}"/>
          </ac:spMkLst>
        </pc:spChg>
        <pc:spChg chg="mod modVis">
          <ac:chgData name="Tharun Maraboina" userId="690c92a2f3add5b6" providerId="LiveId" clId="{B2C2846E-1FC0-4DFF-BFD4-744B9EA689DD}" dt="2023-11-05T19:12:46.106" v="5" actId="14430"/>
          <ac:spMkLst>
            <pc:docMk/>
            <pc:sldMk cId="0" sldId="263"/>
            <ac:spMk id="12" creationId="{00000000-0000-0000-0000-000000000000}"/>
          </ac:spMkLst>
        </pc:spChg>
        <pc:spChg chg="mod modVis">
          <ac:chgData name="Tharun Maraboina" userId="690c92a2f3add5b6" providerId="LiveId" clId="{B2C2846E-1FC0-4DFF-BFD4-744B9EA689DD}" dt="2023-11-05T19:12:42.605" v="4" actId="14430"/>
          <ac:spMkLst>
            <pc:docMk/>
            <pc:sldMk cId="0" sldId="263"/>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55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9293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5461C-76C6-C3A0-DCB6-9793C91FA8B7}"/>
              </a:ext>
            </a:extLst>
          </p:cNvPr>
          <p:cNvPicPr>
            <a:picLocks noChangeAspect="1"/>
          </p:cNvPicPr>
          <p:nvPr/>
        </p:nvPicPr>
        <p:blipFill>
          <a:blip r:embed="rId2"/>
          <a:stretch>
            <a:fillRect/>
          </a:stretch>
        </p:blipFill>
        <p:spPr>
          <a:xfrm>
            <a:off x="1409699" y="181810"/>
            <a:ext cx="9963149" cy="7428665"/>
          </a:xfrm>
          <a:prstGeom prst="rect">
            <a:avLst/>
          </a:prstGeom>
        </p:spPr>
      </p:pic>
    </p:spTree>
    <p:extLst>
      <p:ext uri="{BB962C8B-B14F-4D97-AF65-F5344CB8AC3E}">
        <p14:creationId xmlns:p14="http://schemas.microsoft.com/office/powerpoint/2010/main" val="337117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43174"/>
            <a:ext cx="7477601" cy="1705095"/>
          </a:xfrm>
          <a:prstGeom prst="rect">
            <a:avLst/>
          </a:prstGeom>
          <a:noFill/>
          <a:ln/>
        </p:spPr>
        <p:txBody>
          <a:bodyPr wrap="square" rtlCol="0" anchor="t"/>
          <a:lstStyle/>
          <a:p>
            <a:pPr marL="0" indent="0">
              <a:lnSpc>
                <a:spcPts val="6561"/>
              </a:lnSpc>
              <a:buNone/>
            </a:pPr>
            <a:r>
              <a:rPr lang="en-US" sz="5249" b="1" kern="0" spc="-105" dirty="0">
                <a:solidFill>
                  <a:srgbClr val="FF75D3"/>
                </a:solidFill>
                <a:latin typeface="adonis-web" pitchFamily="34" charset="0"/>
                <a:ea typeface="adonis-web" pitchFamily="34" charset="-122"/>
                <a:cs typeface="adonis-web" pitchFamily="34" charset="-120"/>
              </a:rPr>
              <a:t>The Complete Leadership Mastery </a:t>
            </a:r>
            <a:r>
              <a:rPr lang="en-US" sz="5249" b="1" kern="0" spc="-105" dirty="0" err="1">
                <a:solidFill>
                  <a:srgbClr val="FF75D3"/>
                </a:solidFill>
                <a:latin typeface="adonis-web" pitchFamily="34" charset="0"/>
                <a:ea typeface="adonis-web" pitchFamily="34" charset="-122"/>
                <a:cs typeface="adonis-web" pitchFamily="34" charset="-120"/>
              </a:rPr>
              <a:t>cource</a:t>
            </a:r>
            <a:endParaRPr lang="en-US" sz="5249" dirty="0"/>
          </a:p>
        </p:txBody>
      </p:sp>
      <p:sp>
        <p:nvSpPr>
          <p:cNvPr id="6" name="Text 2"/>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Welcome to the Complete Leadership Mastery Course! In this course, you will learn the essential skills and strategies needed to become an effective leader in any organization. Get ready to unlock your leadership potential.</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427083"/>
            <a:ext cx="9933503" cy="989767"/>
          </a:xfrm>
          <a:prstGeom prst="rect">
            <a:avLst/>
          </a:prstGeom>
          <a:noFill/>
          <a:ln/>
        </p:spPr>
        <p:txBody>
          <a:bodyPr wrap="squar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Introduction to Leadership Mastery Course</a:t>
            </a:r>
            <a:endParaRPr lang="en-US" sz="4374" dirty="0"/>
          </a:p>
        </p:txBody>
      </p:sp>
      <p:sp>
        <p:nvSpPr>
          <p:cNvPr id="5" name="Shape 2"/>
          <p:cNvSpPr/>
          <p:nvPr/>
        </p:nvSpPr>
        <p:spPr>
          <a:xfrm>
            <a:off x="2348389" y="3034784"/>
            <a:ext cx="499943" cy="499943"/>
          </a:xfrm>
          <a:prstGeom prst="roundRect">
            <a:avLst>
              <a:gd name="adj" fmla="val 20000"/>
            </a:avLst>
          </a:prstGeom>
          <a:solidFill>
            <a:srgbClr val="EBD0FB"/>
          </a:solidFill>
          <a:ln w="13811">
            <a:solidFill>
              <a:srgbClr val="D7A1F7"/>
            </a:solidFill>
            <a:prstDash val="solid"/>
          </a:ln>
        </p:spPr>
      </p:sp>
      <p:sp>
        <p:nvSpPr>
          <p:cNvPr id="6" name="Text 3"/>
          <p:cNvSpPr/>
          <p:nvPr/>
        </p:nvSpPr>
        <p:spPr>
          <a:xfrm>
            <a:off x="2506385" y="307645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111103"/>
            <a:ext cx="2819162"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Why Leadership Matters</a:t>
            </a:r>
            <a:endParaRPr lang="en-US" sz="2187" dirty="0"/>
          </a:p>
        </p:txBody>
      </p:sp>
      <p:sp>
        <p:nvSpPr>
          <p:cNvPr id="8" name="Text 5"/>
          <p:cNvSpPr/>
          <p:nvPr/>
        </p:nvSpPr>
        <p:spPr>
          <a:xfrm>
            <a:off x="3070503" y="3680460"/>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the importance of strong leadership in driving organizational success and creating a positive work culture.</a:t>
            </a:r>
            <a:endParaRPr lang="en-US" sz="1750" dirty="0"/>
          </a:p>
        </p:txBody>
      </p:sp>
      <p:sp>
        <p:nvSpPr>
          <p:cNvPr id="9" name="Shape 6"/>
          <p:cNvSpPr/>
          <p:nvPr/>
        </p:nvSpPr>
        <p:spPr>
          <a:xfrm>
            <a:off x="7426285" y="3034784"/>
            <a:ext cx="499943" cy="499943"/>
          </a:xfrm>
          <a:prstGeom prst="roundRect">
            <a:avLst>
              <a:gd name="adj" fmla="val 20000"/>
            </a:avLst>
          </a:prstGeom>
          <a:solidFill>
            <a:srgbClr val="EBD0FB"/>
          </a:solidFill>
          <a:ln w="13811">
            <a:solidFill>
              <a:srgbClr val="D7A1F7"/>
            </a:solidFill>
            <a:prstDash val="solid"/>
          </a:ln>
        </p:spPr>
      </p:sp>
      <p:sp>
        <p:nvSpPr>
          <p:cNvPr id="10" name="Text 7"/>
          <p:cNvSpPr/>
          <p:nvPr/>
        </p:nvSpPr>
        <p:spPr>
          <a:xfrm>
            <a:off x="7584281" y="307645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3111103"/>
            <a:ext cx="2334935"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The Role of a Leader</a:t>
            </a:r>
            <a:endParaRPr lang="en-US" sz="2187" dirty="0"/>
          </a:p>
        </p:txBody>
      </p:sp>
      <p:sp>
        <p:nvSpPr>
          <p:cNvPr id="12" name="Text 9"/>
          <p:cNvSpPr/>
          <p:nvPr/>
        </p:nvSpPr>
        <p:spPr>
          <a:xfrm>
            <a:off x="8148399" y="3680460"/>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Learn about the key responsibilities and qualities that define exceptional leaders and set them apart from the rest.</a:t>
            </a:r>
            <a:endParaRPr lang="en-US" sz="1750" dirty="0"/>
          </a:p>
        </p:txBody>
      </p:sp>
      <p:sp>
        <p:nvSpPr>
          <p:cNvPr id="13" name="Shape 10"/>
          <p:cNvSpPr/>
          <p:nvPr/>
        </p:nvSpPr>
        <p:spPr>
          <a:xfrm>
            <a:off x="2348389" y="5142428"/>
            <a:ext cx="499943" cy="499943"/>
          </a:xfrm>
          <a:prstGeom prst="roundRect">
            <a:avLst>
              <a:gd name="adj" fmla="val 20000"/>
            </a:avLst>
          </a:prstGeom>
          <a:solidFill>
            <a:srgbClr val="EBD0FB"/>
          </a:solidFill>
          <a:ln w="13811">
            <a:solidFill>
              <a:srgbClr val="D7A1F7"/>
            </a:solidFill>
            <a:prstDash val="solid"/>
          </a:ln>
        </p:spPr>
      </p:sp>
      <p:sp>
        <p:nvSpPr>
          <p:cNvPr id="14" name="Text 11"/>
          <p:cNvSpPr/>
          <p:nvPr/>
        </p:nvSpPr>
        <p:spPr>
          <a:xfrm>
            <a:off x="2506385" y="5184100"/>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5218748"/>
            <a:ext cx="2821186"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Building Self-Awareness</a:t>
            </a:r>
            <a:endParaRPr lang="en-US" sz="2187" dirty="0"/>
          </a:p>
        </p:txBody>
      </p:sp>
      <p:sp>
        <p:nvSpPr>
          <p:cNvPr id="16" name="Text 13"/>
          <p:cNvSpPr/>
          <p:nvPr/>
        </p:nvSpPr>
        <p:spPr>
          <a:xfrm>
            <a:off x="3070503" y="5788104"/>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Explore techniques for self-reflection and assessment to better understand your own leadership style and strengths.</a:t>
            </a:r>
            <a:endParaRPr lang="en-US" sz="1750" dirty="0"/>
          </a:p>
        </p:txBody>
      </p:sp>
      <p:sp>
        <p:nvSpPr>
          <p:cNvPr id="17" name="Shape 14"/>
          <p:cNvSpPr/>
          <p:nvPr/>
        </p:nvSpPr>
        <p:spPr>
          <a:xfrm>
            <a:off x="7426285" y="5142428"/>
            <a:ext cx="499943" cy="499943"/>
          </a:xfrm>
          <a:prstGeom prst="roundRect">
            <a:avLst>
              <a:gd name="adj" fmla="val 20000"/>
            </a:avLst>
          </a:prstGeom>
          <a:solidFill>
            <a:srgbClr val="EBD0FB"/>
          </a:solidFill>
          <a:ln w="13811">
            <a:solidFill>
              <a:srgbClr val="D7A1F7"/>
            </a:solidFill>
            <a:prstDash val="solid"/>
          </a:ln>
        </p:spPr>
      </p:sp>
      <p:sp>
        <p:nvSpPr>
          <p:cNvPr id="18" name="Text 15"/>
          <p:cNvSpPr/>
          <p:nvPr/>
        </p:nvSpPr>
        <p:spPr>
          <a:xfrm>
            <a:off x="7584281" y="5184100"/>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5218748"/>
            <a:ext cx="4133612"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Creating a Leadership Development Plan</a:t>
            </a:r>
            <a:endParaRPr lang="en-US" sz="2187" dirty="0"/>
          </a:p>
        </p:txBody>
      </p:sp>
      <p:sp>
        <p:nvSpPr>
          <p:cNvPr id="20" name="Text 17"/>
          <p:cNvSpPr/>
          <p:nvPr/>
        </p:nvSpPr>
        <p:spPr>
          <a:xfrm>
            <a:off x="8148399" y="6135291"/>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Develop a personalized roadmap for growth and improvement as a leader to achieve your professional goals.</a:t>
            </a:r>
            <a:endParaRPr lang="en-US" sz="1750"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097">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55081" y="902970"/>
            <a:ext cx="9377005" cy="655558"/>
          </a:xfrm>
          <a:prstGeom prst="rect">
            <a:avLst/>
          </a:prstGeom>
          <a:noFill/>
          <a:ln/>
        </p:spPr>
        <p:txBody>
          <a:bodyPr wrap="none" rtlCol="0" anchor="t"/>
          <a:lstStyle/>
          <a:p>
            <a:pPr marL="0" indent="0">
              <a:lnSpc>
                <a:spcPts val="5162"/>
              </a:lnSpc>
              <a:buNone/>
            </a:pPr>
            <a:r>
              <a:rPr lang="en-US" sz="4129" b="1" kern="0" spc="-83" dirty="0">
                <a:solidFill>
                  <a:srgbClr val="FF75D3"/>
                </a:solidFill>
                <a:latin typeface="adonis-web" pitchFamily="34" charset="0"/>
                <a:ea typeface="adonis-web" pitchFamily="34" charset="-122"/>
                <a:cs typeface="adonis-web" pitchFamily="34" charset="-120"/>
              </a:rPr>
              <a:t>Understanding Different Leadership Styles</a:t>
            </a:r>
            <a:endParaRPr lang="en-US" sz="4129" dirty="0"/>
          </a:p>
        </p:txBody>
      </p:sp>
      <p:sp>
        <p:nvSpPr>
          <p:cNvPr id="6" name="Shape 2"/>
          <p:cNvSpPr/>
          <p:nvPr/>
        </p:nvSpPr>
        <p:spPr>
          <a:xfrm>
            <a:off x="4748689" y="1873091"/>
            <a:ext cx="41910" cy="5453539"/>
          </a:xfrm>
          <a:prstGeom prst="rect">
            <a:avLst/>
          </a:prstGeom>
          <a:solidFill>
            <a:srgbClr val="D7A1F7"/>
          </a:solidFill>
          <a:ln/>
        </p:spPr>
      </p:sp>
      <p:sp>
        <p:nvSpPr>
          <p:cNvPr id="7" name="Shape 3"/>
          <p:cNvSpPr/>
          <p:nvPr/>
        </p:nvSpPr>
        <p:spPr>
          <a:xfrm>
            <a:off x="5005626" y="2251948"/>
            <a:ext cx="734139" cy="41910"/>
          </a:xfrm>
          <a:prstGeom prst="rect">
            <a:avLst/>
          </a:prstGeom>
          <a:solidFill>
            <a:srgbClr val="D7A1F7"/>
          </a:solidFill>
          <a:ln/>
        </p:spPr>
      </p:sp>
      <p:sp>
        <p:nvSpPr>
          <p:cNvPr id="8" name="Shape 4"/>
          <p:cNvSpPr/>
          <p:nvPr/>
        </p:nvSpPr>
        <p:spPr>
          <a:xfrm>
            <a:off x="4533662" y="2036921"/>
            <a:ext cx="471964" cy="471964"/>
          </a:xfrm>
          <a:prstGeom prst="roundRect">
            <a:avLst>
              <a:gd name="adj" fmla="val 20001"/>
            </a:avLst>
          </a:prstGeom>
          <a:solidFill>
            <a:srgbClr val="EBD0FB"/>
          </a:solidFill>
          <a:ln w="13097">
            <a:solidFill>
              <a:srgbClr val="D7A1F7"/>
            </a:solidFill>
            <a:prstDash val="solid"/>
          </a:ln>
        </p:spPr>
      </p:sp>
      <p:sp>
        <p:nvSpPr>
          <p:cNvPr id="9" name="Text 5"/>
          <p:cNvSpPr/>
          <p:nvPr/>
        </p:nvSpPr>
        <p:spPr>
          <a:xfrm>
            <a:off x="4685109" y="2076212"/>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1</a:t>
            </a:r>
            <a:endParaRPr lang="en-US" sz="2478" dirty="0"/>
          </a:p>
        </p:txBody>
      </p:sp>
      <p:sp>
        <p:nvSpPr>
          <p:cNvPr id="10" name="Text 6"/>
          <p:cNvSpPr/>
          <p:nvPr/>
        </p:nvSpPr>
        <p:spPr>
          <a:xfrm>
            <a:off x="5923359" y="2082760"/>
            <a:ext cx="2381726"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Autocratic Leadership</a:t>
            </a:r>
            <a:endParaRPr lang="en-US" sz="2065" dirty="0"/>
          </a:p>
        </p:txBody>
      </p:sp>
      <p:sp>
        <p:nvSpPr>
          <p:cNvPr id="11" name="Text 7"/>
          <p:cNvSpPr/>
          <p:nvPr/>
        </p:nvSpPr>
        <p:spPr>
          <a:xfrm>
            <a:off x="5923359" y="2620089"/>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Explore the strengths and limitations of this authoritative leadership style and when it can be effective.</a:t>
            </a:r>
            <a:endParaRPr lang="en-US" sz="1652" dirty="0"/>
          </a:p>
        </p:txBody>
      </p:sp>
      <p:sp>
        <p:nvSpPr>
          <p:cNvPr id="12" name="Shape 8"/>
          <p:cNvSpPr/>
          <p:nvPr/>
        </p:nvSpPr>
        <p:spPr>
          <a:xfrm>
            <a:off x="5005626" y="4139684"/>
            <a:ext cx="734139" cy="41910"/>
          </a:xfrm>
          <a:prstGeom prst="rect">
            <a:avLst/>
          </a:prstGeom>
          <a:solidFill>
            <a:srgbClr val="D7A1F7"/>
          </a:solidFill>
          <a:ln/>
        </p:spPr>
      </p:sp>
      <p:sp>
        <p:nvSpPr>
          <p:cNvPr id="13" name="Shape 9"/>
          <p:cNvSpPr/>
          <p:nvPr/>
        </p:nvSpPr>
        <p:spPr>
          <a:xfrm>
            <a:off x="4533662" y="3924657"/>
            <a:ext cx="471964" cy="471964"/>
          </a:xfrm>
          <a:prstGeom prst="roundRect">
            <a:avLst>
              <a:gd name="adj" fmla="val 20001"/>
            </a:avLst>
          </a:prstGeom>
          <a:solidFill>
            <a:srgbClr val="EBD0FB"/>
          </a:solidFill>
          <a:ln w="13097">
            <a:solidFill>
              <a:srgbClr val="D7A1F7"/>
            </a:solidFill>
            <a:prstDash val="solid"/>
          </a:ln>
        </p:spPr>
      </p:sp>
      <p:sp>
        <p:nvSpPr>
          <p:cNvPr id="14" name="Text 10"/>
          <p:cNvSpPr/>
          <p:nvPr/>
        </p:nvSpPr>
        <p:spPr>
          <a:xfrm>
            <a:off x="4685109" y="3963948"/>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2</a:t>
            </a:r>
            <a:endParaRPr lang="en-US" sz="2478" dirty="0"/>
          </a:p>
        </p:txBody>
      </p:sp>
      <p:sp>
        <p:nvSpPr>
          <p:cNvPr id="15" name="Text 11"/>
          <p:cNvSpPr/>
          <p:nvPr/>
        </p:nvSpPr>
        <p:spPr>
          <a:xfrm>
            <a:off x="5923359" y="3970496"/>
            <a:ext cx="2503646"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Democratic Leadership</a:t>
            </a:r>
            <a:endParaRPr lang="en-US" sz="2065" dirty="0"/>
          </a:p>
        </p:txBody>
      </p:sp>
      <p:sp>
        <p:nvSpPr>
          <p:cNvPr id="16" name="Text 12"/>
          <p:cNvSpPr/>
          <p:nvPr/>
        </p:nvSpPr>
        <p:spPr>
          <a:xfrm>
            <a:off x="5923359" y="4507825"/>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Learn how to foster collaboration and empower team members through participatory decision-making.</a:t>
            </a:r>
            <a:endParaRPr lang="en-US" sz="1652" dirty="0"/>
          </a:p>
        </p:txBody>
      </p:sp>
      <p:sp>
        <p:nvSpPr>
          <p:cNvPr id="17" name="Shape 13"/>
          <p:cNvSpPr/>
          <p:nvPr/>
        </p:nvSpPr>
        <p:spPr>
          <a:xfrm>
            <a:off x="5005626" y="6027420"/>
            <a:ext cx="734139" cy="41910"/>
          </a:xfrm>
          <a:prstGeom prst="rect">
            <a:avLst/>
          </a:prstGeom>
          <a:solidFill>
            <a:srgbClr val="D7A1F7"/>
          </a:solidFill>
          <a:ln/>
        </p:spPr>
      </p:sp>
      <p:sp>
        <p:nvSpPr>
          <p:cNvPr id="18" name="Shape 14"/>
          <p:cNvSpPr/>
          <p:nvPr/>
        </p:nvSpPr>
        <p:spPr>
          <a:xfrm>
            <a:off x="4533662" y="5812393"/>
            <a:ext cx="471964" cy="471964"/>
          </a:xfrm>
          <a:prstGeom prst="roundRect">
            <a:avLst>
              <a:gd name="adj" fmla="val 20001"/>
            </a:avLst>
          </a:prstGeom>
          <a:solidFill>
            <a:srgbClr val="EBD0FB"/>
          </a:solidFill>
          <a:ln w="13097">
            <a:solidFill>
              <a:srgbClr val="D7A1F7"/>
            </a:solidFill>
            <a:prstDash val="solid"/>
          </a:ln>
        </p:spPr>
      </p:sp>
      <p:sp>
        <p:nvSpPr>
          <p:cNvPr id="19" name="Text 15"/>
          <p:cNvSpPr/>
          <p:nvPr/>
        </p:nvSpPr>
        <p:spPr>
          <a:xfrm>
            <a:off x="4685109" y="5851684"/>
            <a:ext cx="169069" cy="393263"/>
          </a:xfrm>
          <a:prstGeom prst="rect">
            <a:avLst/>
          </a:prstGeom>
          <a:noFill/>
          <a:ln/>
        </p:spPr>
        <p:txBody>
          <a:bodyPr wrap="none" rtlCol="0" anchor="t"/>
          <a:lstStyle/>
          <a:p>
            <a:pPr marL="0" indent="0" algn="ctr">
              <a:lnSpc>
                <a:spcPts val="3097"/>
              </a:lnSpc>
              <a:buNone/>
            </a:pPr>
            <a:r>
              <a:rPr lang="en-US" sz="2478" b="1" kern="0" spc="-50" dirty="0">
                <a:solidFill>
                  <a:srgbClr val="272525"/>
                </a:solidFill>
                <a:latin typeface="adonis-web" pitchFamily="34" charset="0"/>
                <a:ea typeface="adonis-web" pitchFamily="34" charset="-122"/>
                <a:cs typeface="adonis-web" pitchFamily="34" charset="-120"/>
              </a:rPr>
              <a:t>3</a:t>
            </a:r>
            <a:endParaRPr lang="en-US" sz="2478" dirty="0"/>
          </a:p>
        </p:txBody>
      </p:sp>
      <p:sp>
        <p:nvSpPr>
          <p:cNvPr id="20" name="Text 16"/>
          <p:cNvSpPr/>
          <p:nvPr/>
        </p:nvSpPr>
        <p:spPr>
          <a:xfrm>
            <a:off x="5923359" y="5858232"/>
            <a:ext cx="3104555" cy="327660"/>
          </a:xfrm>
          <a:prstGeom prst="rect">
            <a:avLst/>
          </a:prstGeom>
          <a:noFill/>
          <a:ln/>
        </p:spPr>
        <p:txBody>
          <a:bodyPr wrap="none" rtlCol="0" anchor="t"/>
          <a:lstStyle/>
          <a:p>
            <a:pPr marL="0" indent="0" algn="l">
              <a:lnSpc>
                <a:spcPts val="2581"/>
              </a:lnSpc>
              <a:buNone/>
            </a:pPr>
            <a:r>
              <a:rPr lang="en-US" sz="2065" b="1" kern="0" spc="-41" dirty="0">
                <a:solidFill>
                  <a:srgbClr val="272525"/>
                </a:solidFill>
                <a:latin typeface="adonis-web" pitchFamily="34" charset="0"/>
                <a:ea typeface="adonis-web" pitchFamily="34" charset="-122"/>
                <a:cs typeface="adonis-web" pitchFamily="34" charset="-120"/>
              </a:rPr>
              <a:t>Transformational Leadership</a:t>
            </a:r>
            <a:endParaRPr lang="en-US" sz="2065" dirty="0"/>
          </a:p>
        </p:txBody>
      </p:sp>
      <p:sp>
        <p:nvSpPr>
          <p:cNvPr id="21" name="Text 17"/>
          <p:cNvSpPr/>
          <p:nvPr/>
        </p:nvSpPr>
        <p:spPr>
          <a:xfrm>
            <a:off x="5923359" y="6395561"/>
            <a:ext cx="7909560" cy="671274"/>
          </a:xfrm>
          <a:prstGeom prst="rect">
            <a:avLst/>
          </a:prstGeom>
          <a:noFill/>
          <a:ln/>
        </p:spPr>
        <p:txBody>
          <a:bodyPr wrap="square" rtlCol="0" anchor="t"/>
          <a:lstStyle/>
          <a:p>
            <a:pPr marL="0" indent="0" algn="l">
              <a:lnSpc>
                <a:spcPts val="2643"/>
              </a:lnSpc>
              <a:buNone/>
            </a:pPr>
            <a:r>
              <a:rPr lang="en-US" sz="1652" kern="0" spc="-33" dirty="0">
                <a:solidFill>
                  <a:srgbClr val="272525"/>
                </a:solidFill>
                <a:latin typeface="Source Sans Pro" pitchFamily="34" charset="0"/>
                <a:ea typeface="Source Sans Pro" pitchFamily="34" charset="-122"/>
                <a:cs typeface="Source Sans Pro" pitchFamily="34" charset="-120"/>
              </a:rPr>
              <a:t>Discover how influential leaders inspire and motivate others to achieve exceptional results and drive innovation.</a:t>
            </a:r>
            <a:endParaRPr lang="en-US" sz="1652"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282898"/>
            <a:ext cx="9354383"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Strategic Planning and Decision-Making</a:t>
            </a:r>
            <a:endParaRPr lang="en-US" sz="4374" dirty="0"/>
          </a:p>
        </p:txBody>
      </p:sp>
      <p:pic>
        <p:nvPicPr>
          <p:cNvPr id="5" name="Image 1" descr="preencoded.png"/>
          <p:cNvPicPr>
            <a:picLocks noChangeAspect="1"/>
          </p:cNvPicPr>
          <p:nvPr/>
        </p:nvPicPr>
        <p:blipFill>
          <a:blip r:embed="rId4"/>
          <a:stretch>
            <a:fillRect/>
          </a:stretch>
        </p:blipFill>
        <p:spPr>
          <a:xfrm>
            <a:off x="2348389" y="2421612"/>
            <a:ext cx="3088958" cy="1909048"/>
          </a:xfrm>
          <a:prstGeom prst="rect">
            <a:avLst/>
          </a:prstGeom>
        </p:spPr>
      </p:pic>
      <p:sp>
        <p:nvSpPr>
          <p:cNvPr id="6" name="Text 2"/>
          <p:cNvSpPr/>
          <p:nvPr/>
        </p:nvSpPr>
        <p:spPr>
          <a:xfrm>
            <a:off x="2348389" y="4608314"/>
            <a:ext cx="3088958"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Developing a Vision and Mission</a:t>
            </a:r>
            <a:endParaRPr lang="en-US" sz="2187" dirty="0"/>
          </a:p>
        </p:txBody>
      </p:sp>
      <p:sp>
        <p:nvSpPr>
          <p:cNvPr id="7" name="Text 3"/>
          <p:cNvSpPr/>
          <p:nvPr/>
        </p:nvSpPr>
        <p:spPr>
          <a:xfrm>
            <a:off x="2348389" y="5524857"/>
            <a:ext cx="308895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Learn how to create a compelling vision and mission statement that aligns with your organization's goals.</a:t>
            </a:r>
            <a:endParaRPr lang="en-US" sz="1750" dirty="0"/>
          </a:p>
        </p:txBody>
      </p:sp>
      <p:pic>
        <p:nvPicPr>
          <p:cNvPr id="8" name="Image 2" descr="preencoded.png"/>
          <p:cNvPicPr>
            <a:picLocks noChangeAspect="1"/>
          </p:cNvPicPr>
          <p:nvPr/>
        </p:nvPicPr>
        <p:blipFill>
          <a:blip r:embed="rId5"/>
          <a:stretch>
            <a:fillRect/>
          </a:stretch>
        </p:blipFill>
        <p:spPr>
          <a:xfrm>
            <a:off x="5770602" y="2421612"/>
            <a:ext cx="3088958" cy="1909048"/>
          </a:xfrm>
          <a:prstGeom prst="rect">
            <a:avLst/>
          </a:prstGeom>
        </p:spPr>
      </p:pic>
      <p:sp>
        <p:nvSpPr>
          <p:cNvPr id="9" name="Text 4"/>
          <p:cNvSpPr/>
          <p:nvPr/>
        </p:nvSpPr>
        <p:spPr>
          <a:xfrm>
            <a:off x="5770602" y="4608314"/>
            <a:ext cx="3046333" cy="347186"/>
          </a:xfrm>
          <a:prstGeom prst="rect">
            <a:avLst/>
          </a:prstGeom>
          <a:noFill/>
          <a:ln/>
        </p:spPr>
        <p:txBody>
          <a:bodyPr wrap="non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Effective Decision-Making</a:t>
            </a:r>
            <a:endParaRPr lang="en-US" sz="2187" dirty="0"/>
          </a:p>
        </p:txBody>
      </p:sp>
      <p:sp>
        <p:nvSpPr>
          <p:cNvPr id="10" name="Text 5"/>
          <p:cNvSpPr/>
          <p:nvPr/>
        </p:nvSpPr>
        <p:spPr>
          <a:xfrm>
            <a:off x="5770602" y="5177671"/>
            <a:ext cx="308895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various decision-making models and techniques to make informed and strategic choices in complex situations.</a:t>
            </a:r>
            <a:endParaRPr lang="en-US" sz="1750" dirty="0"/>
          </a:p>
        </p:txBody>
      </p:sp>
      <p:pic>
        <p:nvPicPr>
          <p:cNvPr id="11" name="Image 3" descr="preencoded.png" hidden="1"/>
          <p:cNvPicPr>
            <a:picLocks noChangeAspect="1"/>
          </p:cNvPicPr>
          <p:nvPr/>
        </p:nvPicPr>
        <p:blipFill>
          <a:blip r:embed="rId6"/>
          <a:stretch>
            <a:fillRect/>
          </a:stretch>
        </p:blipFill>
        <p:spPr>
          <a:xfrm>
            <a:off x="9192816" y="2421612"/>
            <a:ext cx="3089077" cy="1909167"/>
          </a:xfrm>
          <a:prstGeom prst="rect">
            <a:avLst/>
          </a:prstGeom>
        </p:spPr>
      </p:pic>
      <p:sp>
        <p:nvSpPr>
          <p:cNvPr id="12" name="Text 6" hidden="1"/>
          <p:cNvSpPr/>
          <p:nvPr/>
        </p:nvSpPr>
        <p:spPr>
          <a:xfrm>
            <a:off x="9192816" y="4608433"/>
            <a:ext cx="3089077" cy="694373"/>
          </a:xfrm>
          <a:prstGeom prst="rect">
            <a:avLst/>
          </a:prstGeom>
          <a:noFill/>
          <a:ln/>
        </p:spPr>
        <p:txBody>
          <a:bodyPr wrap="square" rtlCol="0" anchor="t"/>
          <a:lstStyle/>
          <a:p>
            <a:pPr marL="0" indent="0" algn="l">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Facilitating Strategic Planning Sessions</a:t>
            </a:r>
            <a:endParaRPr lang="en-US" sz="2187" dirty="0"/>
          </a:p>
        </p:txBody>
      </p:sp>
      <p:sp>
        <p:nvSpPr>
          <p:cNvPr id="13" name="Text 7" hidden="1"/>
          <p:cNvSpPr/>
          <p:nvPr/>
        </p:nvSpPr>
        <p:spPr>
          <a:xfrm>
            <a:off x="9192816" y="5524976"/>
            <a:ext cx="308907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Gain practical strategies for leading and facilitating successful strategic planning sessions to drive organizational growth.</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1171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962626"/>
            <a:ext cx="6184106"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 and Next Steps</a:t>
            </a:r>
            <a:endParaRPr lang="en-US" sz="4374" dirty="0"/>
          </a:p>
        </p:txBody>
      </p:sp>
      <p:sp>
        <p:nvSpPr>
          <p:cNvPr id="5" name="Shape 2"/>
          <p:cNvSpPr/>
          <p:nvPr/>
        </p:nvSpPr>
        <p:spPr>
          <a:xfrm>
            <a:off x="2348389" y="3101340"/>
            <a:ext cx="3163014" cy="3165515"/>
          </a:xfrm>
          <a:prstGeom prst="roundRect">
            <a:avLst>
              <a:gd name="adj" fmla="val 3161"/>
            </a:avLst>
          </a:prstGeom>
          <a:solidFill>
            <a:srgbClr val="EBD0FB"/>
          </a:solidFill>
          <a:ln w="13811">
            <a:solidFill>
              <a:srgbClr val="D7A1F7"/>
            </a:solidFill>
            <a:prstDash val="solid"/>
          </a:ln>
        </p:spPr>
      </p:sp>
      <p:sp>
        <p:nvSpPr>
          <p:cNvPr id="6" name="Text 3"/>
          <p:cNvSpPr/>
          <p:nvPr/>
        </p:nvSpPr>
        <p:spPr>
          <a:xfrm>
            <a:off x="2584371" y="3337322"/>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Reflecting on your Leadership Journey</a:t>
            </a:r>
            <a:endParaRPr lang="en-US" sz="2187" dirty="0"/>
          </a:p>
        </p:txBody>
      </p:sp>
      <p:sp>
        <p:nvSpPr>
          <p:cNvPr id="7" name="Text 4"/>
          <p:cNvSpPr/>
          <p:nvPr/>
        </p:nvSpPr>
        <p:spPr>
          <a:xfrm>
            <a:off x="2584371" y="4253865"/>
            <a:ext cx="269105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Take time to reflect on your learning, growth, and accomplishments throughout the Leadership Mastery Course.</a:t>
            </a:r>
            <a:endParaRPr lang="en-US" sz="1750" dirty="0"/>
          </a:p>
        </p:txBody>
      </p:sp>
      <p:sp>
        <p:nvSpPr>
          <p:cNvPr id="8" name="Shape 5"/>
          <p:cNvSpPr/>
          <p:nvPr/>
        </p:nvSpPr>
        <p:spPr>
          <a:xfrm>
            <a:off x="5733574" y="3101340"/>
            <a:ext cx="3163014" cy="3165515"/>
          </a:xfrm>
          <a:prstGeom prst="roundRect">
            <a:avLst>
              <a:gd name="adj" fmla="val 3161"/>
            </a:avLst>
          </a:prstGeom>
          <a:solidFill>
            <a:srgbClr val="EBD0FB"/>
          </a:solidFill>
          <a:ln w="13811">
            <a:solidFill>
              <a:srgbClr val="D7A1F7"/>
            </a:solidFill>
            <a:prstDash val="solid"/>
          </a:ln>
        </p:spPr>
      </p:sp>
      <p:sp>
        <p:nvSpPr>
          <p:cNvPr id="9" name="Text 6"/>
          <p:cNvSpPr/>
          <p:nvPr/>
        </p:nvSpPr>
        <p:spPr>
          <a:xfrm>
            <a:off x="5969556" y="3337322"/>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Setting Long-Term Leadership Goals</a:t>
            </a:r>
            <a:endParaRPr lang="en-US" sz="2187" dirty="0"/>
          </a:p>
        </p:txBody>
      </p:sp>
      <p:sp>
        <p:nvSpPr>
          <p:cNvPr id="10" name="Text 7"/>
          <p:cNvSpPr/>
          <p:nvPr/>
        </p:nvSpPr>
        <p:spPr>
          <a:xfrm>
            <a:off x="5969556" y="4253865"/>
            <a:ext cx="269105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Establish ambitious yet attainable goals to continue developing your leadership skills beyond the course.</a:t>
            </a:r>
            <a:endParaRPr lang="en-US" sz="1750" dirty="0"/>
          </a:p>
        </p:txBody>
      </p:sp>
      <p:sp>
        <p:nvSpPr>
          <p:cNvPr id="11" name="Shape 8" hidden="1"/>
          <p:cNvSpPr/>
          <p:nvPr/>
        </p:nvSpPr>
        <p:spPr>
          <a:xfrm>
            <a:off x="9118759" y="3101340"/>
            <a:ext cx="3163014" cy="3165515"/>
          </a:xfrm>
          <a:prstGeom prst="roundRect">
            <a:avLst>
              <a:gd name="adj" fmla="val 3161"/>
            </a:avLst>
          </a:prstGeom>
          <a:solidFill>
            <a:srgbClr val="EBD0FB"/>
          </a:solidFill>
          <a:ln w="13811">
            <a:solidFill>
              <a:srgbClr val="D7A1F7"/>
            </a:solidFill>
            <a:prstDash val="solid"/>
          </a:ln>
        </p:spPr>
      </p:sp>
      <p:sp>
        <p:nvSpPr>
          <p:cNvPr id="12" name="Text 9" hidden="1"/>
          <p:cNvSpPr/>
          <p:nvPr/>
        </p:nvSpPr>
        <p:spPr>
          <a:xfrm>
            <a:off x="9354741" y="3337322"/>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Leveraging Leadership</a:t>
            </a:r>
          </a:p>
          <a:p>
            <a:pPr marL="0" indent="0">
              <a:lnSpc>
                <a:spcPts val="2734"/>
              </a:lnSpc>
              <a:buNone/>
            </a:pPr>
            <a:r>
              <a:rPr lang="en-US" sz="2187" b="1" kern="0" spc="-44" dirty="0">
                <a:solidFill>
                  <a:srgbClr val="272525"/>
                </a:solidFill>
                <a:latin typeface="adonis-web" pitchFamily="34" charset="0"/>
                <a:ea typeface="adonis-web" pitchFamily="34" charset="-122"/>
              </a:rPr>
              <a:t>Resource</a:t>
            </a:r>
            <a:endParaRPr lang="en-US" sz="2187" dirty="0"/>
          </a:p>
        </p:txBody>
      </p:sp>
      <p:sp>
        <p:nvSpPr>
          <p:cNvPr id="13" name="Text 10" hidden="1"/>
          <p:cNvSpPr/>
          <p:nvPr/>
        </p:nvSpPr>
        <p:spPr>
          <a:xfrm>
            <a:off x="9354741" y="4253865"/>
            <a:ext cx="269105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Discover a variety of resources, books, and networks to support your ongoing leadership development.</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330</Words>
  <Application>Microsoft Office PowerPoint</Application>
  <PresentationFormat>Custom</PresentationFormat>
  <Paragraphs>45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Tharun Maraboina</cp:lastModifiedBy>
  <cp:revision>4</cp:revision>
  <dcterms:created xsi:type="dcterms:W3CDTF">2023-11-05T18:09:47Z</dcterms:created>
  <dcterms:modified xsi:type="dcterms:W3CDTF">2023-11-05T19:14:45Z</dcterms:modified>
</cp:coreProperties>
</file>