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6"/>
  </p:notesMasterIdLst>
  <p:sldIdLst>
    <p:sldId id="256" r:id="rId2"/>
    <p:sldId id="257" r:id="rId3"/>
    <p:sldId id="260" r:id="rId4"/>
    <p:sldId id="264" r:id="rId5"/>
    <p:sldId id="297" r:id="rId6"/>
    <p:sldId id="298" r:id="rId7"/>
    <p:sldId id="301" r:id="rId8"/>
    <p:sldId id="266" r:id="rId9"/>
    <p:sldId id="267" r:id="rId10"/>
    <p:sldId id="294" r:id="rId11"/>
    <p:sldId id="296" r:id="rId12"/>
    <p:sldId id="271" r:id="rId13"/>
    <p:sldId id="302" r:id="rId14"/>
    <p:sldId id="274" r:id="rId15"/>
    <p:sldId id="292" r:id="rId16"/>
    <p:sldId id="276" r:id="rId17"/>
    <p:sldId id="282" r:id="rId18"/>
    <p:sldId id="299" r:id="rId19"/>
    <p:sldId id="286" r:id="rId20"/>
    <p:sldId id="303" r:id="rId21"/>
    <p:sldId id="304" r:id="rId22"/>
    <p:sldId id="288" r:id="rId23"/>
    <p:sldId id="289" r:id="rId24"/>
    <p:sldId id="290" r:id="rId25"/>
  </p:sldIdLst>
  <p:sldSz cx="12192000" cy="6858000"/>
  <p:notesSz cx="6858000" cy="9144000"/>
  <p:embeddedFontLst>
    <p:embeddedFont>
      <p:font typeface="Cambria" panose="02040503050406030204" pitchFamily="18" charset="0"/>
      <p:regular r:id="rId27"/>
      <p:bold r:id="rId28"/>
      <p:italic r:id="rId29"/>
      <p:boldItalic r:id="rId30"/>
    </p:embeddedFont>
    <p:embeddedFont>
      <p:font typeface="Franklin Gothic Medium" panose="020B0603020102020204" pitchFamily="34" charset="0"/>
      <p:regular r:id="rId31"/>
      <p:italic r:id="rId32"/>
    </p:embeddedFont>
    <p:embeddedFont>
      <p:font typeface="Libre Baskerville" panose="02000000000000000000" pitchFamily="2" charset="0"/>
      <p:regular r:id="rId33"/>
      <p:bold r:id="rId34"/>
      <p:italic r:id="rId35"/>
    </p:embeddedFont>
    <p:embeddedFont>
      <p:font typeface="Libre Franklin"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ijONpQj0+9tCCBw9uQRQZSNfm1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A5A329-B5FA-4B69-9B99-99968C3608C7}">
  <a:tblStyle styleId="{63A5A329-B5FA-4B69-9B99-99968C3608C7}" styleName="Table_0">
    <a:wholeTbl>
      <a:tcTxStyle b="off" i="off">
        <a:font>
          <a:latin typeface="Perpetua"/>
          <a:ea typeface="Perpetua"/>
          <a:cs typeface="Perpetu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8E7"/>
          </a:solidFill>
        </a:fill>
      </a:tcStyle>
    </a:wholeTbl>
    <a:band1H>
      <a:tcTxStyle/>
      <a:tcStyle>
        <a:tcBdr/>
        <a:fill>
          <a:solidFill>
            <a:srgbClr val="EFCECA"/>
          </a:solidFill>
        </a:fill>
      </a:tcStyle>
    </a:band1H>
    <a:band2H>
      <a:tcTxStyle/>
      <a:tcStyle>
        <a:tcBdr/>
      </a:tcStyle>
    </a:band2H>
    <a:band1V>
      <a:tcTxStyle/>
      <a:tcStyle>
        <a:tcBdr/>
        <a:fill>
          <a:solidFill>
            <a:srgbClr val="EFCECA"/>
          </a:solidFill>
        </a:fill>
      </a:tcStyle>
    </a:band1V>
    <a:band2V>
      <a:tcTxStyle/>
      <a:tcStyle>
        <a:tcBdr/>
      </a:tcStyle>
    </a:band2V>
    <a:lastCol>
      <a:tcTxStyle b="on" i="off">
        <a:font>
          <a:latin typeface="Perpetua"/>
          <a:ea typeface="Perpetua"/>
          <a:cs typeface="Perpetua"/>
        </a:font>
        <a:schemeClr val="lt1"/>
      </a:tcTxStyle>
      <a:tcStyle>
        <a:tcBdr/>
        <a:fill>
          <a:solidFill>
            <a:schemeClr val="accent1"/>
          </a:solidFill>
        </a:fill>
      </a:tcStyle>
    </a:lastCol>
    <a:firstCol>
      <a:tcTxStyle b="on" i="off">
        <a:font>
          <a:latin typeface="Perpetua"/>
          <a:ea typeface="Perpetua"/>
          <a:cs typeface="Perpetua"/>
        </a:font>
        <a:schemeClr val="lt1"/>
      </a:tcTxStyle>
      <a:tcStyle>
        <a:tcBdr/>
        <a:fill>
          <a:solidFill>
            <a:schemeClr val="accent1"/>
          </a:solidFill>
        </a:fill>
      </a:tcStyle>
    </a:firstCol>
    <a:lastRow>
      <a:tcTxStyle b="on" i="off">
        <a:font>
          <a:latin typeface="Perpetua"/>
          <a:ea typeface="Perpetua"/>
          <a:cs typeface="Perpetu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Perpetua"/>
          <a:ea typeface="Perpetua"/>
          <a:cs typeface="Perpetu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7" autoAdjust="0"/>
    <p:restoredTop sz="94660"/>
  </p:normalViewPr>
  <p:slideViewPr>
    <p:cSldViewPr snapToGrid="0">
      <p:cViewPr varScale="1">
        <p:scale>
          <a:sx n="70" d="100"/>
          <a:sy n="70" d="100"/>
        </p:scale>
        <p:origin x="536"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55"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56"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5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4" name="Google Shape;10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05" name="Google Shape;105;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Department of CS&amp;E,Acharya Institute of technology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6" name="Google Shape;29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cffe725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2cffe725b4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g2cffe725b4e_0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Department of CS&amp;E,Acharya Institute of technology</a:t>
            </a:r>
            <a:endParaRPr/>
          </a:p>
        </p:txBody>
      </p:sp>
      <p:sp>
        <p:nvSpPr>
          <p:cNvPr id="118" name="Google Shape;118;g2cffe725b4e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8" name="Google Shape;138;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Department of CS&amp;E,Acharya Institute of technology</a:t>
            </a:r>
            <a:endParaRPr/>
          </a:p>
        </p:txBody>
      </p:sp>
      <p:sp>
        <p:nvSpPr>
          <p:cNvPr id="139" name="Google Shape;13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37"/>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0F18EB1-69D9-48CB-8EBA-23AAB75B84B9}" type="datetime5">
              <a:rPr lang="en-US" smtClean="0"/>
              <a:t>28-May-24</a:t>
            </a:fld>
            <a:endParaRPr/>
          </a:p>
        </p:txBody>
      </p:sp>
      <p:sp>
        <p:nvSpPr>
          <p:cNvPr id="19" name="Google Shape;19;p37"/>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CS&amp;E, Acharya Institute of Technology</a:t>
            </a:r>
            <a:endParaRPr/>
          </a:p>
        </p:txBody>
      </p:sp>
      <p:sp>
        <p:nvSpPr>
          <p:cNvPr id="20" name="Google Shape;20;p37"/>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47"/>
          <p:cNvSpPr txBox="1">
            <a:spLocks noGrp="1"/>
          </p:cNvSpPr>
          <p:nvPr>
            <p:ph type="title"/>
          </p:nvPr>
        </p:nvSpPr>
        <p:spPr>
          <a:xfrm rot="5400000">
            <a:off x="7254558" y="1859285"/>
            <a:ext cx="5851525" cy="268224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47"/>
          <p:cNvSpPr txBox="1">
            <a:spLocks noGrp="1"/>
          </p:cNvSpPr>
          <p:nvPr>
            <p:ph type="body" idx="1"/>
          </p:nvPr>
        </p:nvSpPr>
        <p:spPr>
          <a:xfrm rot="5400000">
            <a:off x="2001838" y="-507996"/>
            <a:ext cx="5851525" cy="74168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8" name="Google Shape;98;p47"/>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3B681B2-65C1-4B36-96EB-1B7313F1FC32}" type="datetime5">
              <a:rPr lang="en-US" smtClean="0"/>
              <a:t>28-May-24</a:t>
            </a:fld>
            <a:endParaRPr/>
          </a:p>
        </p:txBody>
      </p:sp>
      <p:sp>
        <p:nvSpPr>
          <p:cNvPr id="99" name="Google Shape;99;p47"/>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CS&amp;E, Acharya Institute of Technology</a:t>
            </a:r>
            <a:endParaRPr/>
          </a:p>
        </p:txBody>
      </p:sp>
      <p:sp>
        <p:nvSpPr>
          <p:cNvPr id="100" name="Google Shape;100;p47"/>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5/28/2024</a:t>
            </a:fld>
            <a:endParaRPr lang="en-US"/>
          </a:p>
        </p:txBody>
      </p:sp>
      <p:sp>
        <p:nvSpPr>
          <p:cNvPr id="4" name="Holder 4"/>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pPr marL="86360">
              <a:lnSpc>
                <a:spcPts val="1655"/>
              </a:lnSpc>
            </a:pPr>
            <a:fld id="{81D60167-4931-47E6-BA6A-407CBD079E47}" type="slidenum">
              <a:rPr spc="-50" dirty="0"/>
              <a:t>‹#›</a:t>
            </a:fld>
            <a:endParaRPr spc="-50" dirty="0"/>
          </a:p>
        </p:txBody>
      </p:sp>
    </p:spTree>
    <p:extLst>
      <p:ext uri="{BB962C8B-B14F-4D97-AF65-F5344CB8AC3E}">
        <p14:creationId xmlns:p14="http://schemas.microsoft.com/office/powerpoint/2010/main" val="3912392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8"/>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8"/>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2CA3F04-85BE-4768-BABE-6346EAE2F28F}" type="datetime5">
              <a:rPr lang="en-US" smtClean="0"/>
              <a:t>28-May-24</a:t>
            </a:fld>
            <a:endParaRPr/>
          </a:p>
        </p:txBody>
      </p:sp>
      <p:sp>
        <p:nvSpPr>
          <p:cNvPr id="24" name="Google Shape;24;p38"/>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CS&amp;E, Acharya Institute of Technology</a:t>
            </a:r>
            <a:endParaRPr/>
          </a:p>
        </p:txBody>
      </p:sp>
      <p:sp>
        <p:nvSpPr>
          <p:cNvPr id="25" name="Google Shape;25;p38"/>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6" name="Google Shape;26;p38"/>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5000" sy="55000" flip="none" algn="tl"/>
        </a:blipFill>
        <a:effectLst/>
      </p:bgPr>
    </p:bg>
    <p:spTree>
      <p:nvGrpSpPr>
        <p:cNvPr id="1" name="Shape 38"/>
        <p:cNvGrpSpPr/>
        <p:nvPr/>
      </p:nvGrpSpPr>
      <p:grpSpPr>
        <a:xfrm>
          <a:off x="0" y="0"/>
          <a:ext cx="0" cy="0"/>
          <a:chOff x="0" y="0"/>
          <a:chExt cx="0" cy="0"/>
        </a:xfrm>
      </p:grpSpPr>
      <p:sp>
        <p:nvSpPr>
          <p:cNvPr id="39" name="Google Shape;39;p40"/>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0" name="Google Shape;40;p40"/>
          <p:cNvSpPr/>
          <p:nvPr/>
        </p:nvSpPr>
        <p:spPr>
          <a:xfrm>
            <a:off x="87084" y="69756"/>
            <a:ext cx="12017829"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1" name="Google Shape;41;p40"/>
          <p:cNvSpPr txBox="1">
            <a:spLocks noGrp="1"/>
          </p:cNvSpPr>
          <p:nvPr>
            <p:ph type="title"/>
          </p:nvPr>
        </p:nvSpPr>
        <p:spPr>
          <a:xfrm>
            <a:off x="963084" y="952501"/>
            <a:ext cx="10363200" cy="1362075"/>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0"/>
          <p:cNvSpPr txBox="1">
            <a:spLocks noGrp="1"/>
          </p:cNvSpPr>
          <p:nvPr>
            <p:ph type="body" idx="1"/>
          </p:nvPr>
        </p:nvSpPr>
        <p:spPr>
          <a:xfrm>
            <a:off x="963084" y="2547938"/>
            <a:ext cx="10363200" cy="1338262"/>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2040"/>
              <a:buNone/>
              <a:defRPr sz="2400">
                <a:solidFill>
                  <a:srgbClr val="888888"/>
                </a:solidFill>
              </a:defRPr>
            </a:lvl1pPr>
            <a:lvl2pPr marL="914400" lvl="1" indent="-228600" algn="l">
              <a:spcBef>
                <a:spcPts val="370"/>
              </a:spcBef>
              <a:spcAft>
                <a:spcPts val="0"/>
              </a:spcAft>
              <a:buSzPts val="1530"/>
              <a:buNone/>
              <a:defRPr sz="1800">
                <a:solidFill>
                  <a:srgbClr val="888888"/>
                </a:solidFill>
              </a:defRPr>
            </a:lvl2pPr>
            <a:lvl3pPr marL="1371600" lvl="2" indent="-228600" algn="l">
              <a:spcBef>
                <a:spcPts val="370"/>
              </a:spcBef>
              <a:spcAft>
                <a:spcPts val="0"/>
              </a:spcAft>
              <a:buSzPts val="1360"/>
              <a:buNone/>
              <a:defRPr sz="1600">
                <a:solidFill>
                  <a:srgbClr val="888888"/>
                </a:solidFill>
              </a:defRPr>
            </a:lvl3pPr>
            <a:lvl4pPr marL="1828800" lvl="3" indent="-228600" algn="l">
              <a:spcBef>
                <a:spcPts val="370"/>
              </a:spcBef>
              <a:spcAft>
                <a:spcPts val="0"/>
              </a:spcAft>
              <a:buSzPts val="1120"/>
              <a:buNone/>
              <a:defRPr sz="1400">
                <a:solidFill>
                  <a:srgbClr val="888888"/>
                </a:solidFill>
              </a:defRPr>
            </a:lvl4pPr>
            <a:lvl5pPr marL="2286000" lvl="4" indent="-228600" algn="l">
              <a:spcBef>
                <a:spcPts val="370"/>
              </a:spcBef>
              <a:spcAft>
                <a:spcPts val="0"/>
              </a:spcAft>
              <a:buSzPts val="1400"/>
              <a:buFont typeface="Libre Baskerville"/>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43" name="Google Shape;43;p40"/>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3583BFA-3C57-4263-B8E0-AB457BC8E284}" type="datetime5">
              <a:rPr lang="en-US" smtClean="0"/>
              <a:t>28-May-24</a:t>
            </a:fld>
            <a:endParaRPr/>
          </a:p>
        </p:txBody>
      </p:sp>
      <p:sp>
        <p:nvSpPr>
          <p:cNvPr id="44" name="Google Shape;44;p40"/>
          <p:cNvSpPr txBox="1">
            <a:spLocks noGrp="1"/>
          </p:cNvSpPr>
          <p:nvPr>
            <p:ph type="ftr" idx="11"/>
          </p:nvPr>
        </p:nvSpPr>
        <p:spPr>
          <a:xfrm>
            <a:off x="1066800" y="6172200"/>
            <a:ext cx="53340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CS&amp;E, Acharya Institute of Technology</a:t>
            </a:r>
            <a:endParaRPr/>
          </a:p>
        </p:txBody>
      </p:sp>
      <p:sp>
        <p:nvSpPr>
          <p:cNvPr id="45" name="Google Shape;45;p40"/>
          <p:cNvSpPr/>
          <p:nvPr/>
        </p:nvSpPr>
        <p:spPr>
          <a:xfrm rot="10800000" flipH="1">
            <a:off x="92550" y="2376830"/>
            <a:ext cx="1201802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6" name="Google Shape;46;p40"/>
          <p:cNvSpPr/>
          <p:nvPr/>
        </p:nvSpPr>
        <p:spPr>
          <a:xfrm>
            <a:off x="92195" y="2341476"/>
            <a:ext cx="12018375"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7" name="Google Shape;47;p40"/>
          <p:cNvSpPr/>
          <p:nvPr/>
        </p:nvSpPr>
        <p:spPr>
          <a:xfrm>
            <a:off x="91075" y="2468880"/>
            <a:ext cx="12019495" cy="4572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8" name="Google Shape;48;p40"/>
          <p:cNvSpPr>
            <a:spLocks noGrp="1"/>
          </p:cNvSpPr>
          <p:nvPr>
            <p:ph type="sldNum" idx="12"/>
          </p:nvPr>
        </p:nvSpPr>
        <p:spPr>
          <a:xfrm>
            <a:off x="195072" y="6208776"/>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41"/>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1"/>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5926633-26FD-400A-92F4-A4E0A47C8262}" type="datetime5">
              <a:rPr lang="en-US" smtClean="0"/>
              <a:t>28-May-24</a:t>
            </a:fld>
            <a:endParaRPr/>
          </a:p>
        </p:txBody>
      </p:sp>
      <p:sp>
        <p:nvSpPr>
          <p:cNvPr id="52" name="Google Shape;52;p41"/>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CS&amp;E, Acharya Institute of Technology</a:t>
            </a:r>
            <a:endParaRPr/>
          </a:p>
        </p:txBody>
      </p:sp>
      <p:sp>
        <p:nvSpPr>
          <p:cNvPr id="53" name="Google Shape;53;p41"/>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4" name="Google Shape;54;p41"/>
          <p:cNvSpPr txBox="1">
            <a:spLocks noGrp="1"/>
          </p:cNvSpPr>
          <p:nvPr>
            <p:ph type="body" idx="1"/>
          </p:nvPr>
        </p:nvSpPr>
        <p:spPr>
          <a:xfrm>
            <a:off x="1219200" y="1447800"/>
            <a:ext cx="499872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5" name="Google Shape;55;p41"/>
          <p:cNvSpPr txBox="1">
            <a:spLocks noGrp="1"/>
          </p:cNvSpPr>
          <p:nvPr>
            <p:ph type="body" idx="2"/>
          </p:nvPr>
        </p:nvSpPr>
        <p:spPr>
          <a:xfrm>
            <a:off x="6578600" y="1447800"/>
            <a:ext cx="499872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42"/>
          <p:cNvSpPr txBox="1">
            <a:spLocks noGrp="1"/>
          </p:cNvSpPr>
          <p:nvPr>
            <p:ph type="title"/>
          </p:nvPr>
        </p:nvSpPr>
        <p:spPr>
          <a:xfrm>
            <a:off x="1219200" y="273050"/>
            <a:ext cx="103632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42"/>
          <p:cNvSpPr txBox="1">
            <a:spLocks noGrp="1"/>
          </p:cNvSpPr>
          <p:nvPr>
            <p:ph type="body" idx="1"/>
          </p:nvPr>
        </p:nvSpPr>
        <p:spPr>
          <a:xfrm>
            <a:off x="1219200" y="1447800"/>
            <a:ext cx="49784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9" name="Google Shape;59;p42"/>
          <p:cNvSpPr txBox="1">
            <a:spLocks noGrp="1"/>
          </p:cNvSpPr>
          <p:nvPr>
            <p:ph type="body" idx="2"/>
          </p:nvPr>
        </p:nvSpPr>
        <p:spPr>
          <a:xfrm>
            <a:off x="6604000" y="1447800"/>
            <a:ext cx="49784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0" name="Google Shape;60;p42"/>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35077D2-BB90-48A9-8F2B-6FE726902C6D}" type="datetime5">
              <a:rPr lang="en-US" smtClean="0"/>
              <a:t>28-May-24</a:t>
            </a:fld>
            <a:endParaRPr/>
          </a:p>
        </p:txBody>
      </p:sp>
      <p:sp>
        <p:nvSpPr>
          <p:cNvPr id="61" name="Google Shape;61;p42"/>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CS&amp;E, Acharya Institute of Technology</a:t>
            </a:r>
            <a:endParaRPr/>
          </a:p>
        </p:txBody>
      </p:sp>
      <p:sp>
        <p:nvSpPr>
          <p:cNvPr id="62" name="Google Shape;62;p42"/>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3" name="Google Shape;63;p42"/>
          <p:cNvSpPr txBox="1">
            <a:spLocks noGrp="1"/>
          </p:cNvSpPr>
          <p:nvPr>
            <p:ph type="body" idx="3"/>
          </p:nvPr>
        </p:nvSpPr>
        <p:spPr>
          <a:xfrm>
            <a:off x="1219200" y="2247900"/>
            <a:ext cx="49784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4" name="Google Shape;64;p42"/>
          <p:cNvSpPr txBox="1">
            <a:spLocks noGrp="1"/>
          </p:cNvSpPr>
          <p:nvPr>
            <p:ph type="body" idx="4"/>
          </p:nvPr>
        </p:nvSpPr>
        <p:spPr>
          <a:xfrm>
            <a:off x="6604000" y="2247900"/>
            <a:ext cx="49784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43"/>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3"/>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A73ECED-26CC-4F4D-AC6E-E1234A473FD2}" type="datetime5">
              <a:rPr lang="en-US" smtClean="0"/>
              <a:t>28-May-24</a:t>
            </a:fld>
            <a:endParaRPr/>
          </a:p>
        </p:txBody>
      </p:sp>
      <p:sp>
        <p:nvSpPr>
          <p:cNvPr id="68" name="Google Shape;68;p43"/>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CS&amp;E, Acharya Institute of Technology</a:t>
            </a:r>
            <a:endParaRPr/>
          </a:p>
        </p:txBody>
      </p:sp>
      <p:sp>
        <p:nvSpPr>
          <p:cNvPr id="69" name="Google Shape;69;p43"/>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44"/>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72" name="Google Shape;72;p44"/>
          <p:cNvSpPr/>
          <p:nvPr/>
        </p:nvSpPr>
        <p:spPr>
          <a:xfrm>
            <a:off x="85344" y="69755"/>
            <a:ext cx="12017829"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73" name="Google Shape;73;p44"/>
          <p:cNvSpPr txBox="1">
            <a:spLocks noGrp="1"/>
          </p:cNvSpPr>
          <p:nvPr>
            <p:ph type="title"/>
          </p:nvPr>
        </p:nvSpPr>
        <p:spPr>
          <a:xfrm>
            <a:off x="1219200" y="273050"/>
            <a:ext cx="103632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4"/>
          <p:cNvSpPr txBox="1">
            <a:spLocks noGrp="1"/>
          </p:cNvSpPr>
          <p:nvPr>
            <p:ph type="body" idx="1"/>
          </p:nvPr>
        </p:nvSpPr>
        <p:spPr>
          <a:xfrm>
            <a:off x="1219200" y="1600200"/>
            <a:ext cx="2540000" cy="449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530"/>
              <a:buNone/>
              <a:defRPr sz="1800"/>
            </a:lvl1pPr>
            <a:lvl2pPr marL="914400" lvl="1" indent="-228600" algn="l">
              <a:spcBef>
                <a:spcPts val="370"/>
              </a:spcBef>
              <a:spcAft>
                <a:spcPts val="0"/>
              </a:spcAft>
              <a:buSzPts val="1020"/>
              <a:buNone/>
              <a:defRPr sz="1200"/>
            </a:lvl2pPr>
            <a:lvl3pPr marL="1371600" lvl="2" indent="-228600" algn="l">
              <a:spcBef>
                <a:spcPts val="370"/>
              </a:spcBef>
              <a:spcAft>
                <a:spcPts val="0"/>
              </a:spcAft>
              <a:buSzPts val="850"/>
              <a:buNone/>
              <a:defRPr sz="1000"/>
            </a:lvl3pPr>
            <a:lvl4pPr marL="1828800" lvl="3" indent="-228600" algn="l">
              <a:spcBef>
                <a:spcPts val="370"/>
              </a:spcBef>
              <a:spcAft>
                <a:spcPts val="0"/>
              </a:spcAft>
              <a:buSzPts val="720"/>
              <a:buNone/>
              <a:defRPr sz="900"/>
            </a:lvl4pPr>
            <a:lvl5pPr marL="2286000" lvl="4" indent="-228600" algn="l">
              <a:spcBef>
                <a:spcPts val="370"/>
              </a:spcBef>
              <a:spcAft>
                <a:spcPts val="0"/>
              </a:spcAft>
              <a:buSzPts val="900"/>
              <a:buFont typeface="Libre Baskerville"/>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5" name="Google Shape;75;p44"/>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96AE7EB-60F9-4385-87F9-2DA9F9EAE22D}" type="datetime5">
              <a:rPr lang="en-US" smtClean="0"/>
              <a:t>28-May-24</a:t>
            </a:fld>
            <a:endParaRPr/>
          </a:p>
        </p:txBody>
      </p:sp>
      <p:sp>
        <p:nvSpPr>
          <p:cNvPr id="76" name="Google Shape;76;p44"/>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CS&amp;E, Acharya Institute of Technology</a:t>
            </a:r>
            <a:endParaRPr/>
          </a:p>
        </p:txBody>
      </p:sp>
      <p:sp>
        <p:nvSpPr>
          <p:cNvPr id="77" name="Google Shape;77;p44"/>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8" name="Google Shape;78;p44"/>
          <p:cNvSpPr txBox="1">
            <a:spLocks noGrp="1"/>
          </p:cNvSpPr>
          <p:nvPr>
            <p:ph type="body" idx="2"/>
          </p:nvPr>
        </p:nvSpPr>
        <p:spPr>
          <a:xfrm>
            <a:off x="3962400" y="1600200"/>
            <a:ext cx="7620000" cy="44958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45"/>
          <p:cNvSpPr txBox="1">
            <a:spLocks noGrp="1"/>
          </p:cNvSpPr>
          <p:nvPr>
            <p:ph type="title"/>
          </p:nvPr>
        </p:nvSpPr>
        <p:spPr>
          <a:xfrm>
            <a:off x="1219200" y="4900550"/>
            <a:ext cx="97536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5"/>
          <p:cNvSpPr txBox="1">
            <a:spLocks noGrp="1"/>
          </p:cNvSpPr>
          <p:nvPr>
            <p:ph type="body" idx="1"/>
          </p:nvPr>
        </p:nvSpPr>
        <p:spPr>
          <a:xfrm>
            <a:off x="1219200" y="5445825"/>
            <a:ext cx="9753600" cy="68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360"/>
              <a:buFont typeface="Libre Baskerville"/>
              <a:buNone/>
              <a:defRPr sz="1600"/>
            </a:lvl1pPr>
            <a:lvl2pPr marL="914400" lvl="1" indent="-293369" algn="l">
              <a:spcBef>
                <a:spcPts val="370"/>
              </a:spcBef>
              <a:spcAft>
                <a:spcPts val="0"/>
              </a:spcAft>
              <a:buSzPts val="1020"/>
              <a:buChar char="⚫"/>
              <a:defRPr sz="1200"/>
            </a:lvl2pPr>
            <a:lvl3pPr marL="1371600" lvl="2" indent="-282575" algn="l">
              <a:spcBef>
                <a:spcPts val="370"/>
              </a:spcBef>
              <a:spcAft>
                <a:spcPts val="0"/>
              </a:spcAft>
              <a:buSzPts val="850"/>
              <a:buChar char="⚫"/>
              <a:defRPr sz="1000"/>
            </a:lvl3pPr>
            <a:lvl4pPr marL="1828800" lvl="3" indent="-274319" algn="l">
              <a:spcBef>
                <a:spcPts val="370"/>
              </a:spcBef>
              <a:spcAft>
                <a:spcPts val="0"/>
              </a:spcAft>
              <a:buSzPts val="720"/>
              <a:buChar char="⚫"/>
              <a:defRPr sz="900"/>
            </a:lvl4pPr>
            <a:lvl5pPr marL="2286000" lvl="4" indent="-285750" algn="l">
              <a:spcBef>
                <a:spcPts val="370"/>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2" name="Google Shape;82;p45"/>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7BA1573-54B2-40A7-B31A-E9BD272F40A5}" type="datetime5">
              <a:rPr lang="en-US" smtClean="0"/>
              <a:t>28-May-24</a:t>
            </a:fld>
            <a:endParaRPr/>
          </a:p>
        </p:txBody>
      </p:sp>
      <p:sp>
        <p:nvSpPr>
          <p:cNvPr id="83" name="Google Shape;83;p45"/>
          <p:cNvSpPr txBox="1">
            <a:spLocks noGrp="1"/>
          </p:cNvSpPr>
          <p:nvPr>
            <p:ph type="ftr" idx="11"/>
          </p:nvPr>
        </p:nvSpPr>
        <p:spPr>
          <a:xfrm>
            <a:off x="1219200" y="6172200"/>
            <a:ext cx="51816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CS&amp;E, Acharya Institute of Technology</a:t>
            </a:r>
            <a:endParaRPr/>
          </a:p>
        </p:txBody>
      </p:sp>
      <p:sp>
        <p:nvSpPr>
          <p:cNvPr id="84" name="Google Shape;84;p45"/>
          <p:cNvSpPr>
            <a:spLocks noGrp="1"/>
          </p:cNvSpPr>
          <p:nvPr>
            <p:ph type="sldNum" idx="12"/>
          </p:nvPr>
        </p:nvSpPr>
        <p:spPr>
          <a:xfrm>
            <a:off x="195072" y="6208776"/>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5" name="Google Shape;85;p45"/>
          <p:cNvSpPr/>
          <p:nvPr/>
        </p:nvSpPr>
        <p:spPr>
          <a:xfrm rot="10800000" flipH="1">
            <a:off x="91076" y="4683555"/>
            <a:ext cx="1200912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86" name="Google Shape;86;p45"/>
          <p:cNvSpPr/>
          <p:nvPr/>
        </p:nvSpPr>
        <p:spPr>
          <a:xfrm>
            <a:off x="91345" y="4650475"/>
            <a:ext cx="12008852"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87" name="Google Shape;87;p45"/>
          <p:cNvSpPr/>
          <p:nvPr/>
        </p:nvSpPr>
        <p:spPr>
          <a:xfrm>
            <a:off x="91348" y="4773225"/>
            <a:ext cx="12008849"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88" name="Google Shape;88;p45"/>
          <p:cNvSpPr>
            <a:spLocks noGrp="1"/>
          </p:cNvSpPr>
          <p:nvPr>
            <p:ph type="pic" idx="2"/>
          </p:nvPr>
        </p:nvSpPr>
        <p:spPr>
          <a:xfrm>
            <a:off x="91078" y="66676"/>
            <a:ext cx="12002497"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46"/>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46"/>
          <p:cNvSpPr txBox="1">
            <a:spLocks noGrp="1"/>
          </p:cNvSpPr>
          <p:nvPr>
            <p:ph type="body" idx="1"/>
          </p:nvPr>
        </p:nvSpPr>
        <p:spPr>
          <a:xfrm rot="5400000">
            <a:off x="4114800" y="-1447800"/>
            <a:ext cx="4572000" cy="10363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2" name="Google Shape;92;p46"/>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7E7EB7B-E433-4355-8359-8CBA1A22AFBB}" type="datetime5">
              <a:rPr lang="en-US" smtClean="0"/>
              <a:t>28-May-24</a:t>
            </a:fld>
            <a:endParaRPr/>
          </a:p>
        </p:txBody>
      </p:sp>
      <p:sp>
        <p:nvSpPr>
          <p:cNvPr id="93" name="Google Shape;93;p46"/>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CS&amp;E, Acharya Institute of Technology</a:t>
            </a:r>
            <a:endParaRPr/>
          </a:p>
        </p:txBody>
      </p:sp>
      <p:sp>
        <p:nvSpPr>
          <p:cNvPr id="94" name="Google Shape;94;p46"/>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6"/>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 name="Google Shape;11;p36"/>
          <p:cNvSpPr/>
          <p:nvPr/>
        </p:nvSpPr>
        <p:spPr>
          <a:xfrm>
            <a:off x="85344" y="69755"/>
            <a:ext cx="12017829"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2" name="Google Shape;12;p36"/>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lvl1pPr marR="0" lvl="0" algn="l" rtl="0">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36"/>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36"/>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fld id="{7A0AE7DD-CBF1-4BEC-809E-F85D41BA4F51}" type="datetime5">
              <a:rPr lang="en-US" smtClean="0"/>
              <a:t>28-May-24</a:t>
            </a:fld>
            <a:endParaRPr/>
          </a:p>
        </p:txBody>
      </p:sp>
      <p:sp>
        <p:nvSpPr>
          <p:cNvPr id="15" name="Google Shape;15;p36"/>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r>
              <a:rPr lang="en-US"/>
              <a:t>Department of CS&amp;E, Acharya Institute of Technology</a:t>
            </a:r>
            <a:endParaRPr/>
          </a:p>
        </p:txBody>
      </p:sp>
      <p:sp>
        <p:nvSpPr>
          <p:cNvPr id="16" name="Google Shape;16;p36"/>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p:nvPr/>
        </p:nvSpPr>
        <p:spPr>
          <a:xfrm>
            <a:off x="423025" y="1607125"/>
            <a:ext cx="11408400" cy="44745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 name="Google Shape;107;p1">
            <a:extLst>
              <a:ext uri="{FF2B5EF4-FFF2-40B4-BE49-F238E27FC236}">
                <a16:creationId xmlns:a16="http://schemas.microsoft.com/office/drawing/2014/main" id="{9E31C96E-BA03-FC31-03A5-1BCB77D243B0}"/>
              </a:ext>
            </a:extLst>
          </p:cNvPr>
          <p:cNvSpPr/>
          <p:nvPr/>
        </p:nvSpPr>
        <p:spPr>
          <a:xfrm>
            <a:off x="346364" y="1496291"/>
            <a:ext cx="11485417" cy="24544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100" b="0" i="0" u="none" strike="noStrike" cap="none" dirty="0">
              <a:solidFill>
                <a:schemeClr val="dk1"/>
              </a:solidFill>
              <a:latin typeface="Libre Baskerville"/>
              <a:ea typeface="Libre Baskerville"/>
              <a:cs typeface="Libre Baskerville"/>
              <a:sym typeface="Libre Baskerville"/>
            </a:endParaRPr>
          </a:p>
          <a:p>
            <a:pPr marL="0" marR="0" lvl="0" indent="0" algn="ctr" rtl="0">
              <a:spcBef>
                <a:spcPts val="0"/>
              </a:spcBef>
              <a:spcAft>
                <a:spcPts val="0"/>
              </a:spcAft>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050" b="0" i="0" u="none" strike="noStrike" cap="none" dirty="0">
              <a:solidFill>
                <a:schemeClr val="dk1"/>
              </a:solidFill>
              <a:latin typeface="Cambria"/>
              <a:ea typeface="Cambria"/>
              <a:cs typeface="Cambria"/>
              <a:sym typeface="Cambria"/>
            </a:endParaRPr>
          </a:p>
          <a:p>
            <a:pPr marL="0" marR="0" lvl="0" indent="0" algn="ctr" rtl="0">
              <a:spcBef>
                <a:spcPts val="0"/>
              </a:spcBef>
              <a:spcAft>
                <a:spcPts val="0"/>
              </a:spcAft>
              <a:buNone/>
            </a:pPr>
            <a:r>
              <a:rPr lang="en-US" sz="1800" b="0" i="0" u="none" strike="noStrike" cap="none" dirty="0">
                <a:solidFill>
                  <a:schemeClr val="dk1"/>
                </a:solidFill>
                <a:latin typeface="Cambria"/>
                <a:ea typeface="Cambria"/>
                <a:cs typeface="Cambria"/>
                <a:sym typeface="Cambria"/>
              </a:rPr>
              <a:t>Academic Project Presentation on</a:t>
            </a:r>
            <a:endParaRPr dirty="0"/>
          </a:p>
          <a:p>
            <a:pPr marL="0" marR="0" lvl="0" indent="0" algn="ctr" rtl="0">
              <a:spcBef>
                <a:spcPts val="0"/>
              </a:spcBef>
              <a:spcAft>
                <a:spcPts val="0"/>
              </a:spcAft>
              <a:buNone/>
            </a:pPr>
            <a:r>
              <a:rPr lang="en-US" sz="2000" b="1" i="0" u="none" strike="noStrike" cap="none" dirty="0">
                <a:solidFill>
                  <a:schemeClr val="dk1"/>
                </a:solidFill>
                <a:latin typeface="Cambria"/>
                <a:ea typeface="Cambria"/>
                <a:cs typeface="Cambria"/>
                <a:sym typeface="Cambria"/>
              </a:rPr>
              <a:t>“</a:t>
            </a:r>
            <a:r>
              <a:rPr lang="en-US" altLang="" sz="2400" b="1" spc="-10" dirty="0">
                <a:latin typeface="Cambria"/>
                <a:cs typeface="Cambria"/>
              </a:rPr>
              <a:t>Comparison of Contactless and Contact based Fingerprints</a:t>
            </a:r>
            <a:r>
              <a:rPr lang="en-US" sz="2400" b="1" i="0" u="none" strike="noStrike" cap="none" dirty="0">
                <a:solidFill>
                  <a:schemeClr val="dk1"/>
                </a:solidFill>
                <a:latin typeface="Cambria"/>
                <a:ea typeface="Cambria"/>
                <a:cs typeface="Cambria"/>
                <a:sym typeface="Cambria"/>
              </a:rPr>
              <a:t>”</a:t>
            </a:r>
            <a:endParaRPr sz="1800" dirty="0">
              <a:solidFill>
                <a:schemeClr val="dk1"/>
              </a:solidFill>
              <a:latin typeface="Libre Baskerville"/>
              <a:ea typeface="Libre Baskerville"/>
              <a:cs typeface="Libre Baskerville"/>
              <a:sym typeface="Libre Baskerville"/>
            </a:endParaRPr>
          </a:p>
        </p:txBody>
      </p:sp>
      <p:pic>
        <p:nvPicPr>
          <p:cNvPr id="3" name="Google Shape;108;p1" descr="2010_Acharya_Institute_Logo.jpg">
            <a:extLst>
              <a:ext uri="{FF2B5EF4-FFF2-40B4-BE49-F238E27FC236}">
                <a16:creationId xmlns:a16="http://schemas.microsoft.com/office/drawing/2014/main" id="{DE237093-4DBB-6907-AA1A-54FCB7352879}"/>
              </a:ext>
            </a:extLst>
          </p:cNvPr>
          <p:cNvPicPr preferRelativeResize="0"/>
          <p:nvPr/>
        </p:nvPicPr>
        <p:blipFill rotWithShape="1">
          <a:blip r:embed="rId3">
            <a:alphaModFix/>
          </a:blip>
          <a:srcRect b="11187"/>
          <a:stretch/>
        </p:blipFill>
        <p:spPr>
          <a:xfrm>
            <a:off x="5472545" y="1607128"/>
            <a:ext cx="1690255" cy="1579417"/>
          </a:xfrm>
          <a:prstGeom prst="rect">
            <a:avLst/>
          </a:prstGeom>
          <a:noFill/>
          <a:ln>
            <a:noFill/>
          </a:ln>
        </p:spPr>
      </p:pic>
      <p:sp>
        <p:nvSpPr>
          <p:cNvPr id="4" name="Google Shape;109;p1">
            <a:extLst>
              <a:ext uri="{FF2B5EF4-FFF2-40B4-BE49-F238E27FC236}">
                <a16:creationId xmlns:a16="http://schemas.microsoft.com/office/drawing/2014/main" id="{BC4B83E8-9A5F-8233-7033-B7EE3140177E}"/>
              </a:ext>
            </a:extLst>
          </p:cNvPr>
          <p:cNvSpPr/>
          <p:nvPr/>
        </p:nvSpPr>
        <p:spPr>
          <a:xfrm>
            <a:off x="526473" y="285730"/>
            <a:ext cx="11208327" cy="126188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dk1"/>
                </a:solidFill>
                <a:latin typeface="Cambria"/>
                <a:ea typeface="Cambria"/>
                <a:cs typeface="Cambria"/>
                <a:sym typeface="Cambria"/>
              </a:rPr>
              <a:t>DEPARTMENT OF COMPUTER SCIENCE &amp; ENGINEERING</a:t>
            </a:r>
            <a:endParaRPr dirty="0"/>
          </a:p>
          <a:p>
            <a:pPr marL="0" marR="0" lvl="0" indent="0" algn="ctr" rtl="0">
              <a:spcBef>
                <a:spcPts val="0"/>
              </a:spcBef>
              <a:spcAft>
                <a:spcPts val="0"/>
              </a:spcAft>
              <a:buNone/>
            </a:pPr>
            <a:r>
              <a:rPr lang="en-US" sz="2200" b="1" dirty="0">
                <a:solidFill>
                  <a:schemeClr val="dk1"/>
                </a:solidFill>
                <a:latin typeface="Cambria"/>
                <a:ea typeface="Cambria"/>
                <a:cs typeface="Cambria"/>
                <a:sym typeface="Cambria"/>
              </a:rPr>
              <a:t>ACHARYA  INSTITUTE OF TECHNOLOGY</a:t>
            </a:r>
            <a:br>
              <a:rPr lang="en-US" sz="2200" b="1" dirty="0">
                <a:solidFill>
                  <a:schemeClr val="dk1"/>
                </a:solidFill>
                <a:latin typeface="Cambria"/>
                <a:ea typeface="Cambria"/>
                <a:cs typeface="Cambria"/>
                <a:sym typeface="Cambria"/>
              </a:rPr>
            </a:br>
            <a:r>
              <a:rPr lang="en-US" sz="2200" b="1" dirty="0">
                <a:solidFill>
                  <a:schemeClr val="dk1"/>
                </a:solidFill>
                <a:latin typeface="Cambria"/>
                <a:ea typeface="Cambria"/>
                <a:cs typeface="Cambria"/>
                <a:sym typeface="Cambria"/>
              </a:rPr>
              <a:t>  SOLADEVANAHALLI, BENGALURU-560107</a:t>
            </a:r>
            <a:endParaRPr sz="2200" b="1" dirty="0">
              <a:solidFill>
                <a:schemeClr val="dk1"/>
              </a:solidFill>
              <a:latin typeface="Cambria"/>
              <a:ea typeface="Cambria"/>
              <a:cs typeface="Cambria"/>
              <a:sym typeface="Cambria"/>
            </a:endParaRPr>
          </a:p>
        </p:txBody>
      </p:sp>
      <p:sp>
        <p:nvSpPr>
          <p:cNvPr id="5" name="object 4">
            <a:extLst>
              <a:ext uri="{FF2B5EF4-FFF2-40B4-BE49-F238E27FC236}">
                <a16:creationId xmlns:a16="http://schemas.microsoft.com/office/drawing/2014/main" id="{8D05B15C-5B06-6E1E-637B-F179500515F3}"/>
              </a:ext>
            </a:extLst>
          </p:cNvPr>
          <p:cNvSpPr txBox="1"/>
          <p:nvPr/>
        </p:nvSpPr>
        <p:spPr>
          <a:xfrm>
            <a:off x="649858" y="4507179"/>
            <a:ext cx="3625215" cy="1243930"/>
          </a:xfrm>
          <a:prstGeom prst="rect">
            <a:avLst/>
          </a:prstGeom>
        </p:spPr>
        <p:txBody>
          <a:bodyPr vert="horz" wrap="square" lIns="0" tIns="12700" rIns="0" bIns="0" rtlCol="0">
            <a:spAutoFit/>
          </a:bodyPr>
          <a:lstStyle/>
          <a:p>
            <a:pPr marL="12700">
              <a:lnSpc>
                <a:spcPct val="100000"/>
              </a:lnSpc>
              <a:spcBef>
                <a:spcPts val="100"/>
              </a:spcBef>
            </a:pPr>
            <a:r>
              <a:rPr sz="1600" b="1" dirty="0">
                <a:latin typeface="Cambria"/>
                <a:cs typeface="Times New Roman" panose="02020603050405020304" pitchFamily="18" charset="0"/>
              </a:rPr>
              <a:t>Presented</a:t>
            </a:r>
            <a:r>
              <a:rPr sz="1600" b="1" spc="-100" dirty="0">
                <a:latin typeface="Cambria"/>
                <a:cs typeface="Times New Roman" panose="02020603050405020304" pitchFamily="18" charset="0"/>
              </a:rPr>
              <a:t> </a:t>
            </a:r>
            <a:r>
              <a:rPr sz="1600" b="1" spc="-25" dirty="0">
                <a:latin typeface="Cambria"/>
                <a:cs typeface="Times New Roman" panose="02020603050405020304" pitchFamily="18" charset="0"/>
              </a:rPr>
              <a:t>by:</a:t>
            </a:r>
            <a:endParaRPr sz="1600" dirty="0">
              <a:latin typeface="Cambria"/>
              <a:cs typeface="Times New Roman" panose="02020603050405020304" pitchFamily="18" charset="0"/>
            </a:endParaRPr>
          </a:p>
          <a:p>
            <a:pPr marL="12700">
              <a:lnSpc>
                <a:spcPct val="100000"/>
              </a:lnSpc>
              <a:spcBef>
                <a:spcPts val="5"/>
              </a:spcBef>
              <a:tabLst>
                <a:tab pos="237490" algn="l"/>
              </a:tabLst>
            </a:pPr>
            <a:r>
              <a:rPr lang="en-US" altLang="en-US" sz="1600" dirty="0">
                <a:latin typeface="Cambria"/>
                <a:cs typeface="Times New Roman" panose="02020603050405020304" pitchFamily="18" charset="0"/>
              </a:rPr>
              <a:t>1.Yeshwanth C </a:t>
            </a:r>
            <a:r>
              <a:rPr lang="en-US" sz="1600" spc="-10" dirty="0">
                <a:latin typeface="Cambria"/>
                <a:cs typeface="Times New Roman" panose="02020603050405020304" pitchFamily="18" charset="0"/>
              </a:rPr>
              <a:t>(1AY</a:t>
            </a:r>
            <a:r>
              <a:rPr lang="en-US" altLang="en-US" sz="1600" spc="-10" dirty="0">
                <a:latin typeface="Cambria"/>
                <a:cs typeface="Times New Roman" panose="02020603050405020304" pitchFamily="18" charset="0"/>
              </a:rPr>
              <a:t>20</a:t>
            </a:r>
            <a:r>
              <a:rPr lang="en-US" sz="1600" spc="-10" dirty="0">
                <a:latin typeface="Cambria"/>
                <a:cs typeface="Times New Roman" panose="02020603050405020304" pitchFamily="18" charset="0"/>
              </a:rPr>
              <a:t>CS</a:t>
            </a:r>
            <a:r>
              <a:rPr lang="en-US" altLang="en-US" sz="1600" spc="-10" dirty="0">
                <a:latin typeface="Cambria"/>
                <a:cs typeface="Times New Roman" panose="02020603050405020304" pitchFamily="18" charset="0"/>
              </a:rPr>
              <a:t>190</a:t>
            </a:r>
            <a:r>
              <a:rPr lang="en-US" sz="1600" spc="-10" dirty="0">
                <a:latin typeface="Cambria"/>
                <a:cs typeface="Times New Roman" panose="02020603050405020304" pitchFamily="18" charset="0"/>
              </a:rPr>
              <a:t>)</a:t>
            </a:r>
            <a:endParaRPr lang="en-US" sz="1600" dirty="0">
              <a:latin typeface="Cambria"/>
              <a:cs typeface="Times New Roman" panose="02020603050405020304" pitchFamily="18" charset="0"/>
            </a:endParaRPr>
          </a:p>
          <a:p>
            <a:pPr marL="12700" indent="0">
              <a:lnSpc>
                <a:spcPct val="100000"/>
              </a:lnSpc>
              <a:buNone/>
              <a:tabLst>
                <a:tab pos="237490" algn="l"/>
              </a:tabLst>
            </a:pPr>
            <a:r>
              <a:rPr lang="en-US" altLang="en-US" sz="1600" dirty="0">
                <a:latin typeface="Cambria"/>
                <a:cs typeface="Times New Roman" panose="02020603050405020304" pitchFamily="18" charset="0"/>
              </a:rPr>
              <a:t>2.Krishang Gowda</a:t>
            </a:r>
            <a:r>
              <a:rPr lang="en-US" altLang="en-US" sz="1600" spc="-10" dirty="0">
                <a:latin typeface="Cambria"/>
                <a:cs typeface="Times New Roman" panose="02020603050405020304" pitchFamily="18" charset="0"/>
              </a:rPr>
              <a:t>  </a:t>
            </a:r>
            <a:r>
              <a:rPr sz="1600" spc="-10" dirty="0">
                <a:latin typeface="Cambria"/>
                <a:cs typeface="Times New Roman" panose="02020603050405020304" pitchFamily="18" charset="0"/>
              </a:rPr>
              <a:t>(1AY</a:t>
            </a:r>
            <a:r>
              <a:rPr lang="en-US" altLang="en-US" sz="1600" spc="-10" dirty="0">
                <a:latin typeface="Cambria"/>
                <a:cs typeface="Times New Roman" panose="02020603050405020304" pitchFamily="18" charset="0"/>
              </a:rPr>
              <a:t>20</a:t>
            </a:r>
            <a:r>
              <a:rPr sz="1600" spc="-10" dirty="0">
                <a:latin typeface="Cambria"/>
                <a:cs typeface="Times New Roman" panose="02020603050405020304" pitchFamily="18" charset="0"/>
              </a:rPr>
              <a:t>CS</a:t>
            </a:r>
            <a:r>
              <a:rPr lang="en-US" altLang="en-US" sz="1600" spc="-10" dirty="0">
                <a:latin typeface="Cambria"/>
                <a:cs typeface="Times New Roman" panose="02020603050405020304" pitchFamily="18" charset="0"/>
              </a:rPr>
              <a:t>199</a:t>
            </a:r>
            <a:r>
              <a:rPr sz="1600" spc="-10" dirty="0">
                <a:latin typeface="Cambria"/>
                <a:cs typeface="Times New Roman" panose="02020603050405020304" pitchFamily="18" charset="0"/>
              </a:rPr>
              <a:t>)</a:t>
            </a:r>
            <a:endParaRPr sz="1600" dirty="0">
              <a:latin typeface="Cambria"/>
              <a:cs typeface="Times New Roman" panose="02020603050405020304" pitchFamily="18" charset="0"/>
            </a:endParaRPr>
          </a:p>
          <a:p>
            <a:pPr marL="12700" indent="0">
              <a:lnSpc>
                <a:spcPct val="100000"/>
              </a:lnSpc>
              <a:buNone/>
              <a:tabLst>
                <a:tab pos="237490" algn="l"/>
              </a:tabLst>
            </a:pPr>
            <a:r>
              <a:rPr lang="en-US" altLang="en-US" sz="1600" dirty="0">
                <a:latin typeface="Cambria"/>
                <a:cs typeface="Times New Roman" panose="02020603050405020304" pitchFamily="18" charset="0"/>
              </a:rPr>
              <a:t>3.Charan N</a:t>
            </a:r>
            <a:r>
              <a:rPr lang="en-US" sz="1600" spc="-25" dirty="0">
                <a:latin typeface="Cambria"/>
                <a:cs typeface="Times New Roman" panose="02020603050405020304" pitchFamily="18" charset="0"/>
              </a:rPr>
              <a:t>  </a:t>
            </a:r>
            <a:r>
              <a:rPr lang="en-US" sz="1600" spc="-10" dirty="0">
                <a:latin typeface="Cambria"/>
                <a:cs typeface="Times New Roman" panose="02020603050405020304" pitchFamily="18" charset="0"/>
              </a:rPr>
              <a:t>(1AY21CS405)</a:t>
            </a:r>
            <a:endParaRPr sz="1600" spc="-10" dirty="0">
              <a:latin typeface="Cambria"/>
              <a:cs typeface="Times New Roman" panose="02020603050405020304" pitchFamily="18" charset="0"/>
            </a:endParaRPr>
          </a:p>
          <a:p>
            <a:pPr marL="12700" indent="0">
              <a:lnSpc>
                <a:spcPct val="100000"/>
              </a:lnSpc>
              <a:buNone/>
              <a:tabLst>
                <a:tab pos="237490" algn="l"/>
              </a:tabLst>
            </a:pPr>
            <a:r>
              <a:rPr lang="en-US" altLang="en-US" sz="1600" spc="-10" dirty="0">
                <a:latin typeface="Cambria"/>
                <a:cs typeface="Times New Roman" panose="02020603050405020304" pitchFamily="18" charset="0"/>
              </a:rPr>
              <a:t>4.</a:t>
            </a:r>
            <a:r>
              <a:rPr lang="en-US" altLang="en-US" sz="1600" dirty="0">
                <a:latin typeface="Cambria"/>
                <a:cs typeface="Times New Roman" panose="02020603050405020304" pitchFamily="18" charset="0"/>
              </a:rPr>
              <a:t>Tharun Reddy R</a:t>
            </a:r>
            <a:r>
              <a:rPr lang="en-US" altLang="en-US" sz="1600" spc="-10" dirty="0">
                <a:latin typeface="Cambria"/>
                <a:cs typeface="Times New Roman" panose="02020603050405020304" pitchFamily="18" charset="0"/>
              </a:rPr>
              <a:t>   </a:t>
            </a:r>
            <a:r>
              <a:rPr lang="en-US" sz="1600" spc="-10" dirty="0">
                <a:latin typeface="Cambria"/>
                <a:cs typeface="Times New Roman" panose="02020603050405020304" pitchFamily="18" charset="0"/>
              </a:rPr>
              <a:t>(1AY</a:t>
            </a:r>
            <a:r>
              <a:rPr lang="en-US" altLang="en-US" sz="1600" spc="-10" dirty="0">
                <a:latin typeface="Cambria"/>
                <a:cs typeface="Times New Roman" panose="02020603050405020304" pitchFamily="18" charset="0"/>
              </a:rPr>
              <a:t>21</a:t>
            </a:r>
            <a:r>
              <a:rPr lang="en-US" sz="1600" spc="-10" dirty="0">
                <a:latin typeface="Cambria"/>
                <a:cs typeface="Times New Roman" panose="02020603050405020304" pitchFamily="18" charset="0"/>
              </a:rPr>
              <a:t>CS</a:t>
            </a:r>
            <a:r>
              <a:rPr lang="en-US" altLang="en-US" sz="1600" spc="-10" dirty="0">
                <a:latin typeface="Cambria"/>
                <a:cs typeface="Times New Roman" panose="02020603050405020304" pitchFamily="18" charset="0"/>
              </a:rPr>
              <a:t>416</a:t>
            </a:r>
            <a:r>
              <a:rPr lang="en-US" sz="1600" spc="-10" dirty="0">
                <a:latin typeface="Cambria"/>
                <a:cs typeface="Times New Roman" panose="02020603050405020304" pitchFamily="18" charset="0"/>
              </a:rPr>
              <a:t>)</a:t>
            </a:r>
            <a:endParaRPr lang="en-US" sz="1600" dirty="0">
              <a:latin typeface="Cambria"/>
              <a:cs typeface="Times New Roman" panose="02020603050405020304" pitchFamily="18" charset="0"/>
            </a:endParaRPr>
          </a:p>
        </p:txBody>
      </p:sp>
      <p:sp>
        <p:nvSpPr>
          <p:cNvPr id="6" name="object 3">
            <a:extLst>
              <a:ext uri="{FF2B5EF4-FFF2-40B4-BE49-F238E27FC236}">
                <a16:creationId xmlns:a16="http://schemas.microsoft.com/office/drawing/2014/main" id="{43A2BA6B-5676-C240-11F8-20BDE5B6D4F4}"/>
              </a:ext>
            </a:extLst>
          </p:cNvPr>
          <p:cNvSpPr txBox="1"/>
          <p:nvPr/>
        </p:nvSpPr>
        <p:spPr>
          <a:xfrm>
            <a:off x="8769097" y="4578898"/>
            <a:ext cx="2773045" cy="1243930"/>
          </a:xfrm>
          <a:prstGeom prst="rect">
            <a:avLst/>
          </a:prstGeom>
        </p:spPr>
        <p:txBody>
          <a:bodyPr vert="horz" wrap="square" lIns="0" tIns="12700" rIns="0" bIns="0" rtlCol="0">
            <a:spAutoFit/>
          </a:bodyPr>
          <a:lstStyle/>
          <a:p>
            <a:pPr marL="213360" algn="ctr">
              <a:lnSpc>
                <a:spcPct val="100000"/>
              </a:lnSpc>
              <a:spcBef>
                <a:spcPts val="100"/>
              </a:spcBef>
            </a:pPr>
            <a:r>
              <a:rPr sz="1600" b="1" dirty="0">
                <a:latin typeface="Cambria"/>
                <a:cs typeface="Times New Roman" panose="02020603050405020304" pitchFamily="18" charset="0"/>
              </a:rPr>
              <a:t>Under</a:t>
            </a:r>
            <a:r>
              <a:rPr sz="1600" b="1" spc="-25" dirty="0">
                <a:latin typeface="Cambria"/>
                <a:cs typeface="Times New Roman" panose="02020603050405020304" pitchFamily="18" charset="0"/>
              </a:rPr>
              <a:t> </a:t>
            </a:r>
            <a:r>
              <a:rPr sz="1600" b="1" dirty="0">
                <a:latin typeface="Cambria"/>
                <a:cs typeface="Times New Roman" panose="02020603050405020304" pitchFamily="18" charset="0"/>
              </a:rPr>
              <a:t>the</a:t>
            </a:r>
            <a:r>
              <a:rPr sz="1600" b="1" spc="-20" dirty="0">
                <a:latin typeface="Cambria"/>
                <a:cs typeface="Times New Roman" panose="02020603050405020304" pitchFamily="18" charset="0"/>
              </a:rPr>
              <a:t> </a:t>
            </a:r>
            <a:r>
              <a:rPr sz="1600" b="1" dirty="0">
                <a:latin typeface="Cambria"/>
                <a:cs typeface="Times New Roman" panose="02020603050405020304" pitchFamily="18" charset="0"/>
              </a:rPr>
              <a:t>guidance</a:t>
            </a:r>
            <a:r>
              <a:rPr sz="1600" b="1" spc="-25" dirty="0">
                <a:latin typeface="Cambria"/>
                <a:cs typeface="Times New Roman" panose="02020603050405020304" pitchFamily="18" charset="0"/>
              </a:rPr>
              <a:t> of</a:t>
            </a:r>
            <a:r>
              <a:rPr lang="en-IN" sz="1600" b="1" spc="-25" dirty="0">
                <a:latin typeface="Cambria"/>
                <a:cs typeface="Times New Roman" panose="02020603050405020304" pitchFamily="18" charset="0"/>
              </a:rPr>
              <a:t>:</a:t>
            </a:r>
            <a:endParaRPr sz="1600" dirty="0">
              <a:latin typeface="Cambria"/>
              <a:cs typeface="Times New Roman" panose="02020603050405020304" pitchFamily="18" charset="0"/>
            </a:endParaRPr>
          </a:p>
          <a:p>
            <a:pPr marL="12700" algn="ctr">
              <a:lnSpc>
                <a:spcPct val="100000"/>
              </a:lnSpc>
              <a:spcBef>
                <a:spcPts val="5"/>
              </a:spcBef>
            </a:pPr>
            <a:r>
              <a:rPr lang="en-US" altLang="" sz="1600" spc="-25" dirty="0">
                <a:latin typeface="Cambria"/>
                <a:cs typeface="Times New Roman" panose="02020603050405020304" pitchFamily="18" charset="0"/>
              </a:rPr>
              <a:t>      </a:t>
            </a:r>
            <a:r>
              <a:rPr lang="en-US" sz="1600" spc="-25" dirty="0">
                <a:latin typeface="Cambria"/>
                <a:cs typeface="Times New Roman" panose="02020603050405020304" pitchFamily="18" charset="0"/>
              </a:rPr>
              <a:t>Dr. Ajith Padyana</a:t>
            </a:r>
            <a:endParaRPr sz="1600" dirty="0">
              <a:latin typeface="Cambria"/>
              <a:cs typeface="Times New Roman" panose="02020603050405020304" pitchFamily="18" charset="0"/>
            </a:endParaRPr>
          </a:p>
          <a:p>
            <a:pPr marL="365760" algn="ctr">
              <a:lnSpc>
                <a:spcPct val="100000"/>
              </a:lnSpc>
            </a:pPr>
            <a:r>
              <a:rPr lang="en-US" sz="1600" dirty="0">
                <a:latin typeface="Cambria"/>
                <a:cs typeface="Times New Roman" panose="02020603050405020304" pitchFamily="18" charset="0"/>
              </a:rPr>
              <a:t>H.O.D</a:t>
            </a:r>
            <a:endParaRPr sz="1600" dirty="0">
              <a:latin typeface="Cambria"/>
              <a:cs typeface="Times New Roman" panose="02020603050405020304" pitchFamily="18" charset="0"/>
            </a:endParaRPr>
          </a:p>
          <a:p>
            <a:pPr marL="317500" algn="ctr">
              <a:lnSpc>
                <a:spcPct val="100000"/>
              </a:lnSpc>
            </a:pPr>
            <a:r>
              <a:rPr sz="1600" dirty="0">
                <a:latin typeface="Cambria"/>
                <a:cs typeface="Times New Roman" panose="02020603050405020304" pitchFamily="18" charset="0"/>
              </a:rPr>
              <a:t>Department</a:t>
            </a:r>
            <a:r>
              <a:rPr sz="1600" spc="-65" dirty="0">
                <a:latin typeface="Cambria"/>
                <a:cs typeface="Times New Roman" panose="02020603050405020304" pitchFamily="18" charset="0"/>
              </a:rPr>
              <a:t> </a:t>
            </a:r>
            <a:r>
              <a:rPr sz="1600" dirty="0">
                <a:latin typeface="Cambria"/>
                <a:cs typeface="Times New Roman" panose="02020603050405020304" pitchFamily="18" charset="0"/>
              </a:rPr>
              <a:t>of</a:t>
            </a:r>
            <a:r>
              <a:rPr sz="1600" spc="-20" dirty="0">
                <a:latin typeface="Cambria"/>
                <a:cs typeface="Times New Roman" panose="02020603050405020304" pitchFamily="18" charset="0"/>
              </a:rPr>
              <a:t> CSE</a:t>
            </a:r>
            <a:endParaRPr lang="en-IN" sz="1600" spc="-20" dirty="0">
              <a:latin typeface="Cambria"/>
              <a:cs typeface="Times New Roman" panose="02020603050405020304" pitchFamily="18" charset="0"/>
            </a:endParaRPr>
          </a:p>
          <a:p>
            <a:pPr marL="317500" algn="ctr">
              <a:lnSpc>
                <a:spcPct val="100000"/>
              </a:lnSpc>
            </a:pPr>
            <a:r>
              <a:rPr lang="en-IN" sz="1600" spc="-20" dirty="0">
                <a:latin typeface="Cambria"/>
                <a:cs typeface="Times New Roman" panose="02020603050405020304" pitchFamily="18" charset="0"/>
              </a:rPr>
              <a:t>AIT</a:t>
            </a:r>
            <a:endParaRPr sz="1600" dirty="0">
              <a:latin typeface="Cambria"/>
              <a:cs typeface="Times New Roman" panose="02020603050405020304" pitchFamily="18" charset="0"/>
            </a:endParaRPr>
          </a:p>
        </p:txBody>
      </p:sp>
      <p:sp>
        <p:nvSpPr>
          <p:cNvPr id="7" name="Google Shape;121;g2cffe725b4e_0_0">
            <a:extLst>
              <a:ext uri="{FF2B5EF4-FFF2-40B4-BE49-F238E27FC236}">
                <a16:creationId xmlns:a16="http://schemas.microsoft.com/office/drawing/2014/main" id="{80D5B541-EFFD-418F-3B2C-2FA031150FC8}"/>
              </a:ext>
            </a:extLst>
          </p:cNvPr>
          <p:cNvSpPr txBox="1">
            <a:spLocks noGrp="1"/>
          </p:cNvSpPr>
          <p:nvPr>
            <p:ph type="dt" idx="10"/>
          </p:nvPr>
        </p:nvSpPr>
        <p:spPr>
          <a:xfrm>
            <a:off x="10469880" y="6191250"/>
            <a:ext cx="1348267" cy="476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fld id="{F243A3A2-D395-4275-9A5F-5B023FA41486}" type="datetime5">
              <a:rPr lang="en-US" b="1" smtClean="0">
                <a:latin typeface="Cambria"/>
                <a:ea typeface="Cambria"/>
                <a:sym typeface="Cambria"/>
              </a:rPr>
              <a:t>28-May-24</a:t>
            </a:fld>
            <a:endParaRPr b="1" dirty="0">
              <a:latin typeface="Cambria"/>
              <a:ea typeface="Cambria"/>
              <a:cs typeface="Cambria"/>
              <a:sym typeface="Cambria"/>
            </a:endParaRPr>
          </a:p>
        </p:txBody>
      </p:sp>
      <p:sp>
        <p:nvSpPr>
          <p:cNvPr id="8" name="Google Shape;122;g2cffe725b4e_0_0">
            <a:extLst>
              <a:ext uri="{FF2B5EF4-FFF2-40B4-BE49-F238E27FC236}">
                <a16:creationId xmlns:a16="http://schemas.microsoft.com/office/drawing/2014/main" id="{F2D85C3F-C9B4-54C9-D384-5CE7F8E66AE1}"/>
              </a:ext>
            </a:extLst>
          </p:cNvPr>
          <p:cNvSpPr txBox="1">
            <a:spLocks noGrp="1"/>
          </p:cNvSpPr>
          <p:nvPr>
            <p:ph type="ftr" idx="11"/>
          </p:nvPr>
        </p:nvSpPr>
        <p:spPr>
          <a:xfrm>
            <a:off x="942110" y="6172200"/>
            <a:ext cx="4627500"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Cambria"/>
                <a:ea typeface="Cambria"/>
                <a:cs typeface="Cambria"/>
                <a:sym typeface="Cambria"/>
              </a:rPr>
              <a:t>Department of CS&amp;E, Acharya Institute of Technology</a:t>
            </a:r>
            <a:endParaRPr dirty="0"/>
          </a:p>
        </p:txBody>
      </p:sp>
      <p:sp>
        <p:nvSpPr>
          <p:cNvPr id="9" name="Slide Number Placeholder 3">
            <a:extLst>
              <a:ext uri="{FF2B5EF4-FFF2-40B4-BE49-F238E27FC236}">
                <a16:creationId xmlns:a16="http://schemas.microsoft.com/office/drawing/2014/main" id="{39C2E72A-A55D-0E58-CFAA-88F805F7970F}"/>
              </a:ext>
            </a:extLst>
          </p:cNvPr>
          <p:cNvSpPr>
            <a:spLocks noGrp="1"/>
          </p:cNvSpPr>
          <p:nvPr>
            <p:ph type="sldNum" idx="12"/>
          </p:nvPr>
        </p:nvSpPr>
        <p:spPr>
          <a:xfrm>
            <a:off x="195072" y="6210300"/>
            <a:ext cx="609600" cy="457200"/>
          </a:xfrm>
        </p:spPr>
        <p:txBody>
          <a:bodyPr/>
          <a:lstStyle/>
          <a:p>
            <a:pPr marL="0" lvl="0" indent="0" algn="ct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2913" y="269629"/>
            <a:ext cx="9823450" cy="757555"/>
          </a:xfrm>
          <a:prstGeom prst="rect">
            <a:avLst/>
          </a:prstGeom>
        </p:spPr>
        <p:txBody>
          <a:bodyPr vert="horz" wrap="square" lIns="0" tIns="12700" rIns="0" bIns="0" rtlCol="0">
            <a:spAutoFit/>
          </a:bodyPr>
          <a:lstStyle/>
          <a:p>
            <a:pPr marL="1003300">
              <a:lnSpc>
                <a:spcPct val="100000"/>
              </a:lnSpc>
              <a:spcBef>
                <a:spcPts val="100"/>
              </a:spcBef>
            </a:pPr>
            <a:r>
              <a:rPr sz="4800" b="1" spc="-35" dirty="0">
                <a:solidFill>
                  <a:schemeClr val="tx1"/>
                </a:solidFill>
                <a:latin typeface="Cambria" panose="02040503050406030204" pitchFamily="18" charset="0"/>
                <a:ea typeface="Cambria" panose="02040503050406030204" pitchFamily="18" charset="0"/>
              </a:rPr>
              <a:t>SOFTWARE</a:t>
            </a:r>
            <a:r>
              <a:rPr sz="4800" b="1" spc="-215" dirty="0">
                <a:solidFill>
                  <a:schemeClr val="tx1"/>
                </a:solidFill>
                <a:latin typeface="Cambria" panose="02040503050406030204" pitchFamily="18" charset="0"/>
                <a:ea typeface="Cambria" panose="02040503050406030204" pitchFamily="18" charset="0"/>
              </a:rPr>
              <a:t> </a:t>
            </a:r>
            <a:r>
              <a:rPr sz="4800" b="1" spc="-10" dirty="0">
                <a:solidFill>
                  <a:schemeClr val="tx1"/>
                </a:solidFill>
                <a:latin typeface="Cambria" panose="02040503050406030204" pitchFamily="18" charset="0"/>
                <a:ea typeface="Cambria" panose="02040503050406030204" pitchFamily="18" charset="0"/>
              </a:rPr>
              <a:t>REQUIREMENTS</a:t>
            </a:r>
            <a:endParaRPr sz="4800" b="1" dirty="0">
              <a:solidFill>
                <a:schemeClr val="tx1"/>
              </a:solidFill>
              <a:latin typeface="Cambria" panose="02040503050406030204" pitchFamily="18" charset="0"/>
              <a:ea typeface="Cambria" panose="02040503050406030204" pitchFamily="18" charset="0"/>
            </a:endParaRPr>
          </a:p>
        </p:txBody>
      </p:sp>
      <p:sp>
        <p:nvSpPr>
          <p:cNvPr id="7" name="object 7"/>
          <p:cNvSpPr txBox="1">
            <a:spLocks noGrp="1"/>
          </p:cNvSpPr>
          <p:nvPr>
            <p:ph type="sldNum" sz="quarter" idx="7"/>
          </p:nvPr>
        </p:nvSpPr>
        <p:spPr>
          <a:xfrm>
            <a:off x="359663" y="6334280"/>
            <a:ext cx="290195" cy="226059"/>
          </a:xfrm>
          <a:prstGeom prst="rect">
            <a:avLst/>
          </a:prstGeom>
        </p:spPr>
        <p:txBody>
          <a:bodyPr vert="horz" wrap="square" lIns="0" tIns="0" rIns="0" bIns="0" rtlCol="0">
            <a:spAutoFit/>
          </a:bodyPr>
          <a:lstStyle>
            <a:defPPr>
              <a:defRPr kern="0"/>
            </a:defPPr>
            <a:lvl1pPr>
              <a:defRPr sz="1400" b="0" i="0">
                <a:solidFill>
                  <a:schemeClr val="bg1"/>
                </a:solidFill>
                <a:latin typeface="Franklin Gothic Medium"/>
                <a:cs typeface="Franklin Gothic Medium"/>
              </a:defRPr>
            </a:lvl1pPr>
          </a:lstStyle>
          <a:p>
            <a:pPr marL="86360">
              <a:lnSpc>
                <a:spcPts val="1655"/>
              </a:lnSpc>
            </a:pPr>
            <a:fld id="{81D60167-4931-47E6-BA6A-407CBD079E47}" type="slidenum">
              <a:rPr lang="en-IN" spc="-50" smtClean="0"/>
              <a:pPr marL="86360">
                <a:lnSpc>
                  <a:spcPts val="1655"/>
                </a:lnSpc>
              </a:pPr>
              <a:t>10</a:t>
            </a:fld>
            <a:endParaRPr spc="-25" dirty="0"/>
          </a:p>
        </p:txBody>
      </p:sp>
      <p:sp>
        <p:nvSpPr>
          <p:cNvPr id="9" name="Text Placeholder 8"/>
          <p:cNvSpPr>
            <a:spLocks noGrp="1"/>
          </p:cNvSpPr>
          <p:nvPr>
            <p:ph type="body" idx="1"/>
          </p:nvPr>
        </p:nvSpPr>
        <p:spPr>
          <a:xfrm>
            <a:off x="318795" y="1571553"/>
            <a:ext cx="11511686" cy="2890719"/>
          </a:xfrm>
        </p:spPr>
        <p:txBody>
          <a:bodyPr>
            <a:normAutofit/>
          </a:bodyPr>
          <a:lstStyle/>
          <a:p>
            <a:pPr>
              <a:lnSpc>
                <a:spcPct val="150000"/>
              </a:lnSpc>
              <a:buFont typeface="Wingdings" panose="05000000000000000000" pitchFamily="2" charset="2"/>
              <a:buChar char="§"/>
            </a:pPr>
            <a:r>
              <a:rPr lang="en-US" sz="2000" b="1" dirty="0">
                <a:latin typeface="Cambria" panose="02040503050406030204" pitchFamily="18" charset="0"/>
                <a:ea typeface="Cambria" panose="02040503050406030204" pitchFamily="18" charset="0"/>
                <a:cs typeface="Arial" panose="020B0604020202020204" pitchFamily="34" charset="0"/>
              </a:rPr>
              <a:t>Programming Language: </a:t>
            </a:r>
            <a:r>
              <a:rPr lang="en-US" sz="2000" dirty="0">
                <a:latin typeface="Cambria" panose="02040503050406030204" pitchFamily="18" charset="0"/>
                <a:ea typeface="Cambria" panose="02040503050406030204" pitchFamily="18" charset="0"/>
                <a:cs typeface="Arial" panose="020B0604020202020204" pitchFamily="34" charset="0"/>
              </a:rPr>
              <a:t>Python</a:t>
            </a:r>
          </a:p>
          <a:p>
            <a:pPr>
              <a:lnSpc>
                <a:spcPct val="150000"/>
              </a:lnSpc>
              <a:buFont typeface="Wingdings" panose="05000000000000000000" pitchFamily="2" charset="2"/>
              <a:buChar char="§"/>
            </a:pPr>
            <a:r>
              <a:rPr lang="en-US" sz="2000" b="1" dirty="0">
                <a:latin typeface="Cambria" panose="02040503050406030204" pitchFamily="18" charset="0"/>
                <a:ea typeface="Cambria" panose="02040503050406030204" pitchFamily="18" charset="0"/>
                <a:cs typeface="Arial" panose="020B0604020202020204" pitchFamily="34" charset="0"/>
              </a:rPr>
              <a:t>Deep Learning Framework: </a:t>
            </a:r>
            <a:r>
              <a:rPr lang="en-US" sz="2000" dirty="0">
                <a:latin typeface="Cambria" panose="02040503050406030204" pitchFamily="18" charset="0"/>
                <a:ea typeface="Cambria" panose="02040503050406030204" pitchFamily="18" charset="0"/>
                <a:cs typeface="Arial" panose="020B0604020202020204" pitchFamily="34" charset="0"/>
              </a:rPr>
              <a:t>TensorFlow </a:t>
            </a:r>
          </a:p>
          <a:p>
            <a:pPr>
              <a:lnSpc>
                <a:spcPct val="150000"/>
              </a:lnSpc>
              <a:buFont typeface="Wingdings" panose="05000000000000000000" pitchFamily="2" charset="2"/>
              <a:buChar char="§"/>
            </a:pPr>
            <a:r>
              <a:rPr lang="en-US" sz="2000" b="1" dirty="0">
                <a:latin typeface="Cambria" panose="02040503050406030204" pitchFamily="18" charset="0"/>
                <a:ea typeface="Cambria" panose="02040503050406030204" pitchFamily="18" charset="0"/>
                <a:cs typeface="Arial" panose="020B0604020202020204" pitchFamily="34" charset="0"/>
              </a:rPr>
              <a:t>Image Processing Libraries: </a:t>
            </a:r>
            <a:r>
              <a:rPr lang="en-US" sz="2000" dirty="0">
                <a:latin typeface="Cambria" panose="02040503050406030204" pitchFamily="18" charset="0"/>
                <a:ea typeface="Cambria" panose="02040503050406030204" pitchFamily="18" charset="0"/>
                <a:cs typeface="Arial" panose="020B0604020202020204" pitchFamily="34" charset="0"/>
              </a:rPr>
              <a:t>OpenCV</a:t>
            </a:r>
          </a:p>
          <a:p>
            <a:pPr>
              <a:lnSpc>
                <a:spcPct val="150000"/>
              </a:lnSpc>
              <a:buFont typeface="Wingdings" panose="05000000000000000000" pitchFamily="2" charset="2"/>
              <a:buChar char="§"/>
            </a:pPr>
            <a:r>
              <a:rPr lang="en-US" sz="2000" b="1" dirty="0">
                <a:latin typeface="Cambria" panose="02040503050406030204" pitchFamily="18" charset="0"/>
                <a:ea typeface="Cambria" panose="02040503050406030204" pitchFamily="18" charset="0"/>
                <a:cs typeface="Arial" panose="020B0604020202020204" pitchFamily="34" charset="0"/>
              </a:rPr>
              <a:t>Model Visualization Tools: </a:t>
            </a:r>
            <a:r>
              <a:rPr lang="en-US" sz="2000" dirty="0">
                <a:latin typeface="Cambria" panose="02040503050406030204" pitchFamily="18" charset="0"/>
                <a:ea typeface="Cambria" panose="02040503050406030204" pitchFamily="18" charset="0"/>
                <a:cs typeface="Arial" panose="020B0604020202020204" pitchFamily="34" charset="0"/>
              </a:rPr>
              <a:t>Matplotlib </a:t>
            </a:r>
          </a:p>
          <a:p>
            <a:pPr>
              <a:lnSpc>
                <a:spcPct val="150000"/>
              </a:lnSpc>
              <a:buFont typeface="Wingdings" panose="05000000000000000000" pitchFamily="2" charset="2"/>
              <a:buChar char="§"/>
            </a:pPr>
            <a:r>
              <a:rPr lang="en-US" sz="2000" b="1" dirty="0">
                <a:latin typeface="Cambria" panose="02040503050406030204" pitchFamily="18" charset="0"/>
                <a:ea typeface="Cambria" panose="02040503050406030204" pitchFamily="18" charset="0"/>
                <a:cs typeface="Arial" panose="020B0604020202020204" pitchFamily="34" charset="0"/>
              </a:rPr>
              <a:t>Validation Metric Calculation: </a:t>
            </a:r>
            <a:r>
              <a:rPr lang="en-US" sz="2000" dirty="0">
                <a:latin typeface="Cambria" panose="02040503050406030204" pitchFamily="18" charset="0"/>
                <a:ea typeface="Cambria" panose="02040503050406030204" pitchFamily="18" charset="0"/>
                <a:cs typeface="Arial" panose="020B0604020202020204" pitchFamily="34" charset="0"/>
              </a:rPr>
              <a:t>scikit-learn</a:t>
            </a:r>
            <a:endParaRPr lang="en-US" sz="1600" dirty="0"/>
          </a:p>
        </p:txBody>
      </p:sp>
      <p:sp>
        <p:nvSpPr>
          <p:cNvPr id="4" name="Google Shape;194;p12">
            <a:extLst>
              <a:ext uri="{FF2B5EF4-FFF2-40B4-BE49-F238E27FC236}">
                <a16:creationId xmlns:a16="http://schemas.microsoft.com/office/drawing/2014/main" id="{79D2C4E3-1C83-5ECF-0641-5C26BBEE2A3F}"/>
              </a:ext>
            </a:extLst>
          </p:cNvPr>
          <p:cNvSpPr txBox="1">
            <a:spLocks noGrp="1"/>
          </p:cNvSpPr>
          <p:nvPr>
            <p:ph type="dt" idx="10"/>
          </p:nvPr>
        </p:nvSpPr>
        <p:spPr>
          <a:xfrm>
            <a:off x="10529454" y="6191250"/>
            <a:ext cx="1427017" cy="476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BFBD60FA-CB4F-4B04-A675-6F3251246CCA}" type="datetime5">
              <a:rPr lang="en-US" b="1" smtClean="0">
                <a:latin typeface="Cambria"/>
                <a:ea typeface="Cambria"/>
                <a:sym typeface="Cambria"/>
              </a:rPr>
              <a:t>28-May-24</a:t>
            </a:fld>
            <a:endParaRPr b="1">
              <a:latin typeface="Cambria"/>
              <a:ea typeface="Cambria"/>
              <a:cs typeface="Cambria"/>
              <a:sym typeface="Cambria"/>
            </a:endParaRPr>
          </a:p>
        </p:txBody>
      </p:sp>
      <p:sp>
        <p:nvSpPr>
          <p:cNvPr id="6" name="Google Shape;195;p12">
            <a:extLst>
              <a:ext uri="{FF2B5EF4-FFF2-40B4-BE49-F238E27FC236}">
                <a16:creationId xmlns:a16="http://schemas.microsoft.com/office/drawing/2014/main" id="{D90790BF-8E49-570A-59F7-3A1422F2467F}"/>
              </a:ext>
            </a:extLst>
          </p:cNvPr>
          <p:cNvSpPr txBox="1">
            <a:spLocks noGrp="1"/>
          </p:cNvSpPr>
          <p:nvPr>
            <p:ph type="ftr" idx="11"/>
          </p:nvPr>
        </p:nvSpPr>
        <p:spPr>
          <a:xfrm>
            <a:off x="845128" y="6172200"/>
            <a:ext cx="4724400"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Cambria"/>
                <a:ea typeface="Cambria"/>
                <a:cs typeface="Cambria"/>
                <a:sym typeface="Cambria"/>
              </a:rPr>
              <a:t>Department of CS&amp;E, Acharya Institute of Technology</a:t>
            </a:r>
            <a:endParaRPr dirty="0"/>
          </a:p>
        </p:txBody>
      </p:sp>
      <p:sp>
        <p:nvSpPr>
          <p:cNvPr id="8" name="Google Shape;196;p12">
            <a:extLst>
              <a:ext uri="{FF2B5EF4-FFF2-40B4-BE49-F238E27FC236}">
                <a16:creationId xmlns:a16="http://schemas.microsoft.com/office/drawing/2014/main" id="{AF24A228-B990-07FA-0C9C-217755C05B55}"/>
              </a:ext>
            </a:extLst>
          </p:cNvPr>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304" y="256931"/>
            <a:ext cx="10363200" cy="764312"/>
          </a:xfrm>
          <a:prstGeom prst="rect">
            <a:avLst/>
          </a:prstGeom>
        </p:spPr>
        <p:txBody>
          <a:bodyPr vert="horz" wrap="square" lIns="0" tIns="12700" rIns="0" bIns="0" rtlCol="0">
            <a:spAutoFit/>
          </a:bodyPr>
          <a:lstStyle/>
          <a:p>
            <a:pPr marL="905510">
              <a:lnSpc>
                <a:spcPct val="100000"/>
              </a:lnSpc>
              <a:spcBef>
                <a:spcPts val="100"/>
              </a:spcBef>
            </a:pPr>
            <a:r>
              <a:rPr sz="4800" b="1" spc="-60" dirty="0">
                <a:solidFill>
                  <a:schemeClr val="tx1"/>
                </a:solidFill>
                <a:latin typeface="Cambria" panose="02040503050406030204" pitchFamily="18" charset="0"/>
                <a:ea typeface="Cambria" panose="02040503050406030204" pitchFamily="18" charset="0"/>
              </a:rPr>
              <a:t>HARDWARE</a:t>
            </a:r>
            <a:r>
              <a:rPr sz="4800" b="1" spc="-140" dirty="0">
                <a:solidFill>
                  <a:schemeClr val="tx1"/>
                </a:solidFill>
                <a:latin typeface="Cambria" panose="02040503050406030204" pitchFamily="18" charset="0"/>
                <a:ea typeface="Cambria" panose="02040503050406030204" pitchFamily="18" charset="0"/>
              </a:rPr>
              <a:t> </a:t>
            </a:r>
            <a:r>
              <a:rPr sz="4800" b="1" spc="-10" dirty="0">
                <a:solidFill>
                  <a:schemeClr val="tx1"/>
                </a:solidFill>
                <a:latin typeface="Cambria" panose="02040503050406030204" pitchFamily="18" charset="0"/>
                <a:ea typeface="Cambria" panose="02040503050406030204" pitchFamily="18" charset="0"/>
              </a:rPr>
              <a:t>REQUIREMENTS</a:t>
            </a:r>
            <a:endParaRPr sz="4800" b="1" dirty="0">
              <a:solidFill>
                <a:schemeClr val="tx1"/>
              </a:solidFill>
              <a:latin typeface="Cambria" panose="02040503050406030204" pitchFamily="18" charset="0"/>
              <a:ea typeface="Cambria" panose="02040503050406030204" pitchFamily="18" charset="0"/>
            </a:endParaRPr>
          </a:p>
        </p:txBody>
      </p:sp>
      <p:sp>
        <p:nvSpPr>
          <p:cNvPr id="3" name="object 3"/>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4" name="object 4"/>
          <p:cNvSpPr txBox="1">
            <a:spLocks noGrp="1"/>
          </p:cNvSpPr>
          <p:nvPr>
            <p:ph type="body" idx="1"/>
          </p:nvPr>
        </p:nvSpPr>
        <p:spPr>
          <a:xfrm>
            <a:off x="499871" y="2088921"/>
            <a:ext cx="4657345" cy="1874231"/>
          </a:xfrm>
          <a:prstGeom prst="rect">
            <a:avLst/>
          </a:prstGeom>
        </p:spPr>
        <p:txBody>
          <a:bodyPr vert="horz" wrap="square" lIns="0" tIns="88265" rIns="0" bIns="0" rtlCol="0">
            <a:spAutoFit/>
          </a:bodyPr>
          <a:lstStyle/>
          <a:p>
            <a:pPr>
              <a:lnSpc>
                <a:spcPct val="150000"/>
              </a:lnSpc>
              <a:buFont typeface="Wingdings" panose="05000000000000000000" pitchFamily="2" charset="2"/>
              <a:buChar char="§"/>
            </a:pPr>
            <a:r>
              <a:rPr lang="en-US" sz="1600" b="1" dirty="0"/>
              <a:t>Central Processing Unit (CPU)</a:t>
            </a:r>
          </a:p>
          <a:p>
            <a:pPr>
              <a:lnSpc>
                <a:spcPct val="150000"/>
              </a:lnSpc>
              <a:buFont typeface="Wingdings" panose="05000000000000000000" pitchFamily="2" charset="2"/>
              <a:buChar char="§"/>
            </a:pPr>
            <a:r>
              <a:rPr lang="en-US" sz="1600" b="1" dirty="0"/>
              <a:t>Graphics Processing Unit (GPU)</a:t>
            </a:r>
            <a:endParaRPr lang="en-US" sz="1600" dirty="0"/>
          </a:p>
          <a:p>
            <a:pPr>
              <a:lnSpc>
                <a:spcPct val="150000"/>
              </a:lnSpc>
              <a:buFont typeface="Wingdings" panose="05000000000000000000" pitchFamily="2" charset="2"/>
              <a:buChar char="§"/>
            </a:pPr>
            <a:r>
              <a:rPr lang="en-US" sz="1600" b="1" dirty="0"/>
              <a:t>Random Access Memory (RAM)</a:t>
            </a:r>
          </a:p>
          <a:p>
            <a:pPr>
              <a:lnSpc>
                <a:spcPct val="150000"/>
              </a:lnSpc>
              <a:buFont typeface="Wingdings" panose="05000000000000000000" pitchFamily="2" charset="2"/>
              <a:buChar char="§"/>
            </a:pPr>
            <a:r>
              <a:rPr lang="en-US" sz="1600" b="1" dirty="0"/>
              <a:t>Storage (SSD)</a:t>
            </a:r>
          </a:p>
        </p:txBody>
      </p:sp>
      <p:sp>
        <p:nvSpPr>
          <p:cNvPr id="5" name="object 5"/>
          <p:cNvSpPr txBox="1"/>
          <p:nvPr/>
        </p:nvSpPr>
        <p:spPr>
          <a:xfrm>
            <a:off x="1016304" y="6290224"/>
            <a:ext cx="4380230" cy="233045"/>
          </a:xfrm>
          <a:prstGeom prst="rect">
            <a:avLst/>
          </a:prstGeom>
        </p:spPr>
        <p:txBody>
          <a:bodyPr vert="horz" wrap="square" lIns="0" tIns="2540" rIns="0" bIns="0" rtlCol="0">
            <a:spAutoFit/>
          </a:bodyPr>
          <a:lstStyle/>
          <a:p>
            <a:pPr marL="12700">
              <a:lnSpc>
                <a:spcPct val="100000"/>
              </a:lnSpc>
              <a:spcBef>
                <a:spcPts val="20"/>
              </a:spcBef>
            </a:pPr>
            <a:r>
              <a:rPr sz="1400" b="1" dirty="0">
                <a:solidFill>
                  <a:srgbClr val="696363"/>
                </a:solidFill>
                <a:latin typeface="Cambria"/>
                <a:cs typeface="Cambria"/>
              </a:rPr>
              <a:t>Department</a:t>
            </a:r>
            <a:r>
              <a:rPr sz="1400" b="1" spc="-25" dirty="0">
                <a:solidFill>
                  <a:srgbClr val="696363"/>
                </a:solidFill>
                <a:latin typeface="Cambria"/>
                <a:cs typeface="Cambria"/>
              </a:rPr>
              <a:t> </a:t>
            </a:r>
            <a:r>
              <a:rPr sz="1400" b="1" dirty="0">
                <a:solidFill>
                  <a:srgbClr val="696363"/>
                </a:solidFill>
                <a:latin typeface="Cambria"/>
                <a:cs typeface="Cambria"/>
              </a:rPr>
              <a:t>of</a:t>
            </a:r>
            <a:r>
              <a:rPr sz="1400" b="1" spc="260" dirty="0">
                <a:solidFill>
                  <a:srgbClr val="696363"/>
                </a:solidFill>
                <a:latin typeface="Cambria"/>
                <a:cs typeface="Cambria"/>
              </a:rPr>
              <a:t> </a:t>
            </a:r>
            <a:r>
              <a:rPr sz="1400" b="1" dirty="0">
                <a:solidFill>
                  <a:srgbClr val="696363"/>
                </a:solidFill>
                <a:latin typeface="Cambria"/>
                <a:cs typeface="Cambria"/>
              </a:rPr>
              <a:t>CS&amp;E,</a:t>
            </a:r>
            <a:r>
              <a:rPr sz="1400" b="1" spc="-35" dirty="0">
                <a:solidFill>
                  <a:srgbClr val="696363"/>
                </a:solidFill>
                <a:latin typeface="Cambria"/>
                <a:cs typeface="Cambria"/>
              </a:rPr>
              <a:t> </a:t>
            </a:r>
            <a:r>
              <a:rPr sz="1400" b="1" dirty="0">
                <a:solidFill>
                  <a:srgbClr val="696363"/>
                </a:solidFill>
                <a:latin typeface="Cambria"/>
                <a:cs typeface="Cambria"/>
              </a:rPr>
              <a:t>Acharya</a:t>
            </a:r>
            <a:r>
              <a:rPr sz="1400" b="1" spc="-10" dirty="0">
                <a:solidFill>
                  <a:srgbClr val="696363"/>
                </a:solidFill>
                <a:latin typeface="Cambria"/>
                <a:cs typeface="Cambria"/>
              </a:rPr>
              <a:t> Institute</a:t>
            </a:r>
            <a:r>
              <a:rPr sz="1400" b="1" spc="-20" dirty="0">
                <a:solidFill>
                  <a:srgbClr val="696363"/>
                </a:solidFill>
                <a:latin typeface="Cambria"/>
                <a:cs typeface="Cambria"/>
              </a:rPr>
              <a:t> </a:t>
            </a:r>
            <a:r>
              <a:rPr sz="1400" b="1" dirty="0">
                <a:solidFill>
                  <a:srgbClr val="696363"/>
                </a:solidFill>
                <a:latin typeface="Cambria"/>
                <a:cs typeface="Cambria"/>
              </a:rPr>
              <a:t>of</a:t>
            </a:r>
            <a:r>
              <a:rPr sz="1400" b="1" spc="-15" dirty="0">
                <a:solidFill>
                  <a:srgbClr val="696363"/>
                </a:solidFill>
                <a:latin typeface="Cambria"/>
                <a:cs typeface="Cambria"/>
              </a:rPr>
              <a:t> </a:t>
            </a:r>
            <a:r>
              <a:rPr sz="1400" b="1" spc="-10" dirty="0">
                <a:solidFill>
                  <a:srgbClr val="696363"/>
                </a:solidFill>
                <a:latin typeface="Cambria"/>
                <a:cs typeface="Cambria"/>
              </a:rPr>
              <a:t>Technology</a:t>
            </a:r>
            <a:endParaRPr sz="1400" dirty="0">
              <a:latin typeface="Cambria"/>
              <a:cs typeface="Cambria"/>
            </a:endParaRPr>
          </a:p>
        </p:txBody>
      </p:sp>
      <p:sp>
        <p:nvSpPr>
          <p:cNvPr id="7" name="object 7"/>
          <p:cNvSpPr txBox="1">
            <a:spLocks noGrp="1"/>
          </p:cNvSpPr>
          <p:nvPr>
            <p:ph type="sldNum" sz="quarter" idx="7"/>
          </p:nvPr>
        </p:nvSpPr>
        <p:spPr>
          <a:xfrm>
            <a:off x="359663" y="6334280"/>
            <a:ext cx="290195" cy="226059"/>
          </a:xfrm>
          <a:prstGeom prst="rect">
            <a:avLst/>
          </a:prstGeom>
        </p:spPr>
        <p:txBody>
          <a:bodyPr vert="horz" wrap="square" lIns="0" tIns="0" rIns="0" bIns="0" rtlCol="0">
            <a:spAutoFit/>
          </a:bodyPr>
          <a:lstStyle>
            <a:defPPr>
              <a:defRPr kern="0"/>
            </a:defPPr>
            <a:lvl1pPr>
              <a:defRPr sz="1400" b="0" i="0">
                <a:solidFill>
                  <a:schemeClr val="bg1"/>
                </a:solidFill>
                <a:latin typeface="Franklin Gothic Medium"/>
                <a:cs typeface="Franklin Gothic Medium"/>
              </a:defRPr>
            </a:lvl1pPr>
          </a:lstStyle>
          <a:p>
            <a:pPr marL="86360">
              <a:lnSpc>
                <a:spcPts val="1655"/>
              </a:lnSpc>
            </a:pPr>
            <a:fld id="{81D60167-4931-47E6-BA6A-407CBD079E47}" type="slidenum">
              <a:rPr lang="en-IN" spc="-50" smtClean="0"/>
              <a:pPr marL="86360">
                <a:lnSpc>
                  <a:spcPts val="1655"/>
                </a:lnSpc>
              </a:pPr>
              <a:t>11</a:t>
            </a:fld>
            <a:endParaRPr spc="-25" dirty="0"/>
          </a:p>
        </p:txBody>
      </p:sp>
      <p:sp>
        <p:nvSpPr>
          <p:cNvPr id="6" name="Google Shape;194;p12">
            <a:extLst>
              <a:ext uri="{FF2B5EF4-FFF2-40B4-BE49-F238E27FC236}">
                <a16:creationId xmlns:a16="http://schemas.microsoft.com/office/drawing/2014/main" id="{38B8E673-1F2C-F72F-6A96-83729D944C1F}"/>
              </a:ext>
            </a:extLst>
          </p:cNvPr>
          <p:cNvSpPr txBox="1">
            <a:spLocks noGrp="1"/>
          </p:cNvSpPr>
          <p:nvPr>
            <p:ph type="dt" idx="10"/>
          </p:nvPr>
        </p:nvSpPr>
        <p:spPr>
          <a:xfrm>
            <a:off x="10529454" y="6191250"/>
            <a:ext cx="1427017" cy="476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BFBD60FA-CB4F-4B04-A675-6F3251246CCA}" type="datetime5">
              <a:rPr lang="en-US" b="1" smtClean="0">
                <a:latin typeface="Cambria"/>
                <a:ea typeface="Cambria"/>
                <a:sym typeface="Cambria"/>
              </a:rPr>
              <a:t>28-May-24</a:t>
            </a:fld>
            <a:endParaRPr b="1">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6"/>
          <p:cNvSpPr txBox="1">
            <a:spLocks noGrp="1"/>
          </p:cNvSpPr>
          <p:nvPr>
            <p:ph type="title"/>
          </p:nvPr>
        </p:nvSpPr>
        <p:spPr>
          <a:xfrm>
            <a:off x="198951" y="230935"/>
            <a:ext cx="11817927" cy="841566"/>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Clr>
                <a:schemeClr val="dk1"/>
              </a:buClr>
              <a:buSzPts val="4800"/>
              <a:buFont typeface="Cambria"/>
              <a:buNone/>
            </a:pPr>
            <a:r>
              <a:rPr lang="en-US" sz="4800" b="1" dirty="0">
                <a:solidFill>
                  <a:schemeClr val="dk1"/>
                </a:solidFill>
                <a:latin typeface="Cambria"/>
                <a:ea typeface="Cambria"/>
                <a:cs typeface="Cambria"/>
                <a:sym typeface="Cambria"/>
              </a:rPr>
              <a:t>PROPOSED METHODOLOGY</a:t>
            </a:r>
            <a:endParaRPr dirty="0"/>
          </a:p>
        </p:txBody>
      </p:sp>
      <p:sp>
        <p:nvSpPr>
          <p:cNvPr id="226" name="Google Shape;226;p16"/>
          <p:cNvSpPr txBox="1">
            <a:spLocks noGrp="1"/>
          </p:cNvSpPr>
          <p:nvPr>
            <p:ph type="dt" idx="10"/>
          </p:nvPr>
        </p:nvSpPr>
        <p:spPr>
          <a:xfrm>
            <a:off x="10709564" y="6191250"/>
            <a:ext cx="1136072" cy="476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123A7F3D-19E6-47EC-BBBC-C797DC7E01C5}" type="datetime5">
              <a:rPr lang="en-US" b="1" smtClean="0">
                <a:latin typeface="Cambria"/>
                <a:ea typeface="Cambria"/>
                <a:sym typeface="Cambria"/>
              </a:rPr>
              <a:t>28-May-24</a:t>
            </a:fld>
            <a:endParaRPr b="1">
              <a:latin typeface="Cambria"/>
              <a:ea typeface="Cambria"/>
              <a:cs typeface="Cambria"/>
              <a:sym typeface="Cambria"/>
            </a:endParaRPr>
          </a:p>
        </p:txBody>
      </p:sp>
      <p:sp>
        <p:nvSpPr>
          <p:cNvPr id="227" name="Google Shape;227;p16"/>
          <p:cNvSpPr txBox="1">
            <a:spLocks noGrp="1"/>
          </p:cNvSpPr>
          <p:nvPr>
            <p:ph type="ftr" idx="11"/>
          </p:nvPr>
        </p:nvSpPr>
        <p:spPr>
          <a:xfrm>
            <a:off x="831274" y="6172200"/>
            <a:ext cx="4876799"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latin typeface="Cambria"/>
                <a:ea typeface="Cambria"/>
                <a:cs typeface="Cambria"/>
                <a:sym typeface="Cambria"/>
              </a:rPr>
              <a:t>Department of CS&amp;E, Acharya Institute of Technology</a:t>
            </a:r>
            <a:endParaRPr/>
          </a:p>
        </p:txBody>
      </p:sp>
      <p:sp>
        <p:nvSpPr>
          <p:cNvPr id="228" name="Google Shape;228;p16"/>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12</a:t>
            </a:fld>
            <a:endParaRPr/>
          </a:p>
        </p:txBody>
      </p:sp>
      <p:sp>
        <p:nvSpPr>
          <p:cNvPr id="5" name="TextBox 4">
            <a:extLst>
              <a:ext uri="{FF2B5EF4-FFF2-40B4-BE49-F238E27FC236}">
                <a16:creationId xmlns:a16="http://schemas.microsoft.com/office/drawing/2014/main" id="{DC456F03-9915-D28C-C182-C1BE2AA07B5A}"/>
              </a:ext>
            </a:extLst>
          </p:cNvPr>
          <p:cNvSpPr txBox="1"/>
          <p:nvPr/>
        </p:nvSpPr>
        <p:spPr>
          <a:xfrm>
            <a:off x="547809" y="1073202"/>
            <a:ext cx="11129356" cy="5026954"/>
          </a:xfrm>
          <a:prstGeom prst="rect">
            <a:avLst/>
          </a:prstGeom>
          <a:noFill/>
        </p:spPr>
        <p:txBody>
          <a:bodyPr wrap="square">
            <a:spAutoFit/>
          </a:bodyPr>
          <a:lstStyle/>
          <a:p>
            <a:pPr>
              <a:lnSpc>
                <a:spcPct val="150000"/>
              </a:lnSpc>
            </a:pPr>
            <a:r>
              <a:rPr lang="en-IN" sz="1800" b="1" dirty="0">
                <a:latin typeface="Cambria" panose="02040503050406030204" pitchFamily="18" charset="0"/>
                <a:ea typeface="Cambria" panose="02040503050406030204" pitchFamily="18" charset="0"/>
              </a:rPr>
              <a:t>1. Data Preprocessing:</a:t>
            </a:r>
          </a:p>
          <a:p>
            <a:pPr marL="285750" indent="-285750">
              <a:lnSpc>
                <a:spcPct val="150000"/>
              </a:lnSpc>
              <a:buFont typeface="Arial" panose="020B0604020202020204" pitchFamily="34" charset="0"/>
              <a:buChar char="•"/>
            </a:pPr>
            <a:r>
              <a:rPr lang="en-IN" sz="1800" dirty="0">
                <a:latin typeface="Cambria" panose="02040503050406030204" pitchFamily="18" charset="0"/>
                <a:ea typeface="Cambria" panose="02040503050406030204" pitchFamily="18" charset="0"/>
              </a:rPr>
              <a:t>Loading contact-based and contactless fingerprint images.</a:t>
            </a:r>
          </a:p>
          <a:p>
            <a:pPr marL="285750" indent="-285750">
              <a:lnSpc>
                <a:spcPct val="150000"/>
              </a:lnSpc>
              <a:buFont typeface="Arial" panose="020B0604020202020204" pitchFamily="34" charset="0"/>
              <a:buChar char="•"/>
            </a:pPr>
            <a:r>
              <a:rPr lang="en-IN" sz="1800" dirty="0">
                <a:latin typeface="Cambria" panose="02040503050406030204" pitchFamily="18" charset="0"/>
                <a:ea typeface="Cambria" panose="02040503050406030204" pitchFamily="18" charset="0"/>
              </a:rPr>
              <a:t>Preprocess images by converting them to grayscale performing histogram equalization, adaptive thresholding, resizing.</a:t>
            </a:r>
          </a:p>
          <a:p>
            <a:pPr>
              <a:lnSpc>
                <a:spcPct val="150000"/>
              </a:lnSpc>
            </a:pPr>
            <a:endParaRPr lang="en-IN" sz="1800" dirty="0">
              <a:latin typeface="Cambria" panose="02040503050406030204" pitchFamily="18" charset="0"/>
              <a:ea typeface="Cambria" panose="02040503050406030204" pitchFamily="18" charset="0"/>
            </a:endParaRPr>
          </a:p>
          <a:p>
            <a:pPr>
              <a:lnSpc>
                <a:spcPct val="150000"/>
              </a:lnSpc>
            </a:pPr>
            <a:r>
              <a:rPr lang="en-IN" sz="1800" b="1" dirty="0">
                <a:latin typeface="Cambria" panose="02040503050406030204" pitchFamily="18" charset="0"/>
                <a:ea typeface="Cambria" panose="02040503050406030204" pitchFamily="18" charset="0"/>
              </a:rPr>
              <a:t>2. Pair Generation:</a:t>
            </a:r>
          </a:p>
          <a:p>
            <a:pPr marL="285750" indent="-285750">
              <a:lnSpc>
                <a:spcPct val="150000"/>
              </a:lnSpc>
              <a:buFont typeface="Arial" panose="020B0604020202020204" pitchFamily="34" charset="0"/>
              <a:buChar char="•"/>
            </a:pPr>
            <a:r>
              <a:rPr lang="en-IN" sz="1800" dirty="0">
                <a:latin typeface="Cambria" panose="02040503050406030204" pitchFamily="18" charset="0"/>
                <a:ea typeface="Cambria" panose="02040503050406030204" pitchFamily="18" charset="0"/>
              </a:rPr>
              <a:t>Generating pairs of fingerprint images with corresponding labels.</a:t>
            </a:r>
          </a:p>
          <a:p>
            <a:pPr marL="285750" indent="-285750">
              <a:lnSpc>
                <a:spcPct val="150000"/>
              </a:lnSpc>
              <a:buFont typeface="Arial" panose="020B0604020202020204" pitchFamily="34" charset="0"/>
              <a:buChar char="•"/>
            </a:pPr>
            <a:r>
              <a:rPr lang="en-IN" sz="1800" dirty="0">
                <a:latin typeface="Cambria" panose="02040503050406030204" pitchFamily="18" charset="0"/>
                <a:ea typeface="Cambria" panose="02040503050406030204" pitchFamily="18" charset="0"/>
              </a:rPr>
              <a:t>Randomly select pairs from the dataset for training and testing.</a:t>
            </a:r>
          </a:p>
          <a:p>
            <a:pPr>
              <a:lnSpc>
                <a:spcPct val="150000"/>
              </a:lnSpc>
            </a:pPr>
            <a:endParaRPr lang="en-IN" sz="1800" dirty="0">
              <a:latin typeface="Cambria" panose="02040503050406030204" pitchFamily="18" charset="0"/>
              <a:ea typeface="Cambria" panose="02040503050406030204" pitchFamily="18" charset="0"/>
            </a:endParaRPr>
          </a:p>
          <a:p>
            <a:pPr>
              <a:lnSpc>
                <a:spcPct val="150000"/>
              </a:lnSpc>
            </a:pPr>
            <a:r>
              <a:rPr lang="en-IN" sz="1800" b="1" dirty="0">
                <a:latin typeface="Cambria" panose="02040503050406030204" pitchFamily="18" charset="0"/>
                <a:ea typeface="Cambria" panose="02040503050406030204" pitchFamily="18" charset="0"/>
              </a:rPr>
              <a:t>3. Siamese Network Model Definition:</a:t>
            </a:r>
          </a:p>
          <a:p>
            <a:pPr marL="285750" indent="-285750">
              <a:lnSpc>
                <a:spcPct val="150000"/>
              </a:lnSpc>
              <a:buFont typeface="Arial" panose="020B0604020202020204" pitchFamily="34" charset="0"/>
              <a:buChar char="•"/>
            </a:pPr>
            <a:r>
              <a:rPr lang="en-IN" sz="1800" dirty="0">
                <a:latin typeface="Cambria" panose="02040503050406030204" pitchFamily="18" charset="0"/>
                <a:ea typeface="Cambria" panose="02040503050406030204" pitchFamily="18" charset="0"/>
              </a:rPr>
              <a:t>Defining a Siamese neural network model architecture using TensorFlow and </a:t>
            </a:r>
            <a:r>
              <a:rPr lang="en-IN" sz="1800" dirty="0" err="1">
                <a:latin typeface="Cambria" panose="02040503050406030204" pitchFamily="18" charset="0"/>
                <a:ea typeface="Cambria" panose="02040503050406030204" pitchFamily="18" charset="0"/>
              </a:rPr>
              <a:t>Keras</a:t>
            </a:r>
            <a:r>
              <a:rPr lang="en-IN" sz="1800" dirty="0">
                <a:latin typeface="Cambria" panose="02040503050406030204" pitchFamily="18" charset="0"/>
                <a:ea typeface="Cambria" panose="02040503050406030204" pitchFamily="18" charset="0"/>
              </a:rPr>
              <a:t>.</a:t>
            </a:r>
          </a:p>
          <a:p>
            <a:pPr marL="285750" indent="-285750">
              <a:lnSpc>
                <a:spcPct val="150000"/>
              </a:lnSpc>
              <a:buFont typeface="Arial" panose="020B0604020202020204" pitchFamily="34" charset="0"/>
              <a:buChar char="•"/>
            </a:pPr>
            <a:r>
              <a:rPr lang="en-IN" sz="1800" dirty="0">
                <a:latin typeface="Cambria" panose="02040503050406030204" pitchFamily="18" charset="0"/>
                <a:ea typeface="Cambria" panose="02040503050406030204" pitchFamily="18" charset="0"/>
              </a:rPr>
              <a:t>The model consists of convolutional layers followed by max-pooling, flattening, and dense layers.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6B8AC5-8A5A-6972-0EAD-D98F1ACD122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
        <p:nvSpPr>
          <p:cNvPr id="8" name="TextBox 7">
            <a:extLst>
              <a:ext uri="{FF2B5EF4-FFF2-40B4-BE49-F238E27FC236}">
                <a16:creationId xmlns:a16="http://schemas.microsoft.com/office/drawing/2014/main" id="{CD4E2CA6-517F-7110-6E7D-94E21BC540C2}"/>
              </a:ext>
            </a:extLst>
          </p:cNvPr>
          <p:cNvSpPr txBox="1"/>
          <p:nvPr/>
        </p:nvSpPr>
        <p:spPr>
          <a:xfrm>
            <a:off x="640080" y="451390"/>
            <a:ext cx="10891520" cy="4195957"/>
          </a:xfrm>
          <a:prstGeom prst="rect">
            <a:avLst/>
          </a:prstGeom>
          <a:noFill/>
        </p:spPr>
        <p:txBody>
          <a:bodyPr wrap="square">
            <a:spAutoFit/>
          </a:bodyPr>
          <a:lstStyle/>
          <a:p>
            <a:pPr>
              <a:lnSpc>
                <a:spcPct val="150000"/>
              </a:lnSpc>
            </a:pPr>
            <a:endParaRPr lang="en-IN" sz="1800" dirty="0">
              <a:latin typeface="Cambria" panose="02040503050406030204" pitchFamily="18" charset="0"/>
              <a:ea typeface="Cambria" panose="02040503050406030204" pitchFamily="18" charset="0"/>
            </a:endParaRPr>
          </a:p>
          <a:p>
            <a:pPr>
              <a:lnSpc>
                <a:spcPct val="150000"/>
              </a:lnSpc>
            </a:pPr>
            <a:r>
              <a:rPr lang="en-IN" sz="1800" b="1" dirty="0">
                <a:latin typeface="Cambria" panose="02040503050406030204" pitchFamily="18" charset="0"/>
                <a:ea typeface="Cambria" panose="02040503050406030204" pitchFamily="18" charset="0"/>
              </a:rPr>
              <a:t>4. Model Training:</a:t>
            </a:r>
          </a:p>
          <a:p>
            <a:pPr marL="285750" indent="-285750">
              <a:lnSpc>
                <a:spcPct val="150000"/>
              </a:lnSpc>
              <a:buFont typeface="Arial" panose="020B0604020202020204" pitchFamily="34" charset="0"/>
              <a:buChar char="•"/>
            </a:pPr>
            <a:r>
              <a:rPr lang="en-IN" sz="1800" dirty="0">
                <a:latin typeface="Cambria" panose="02040503050406030204" pitchFamily="18" charset="0"/>
                <a:ea typeface="Cambria" panose="02040503050406030204" pitchFamily="18" charset="0"/>
              </a:rPr>
              <a:t>Compiling the Siamese model with appropriate optimizer and loss function.</a:t>
            </a:r>
          </a:p>
          <a:p>
            <a:pPr marL="285750" indent="-285750">
              <a:lnSpc>
                <a:spcPct val="150000"/>
              </a:lnSpc>
              <a:buFont typeface="Arial" panose="020B0604020202020204" pitchFamily="34" charset="0"/>
              <a:buChar char="•"/>
            </a:pPr>
            <a:r>
              <a:rPr lang="en-IN" sz="1800" dirty="0">
                <a:latin typeface="Cambria" panose="02040503050406030204" pitchFamily="18" charset="0"/>
                <a:ea typeface="Cambria" panose="02040503050406030204" pitchFamily="18" charset="0"/>
              </a:rPr>
              <a:t>Train the model on the generated pairs using training data.</a:t>
            </a:r>
          </a:p>
          <a:p>
            <a:pPr marL="285750" indent="-285750">
              <a:lnSpc>
                <a:spcPct val="150000"/>
              </a:lnSpc>
              <a:buFont typeface="Arial" panose="020B0604020202020204" pitchFamily="34" charset="0"/>
              <a:buChar char="•"/>
            </a:pPr>
            <a:r>
              <a:rPr lang="en-IN" sz="1800" dirty="0">
                <a:latin typeface="Cambria" panose="02040503050406030204" pitchFamily="18" charset="0"/>
                <a:ea typeface="Cambria" panose="02040503050406030204" pitchFamily="18" charset="0"/>
              </a:rPr>
              <a:t>Monitor training progress using callbacks like </a:t>
            </a:r>
            <a:r>
              <a:rPr lang="en-IN" sz="1800" dirty="0" err="1">
                <a:latin typeface="Cambria" panose="02040503050406030204" pitchFamily="18" charset="0"/>
                <a:ea typeface="Cambria" panose="02040503050406030204" pitchFamily="18" charset="0"/>
              </a:rPr>
              <a:t>EarlyStopping</a:t>
            </a:r>
            <a:r>
              <a:rPr lang="en-IN" sz="1800" dirty="0">
                <a:latin typeface="Cambria" panose="02040503050406030204" pitchFamily="18" charset="0"/>
                <a:ea typeface="Cambria" panose="02040503050406030204" pitchFamily="18" charset="0"/>
              </a:rPr>
              <a:t>.</a:t>
            </a:r>
          </a:p>
          <a:p>
            <a:pPr>
              <a:lnSpc>
                <a:spcPct val="150000"/>
              </a:lnSpc>
            </a:pPr>
            <a:endParaRPr lang="en-IN" sz="1800" dirty="0">
              <a:latin typeface="Cambria" panose="02040503050406030204" pitchFamily="18" charset="0"/>
              <a:ea typeface="Cambria" panose="02040503050406030204" pitchFamily="18" charset="0"/>
            </a:endParaRPr>
          </a:p>
          <a:p>
            <a:pPr>
              <a:lnSpc>
                <a:spcPct val="150000"/>
              </a:lnSpc>
            </a:pPr>
            <a:r>
              <a:rPr lang="en-IN" sz="1800" b="1" dirty="0">
                <a:latin typeface="Cambria" panose="02040503050406030204" pitchFamily="18" charset="0"/>
                <a:ea typeface="Cambria" panose="02040503050406030204" pitchFamily="18" charset="0"/>
              </a:rPr>
              <a:t>5. Model Evaluation:</a:t>
            </a:r>
          </a:p>
          <a:p>
            <a:pPr marL="285750" indent="-285750">
              <a:lnSpc>
                <a:spcPct val="150000"/>
              </a:lnSpc>
              <a:buFont typeface="Arial" panose="020B0604020202020204" pitchFamily="34" charset="0"/>
              <a:buChar char="•"/>
            </a:pPr>
            <a:r>
              <a:rPr lang="en-IN" sz="1800" dirty="0">
                <a:latin typeface="Cambria" panose="02040503050406030204" pitchFamily="18" charset="0"/>
                <a:ea typeface="Cambria" panose="02040503050406030204" pitchFamily="18" charset="0"/>
              </a:rPr>
              <a:t>Evaluate the trained model on the test data to assess its performance.</a:t>
            </a:r>
          </a:p>
          <a:p>
            <a:pPr marL="285750" indent="-285750">
              <a:lnSpc>
                <a:spcPct val="150000"/>
              </a:lnSpc>
              <a:buFont typeface="Arial" panose="020B0604020202020204" pitchFamily="34" charset="0"/>
              <a:buChar char="•"/>
            </a:pPr>
            <a:r>
              <a:rPr lang="en-IN" sz="1800" dirty="0">
                <a:latin typeface="Cambria" panose="02040503050406030204" pitchFamily="18" charset="0"/>
                <a:ea typeface="Cambria" panose="02040503050406030204" pitchFamily="18" charset="0"/>
              </a:rPr>
              <a:t>Compute metrics such as accuracy, precision, recall, and F1-score.</a:t>
            </a:r>
          </a:p>
          <a:p>
            <a:pPr marL="285750" indent="-285750">
              <a:lnSpc>
                <a:spcPct val="150000"/>
              </a:lnSpc>
              <a:buFont typeface="Arial" panose="020B0604020202020204" pitchFamily="34" charset="0"/>
              <a:buChar char="•"/>
            </a:pPr>
            <a:r>
              <a:rPr lang="en-IN" sz="1800" dirty="0">
                <a:latin typeface="Cambria" panose="02040503050406030204" pitchFamily="18" charset="0"/>
                <a:ea typeface="Cambria" panose="02040503050406030204" pitchFamily="18" charset="0"/>
              </a:rPr>
              <a:t>Generate a classification report and visualize the confusion matrix to understand the model's predictions.</a:t>
            </a:r>
          </a:p>
        </p:txBody>
      </p:sp>
      <p:sp>
        <p:nvSpPr>
          <p:cNvPr id="9" name="Google Shape;226;p16">
            <a:extLst>
              <a:ext uri="{FF2B5EF4-FFF2-40B4-BE49-F238E27FC236}">
                <a16:creationId xmlns:a16="http://schemas.microsoft.com/office/drawing/2014/main" id="{059AA3F8-B948-FD69-4F3A-EB6303AAAD42}"/>
              </a:ext>
            </a:extLst>
          </p:cNvPr>
          <p:cNvSpPr txBox="1">
            <a:spLocks noGrp="1"/>
          </p:cNvSpPr>
          <p:nvPr>
            <p:ph type="dt" idx="10"/>
          </p:nvPr>
        </p:nvSpPr>
        <p:spPr>
          <a:xfrm>
            <a:off x="10709564" y="6191250"/>
            <a:ext cx="1136072" cy="476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123A7F3D-19E6-47EC-BBBC-C797DC7E01C5}" type="datetime5">
              <a:rPr lang="en-US" b="1" smtClean="0">
                <a:latin typeface="Cambria"/>
                <a:ea typeface="Cambria"/>
                <a:sym typeface="Cambria"/>
              </a:rPr>
              <a:t>28-May-24</a:t>
            </a:fld>
            <a:endParaRPr b="1">
              <a:latin typeface="Cambria"/>
              <a:ea typeface="Cambria"/>
              <a:cs typeface="Cambria"/>
              <a:sym typeface="Cambria"/>
            </a:endParaRPr>
          </a:p>
        </p:txBody>
      </p:sp>
      <p:sp>
        <p:nvSpPr>
          <p:cNvPr id="10" name="Google Shape;227;p16">
            <a:extLst>
              <a:ext uri="{FF2B5EF4-FFF2-40B4-BE49-F238E27FC236}">
                <a16:creationId xmlns:a16="http://schemas.microsoft.com/office/drawing/2014/main" id="{B12692C9-4E51-5474-6788-857F295AF6F9}"/>
              </a:ext>
            </a:extLst>
          </p:cNvPr>
          <p:cNvSpPr txBox="1">
            <a:spLocks noGrp="1"/>
          </p:cNvSpPr>
          <p:nvPr>
            <p:ph type="ftr" idx="11"/>
          </p:nvPr>
        </p:nvSpPr>
        <p:spPr>
          <a:xfrm>
            <a:off x="831274" y="6172200"/>
            <a:ext cx="4876799"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latin typeface="Cambria"/>
                <a:ea typeface="Cambria"/>
                <a:cs typeface="Cambria"/>
                <a:sym typeface="Cambria"/>
              </a:rPr>
              <a:t>Department of CS&amp;E, Acharya Institute of Technology</a:t>
            </a:r>
            <a:endParaRPr/>
          </a:p>
        </p:txBody>
      </p:sp>
    </p:spTree>
    <p:extLst>
      <p:ext uri="{BB962C8B-B14F-4D97-AF65-F5344CB8AC3E}">
        <p14:creationId xmlns:p14="http://schemas.microsoft.com/office/powerpoint/2010/main" val="369189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243"/>
        <p:cNvGrpSpPr/>
        <p:nvPr/>
      </p:nvGrpSpPr>
      <p:grpSpPr>
        <a:xfrm>
          <a:off x="0" y="0"/>
          <a:ext cx="0" cy="0"/>
          <a:chOff x="0" y="0"/>
          <a:chExt cx="0" cy="0"/>
        </a:xfrm>
      </p:grpSpPr>
      <p:sp>
        <p:nvSpPr>
          <p:cNvPr id="244" name="Google Shape;244;p19"/>
          <p:cNvSpPr txBox="1">
            <a:spLocks noGrp="1"/>
          </p:cNvSpPr>
          <p:nvPr>
            <p:ph type="title"/>
          </p:nvPr>
        </p:nvSpPr>
        <p:spPr>
          <a:xfrm>
            <a:off x="180109" y="256350"/>
            <a:ext cx="11817927" cy="740536"/>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Clr>
                <a:schemeClr val="dk1"/>
              </a:buClr>
              <a:buSzPts val="4800"/>
              <a:buFont typeface="Cambria"/>
              <a:buNone/>
            </a:pPr>
            <a:r>
              <a:rPr lang="en-US" sz="4800" b="1" dirty="0">
                <a:solidFill>
                  <a:schemeClr val="dk1"/>
                </a:solidFill>
                <a:latin typeface="Cambria"/>
                <a:ea typeface="Cambria"/>
                <a:cs typeface="Cambria"/>
                <a:sym typeface="Cambria"/>
              </a:rPr>
              <a:t>PROJECT MODULES</a:t>
            </a:r>
            <a:endParaRPr dirty="0"/>
          </a:p>
        </p:txBody>
      </p:sp>
      <p:sp>
        <p:nvSpPr>
          <p:cNvPr id="245" name="Google Shape;245;p19"/>
          <p:cNvSpPr txBox="1">
            <a:spLocks noGrp="1"/>
          </p:cNvSpPr>
          <p:nvPr>
            <p:ph type="dt" idx="10"/>
          </p:nvPr>
        </p:nvSpPr>
        <p:spPr>
          <a:xfrm>
            <a:off x="10709564" y="6191250"/>
            <a:ext cx="1136072" cy="476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C87D65D1-C010-4130-9D31-A0B258B176D3}" type="datetime5">
              <a:rPr lang="en-US" b="1" smtClean="0">
                <a:latin typeface="Cambria"/>
                <a:ea typeface="Cambria"/>
                <a:sym typeface="Cambria"/>
              </a:rPr>
              <a:t>28-May-24</a:t>
            </a:fld>
            <a:endParaRPr b="1">
              <a:latin typeface="Cambria"/>
              <a:ea typeface="Cambria"/>
              <a:cs typeface="Cambria"/>
              <a:sym typeface="Cambria"/>
            </a:endParaRPr>
          </a:p>
        </p:txBody>
      </p:sp>
      <p:sp>
        <p:nvSpPr>
          <p:cNvPr id="246" name="Google Shape;246;p19"/>
          <p:cNvSpPr txBox="1">
            <a:spLocks noGrp="1"/>
          </p:cNvSpPr>
          <p:nvPr>
            <p:ph type="ftr" idx="11"/>
          </p:nvPr>
        </p:nvSpPr>
        <p:spPr>
          <a:xfrm>
            <a:off x="831274" y="6172200"/>
            <a:ext cx="4876799"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latin typeface="Cambria"/>
                <a:ea typeface="Cambria"/>
                <a:cs typeface="Cambria"/>
                <a:sym typeface="Cambria"/>
              </a:rPr>
              <a:t>Department of CS&amp;E, Acharya Institute of Technology</a:t>
            </a:r>
            <a:endParaRPr/>
          </a:p>
        </p:txBody>
      </p:sp>
      <p:sp>
        <p:nvSpPr>
          <p:cNvPr id="247" name="Google Shape;247;p19"/>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14</a:t>
            </a:fld>
            <a:endParaRPr/>
          </a:p>
        </p:txBody>
      </p:sp>
      <p:sp>
        <p:nvSpPr>
          <p:cNvPr id="4" name="TextBox 3">
            <a:extLst>
              <a:ext uri="{FF2B5EF4-FFF2-40B4-BE49-F238E27FC236}">
                <a16:creationId xmlns:a16="http://schemas.microsoft.com/office/drawing/2014/main" id="{DDF8BF5A-907B-4D77-E829-8A13D7279110}"/>
              </a:ext>
            </a:extLst>
          </p:cNvPr>
          <p:cNvSpPr txBox="1"/>
          <p:nvPr/>
        </p:nvSpPr>
        <p:spPr>
          <a:xfrm>
            <a:off x="360877" y="1170622"/>
            <a:ext cx="11400972" cy="4242123"/>
          </a:xfrm>
          <a:prstGeom prst="rect">
            <a:avLst/>
          </a:prstGeom>
          <a:noFill/>
        </p:spPr>
        <p:txBody>
          <a:bodyPr wrap="square">
            <a:spAutoFit/>
          </a:bodyPr>
          <a:lstStyle/>
          <a:p>
            <a:pPr algn="just">
              <a:lnSpc>
                <a:spcPct val="150000"/>
              </a:lnSpc>
            </a:pPr>
            <a:r>
              <a:rPr lang="en-US" sz="1800" b="1" i="0" dirty="0">
                <a:solidFill>
                  <a:srgbClr val="111111"/>
                </a:solidFill>
                <a:effectLst/>
                <a:latin typeface="Cambria" panose="02040503050406030204" pitchFamily="18" charset="0"/>
                <a:ea typeface="Cambria" panose="02040503050406030204" pitchFamily="18" charset="0"/>
                <a:cs typeface="Times New Roman" panose="02020603050405020304" pitchFamily="18" charset="0"/>
              </a:rPr>
              <a:t>1. Data Preprocessing Module:</a:t>
            </a:r>
          </a:p>
          <a:p>
            <a:pPr marL="285750" indent="-285750" algn="just">
              <a:lnSpc>
                <a:spcPct val="150000"/>
              </a:lnSpc>
              <a:buFont typeface="Arial" panose="020B0604020202020204" pitchFamily="34" charset="0"/>
              <a:buChar char="•"/>
            </a:pPr>
            <a:r>
              <a:rPr lang="en-US" sz="1800" b="0" i="0" dirty="0">
                <a:solidFill>
                  <a:srgbClr val="111111"/>
                </a:solidFill>
                <a:effectLst/>
                <a:latin typeface="Cambria" panose="02040503050406030204" pitchFamily="18" charset="0"/>
                <a:ea typeface="Cambria" panose="02040503050406030204" pitchFamily="18" charset="0"/>
                <a:cs typeface="Times New Roman" panose="02020603050405020304" pitchFamily="18" charset="0"/>
              </a:rPr>
              <a:t>Performs preprocessing tasks such as converting images to grayscale, histogram equalization, adaptive thresholding, resizing.</a:t>
            </a:r>
          </a:p>
          <a:p>
            <a:pPr algn="just">
              <a:lnSpc>
                <a:spcPct val="150000"/>
              </a:lnSpc>
            </a:pPr>
            <a:endParaRPr lang="en-US" sz="1000" b="0" i="0" dirty="0">
              <a:solidFill>
                <a:srgbClr val="111111"/>
              </a:solidFill>
              <a:effectLst/>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r>
              <a:rPr lang="en-US" sz="1800" b="1" i="0" dirty="0">
                <a:solidFill>
                  <a:srgbClr val="111111"/>
                </a:solidFill>
                <a:effectLst/>
                <a:latin typeface="Cambria" panose="02040503050406030204" pitchFamily="18" charset="0"/>
                <a:ea typeface="Cambria" panose="02040503050406030204" pitchFamily="18" charset="0"/>
                <a:cs typeface="Times New Roman" panose="02020603050405020304" pitchFamily="18" charset="0"/>
              </a:rPr>
              <a:t>2. Pair Generation Module:</a:t>
            </a:r>
          </a:p>
          <a:p>
            <a:pPr marL="285750" indent="-285750" algn="just">
              <a:lnSpc>
                <a:spcPct val="150000"/>
              </a:lnSpc>
              <a:buFont typeface="Arial" panose="020B0604020202020204" pitchFamily="34" charset="0"/>
              <a:buChar char="•"/>
            </a:pPr>
            <a:r>
              <a:rPr lang="en-US" sz="1800" b="0" i="0" dirty="0">
                <a:solidFill>
                  <a:srgbClr val="111111"/>
                </a:solidFill>
                <a:effectLst/>
                <a:latin typeface="Cambria" panose="02040503050406030204" pitchFamily="18" charset="0"/>
                <a:ea typeface="Cambria" panose="02040503050406030204" pitchFamily="18" charset="0"/>
                <a:cs typeface="Times New Roman" panose="02020603050405020304" pitchFamily="18" charset="0"/>
              </a:rPr>
              <a:t>Generates pairs of fingerprint images with corresponding labels indicating similarity or dissimilarity.</a:t>
            </a:r>
          </a:p>
          <a:p>
            <a:pPr marL="285750" indent="-285750" algn="just">
              <a:lnSpc>
                <a:spcPct val="150000"/>
              </a:lnSpc>
              <a:buFont typeface="Arial" panose="020B0604020202020204" pitchFamily="34" charset="0"/>
              <a:buChar char="•"/>
            </a:pPr>
            <a:r>
              <a:rPr lang="en-US" sz="1800" b="0" i="0" dirty="0">
                <a:solidFill>
                  <a:srgbClr val="111111"/>
                </a:solidFill>
                <a:effectLst/>
                <a:latin typeface="Cambria" panose="02040503050406030204" pitchFamily="18" charset="0"/>
                <a:ea typeface="Cambria" panose="02040503050406030204" pitchFamily="18" charset="0"/>
                <a:cs typeface="Times New Roman" panose="02020603050405020304" pitchFamily="18" charset="0"/>
              </a:rPr>
              <a:t>Randomly selects pairs from the dataset for training and testing.</a:t>
            </a:r>
          </a:p>
          <a:p>
            <a:pPr algn="just">
              <a:lnSpc>
                <a:spcPct val="150000"/>
              </a:lnSpc>
            </a:pPr>
            <a:endParaRPr lang="en-US" sz="1000" b="0" i="0" dirty="0">
              <a:solidFill>
                <a:srgbClr val="111111"/>
              </a:solidFill>
              <a:effectLst/>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r>
              <a:rPr lang="en-US" sz="1800" b="1" i="0" dirty="0">
                <a:solidFill>
                  <a:srgbClr val="111111"/>
                </a:solidFill>
                <a:effectLst/>
                <a:latin typeface="Cambria" panose="02040503050406030204" pitchFamily="18" charset="0"/>
                <a:ea typeface="Cambria" panose="02040503050406030204" pitchFamily="18" charset="0"/>
                <a:cs typeface="Times New Roman" panose="02020603050405020304" pitchFamily="18" charset="0"/>
              </a:rPr>
              <a:t>3. Siamese Network Model Definition Module:</a:t>
            </a:r>
          </a:p>
          <a:p>
            <a:pPr marL="285750" indent="-285750" algn="just">
              <a:lnSpc>
                <a:spcPct val="150000"/>
              </a:lnSpc>
              <a:buFont typeface="Arial" panose="020B0604020202020204" pitchFamily="34" charset="0"/>
              <a:buChar char="•"/>
            </a:pPr>
            <a:r>
              <a:rPr lang="en-US" sz="1800" b="0" i="0" dirty="0">
                <a:solidFill>
                  <a:srgbClr val="111111"/>
                </a:solidFill>
                <a:effectLst/>
                <a:latin typeface="Cambria" panose="02040503050406030204" pitchFamily="18" charset="0"/>
                <a:ea typeface="Cambria" panose="02040503050406030204" pitchFamily="18" charset="0"/>
                <a:cs typeface="Times New Roman" panose="02020603050405020304" pitchFamily="18" charset="0"/>
              </a:rPr>
              <a:t>Defines the architecture of the Siamese neural network model using TensorFlow and </a:t>
            </a:r>
            <a:r>
              <a:rPr lang="en-US" sz="1800" b="0" i="0" dirty="0" err="1">
                <a:solidFill>
                  <a:srgbClr val="111111"/>
                </a:solidFill>
                <a:effectLst/>
                <a:latin typeface="Cambria" panose="02040503050406030204" pitchFamily="18" charset="0"/>
                <a:ea typeface="Cambria" panose="02040503050406030204" pitchFamily="18" charset="0"/>
                <a:cs typeface="Times New Roman" panose="02020603050405020304" pitchFamily="18" charset="0"/>
              </a:rPr>
              <a:t>Keras</a:t>
            </a:r>
            <a:r>
              <a:rPr lang="en-US" sz="1800" b="0" i="0" dirty="0">
                <a:solidFill>
                  <a:srgbClr val="111111"/>
                </a:solidFill>
                <a:effectLst/>
                <a:latin typeface="Cambria" panose="02040503050406030204" pitchFamily="18" charset="0"/>
                <a:ea typeface="Cambria" panose="020405030504060302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1800" b="0" i="0" dirty="0">
                <a:solidFill>
                  <a:srgbClr val="111111"/>
                </a:solidFill>
                <a:effectLst/>
                <a:latin typeface="Cambria" panose="02040503050406030204" pitchFamily="18" charset="0"/>
                <a:ea typeface="Cambria" panose="02040503050406030204" pitchFamily="18" charset="0"/>
                <a:cs typeface="Times New Roman" panose="02020603050405020304" pitchFamily="18" charset="0"/>
              </a:rPr>
              <a:t>Comprises convolutional layers, max-pooling, flattening, and dense layers.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D79BF62-B81B-2D10-0A11-0E057FE62D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
        <p:nvSpPr>
          <p:cNvPr id="4" name="Google Shape;341;p33">
            <a:extLst>
              <a:ext uri="{FF2B5EF4-FFF2-40B4-BE49-F238E27FC236}">
                <a16:creationId xmlns:a16="http://schemas.microsoft.com/office/drawing/2014/main" id="{D89E6A76-F0A7-6856-FB9C-C21EA28798C2}"/>
              </a:ext>
            </a:extLst>
          </p:cNvPr>
          <p:cNvSpPr txBox="1">
            <a:spLocks noGrp="1"/>
          </p:cNvSpPr>
          <p:nvPr>
            <p:ph type="dt" idx="10"/>
          </p:nvPr>
        </p:nvSpPr>
        <p:spPr>
          <a:xfrm>
            <a:off x="10668000" y="6191250"/>
            <a:ext cx="1219199" cy="476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59ADEFF9-F910-4E5C-8217-74A72805C145}" type="datetime5">
              <a:rPr lang="en-US" b="1" smtClean="0">
                <a:latin typeface="Cambria"/>
                <a:ea typeface="Cambria"/>
                <a:sym typeface="Cambria"/>
              </a:rPr>
              <a:t>28-May-24</a:t>
            </a:fld>
            <a:endParaRPr b="1">
              <a:latin typeface="Cambria"/>
              <a:ea typeface="Cambria"/>
              <a:cs typeface="Cambria"/>
              <a:sym typeface="Cambria"/>
            </a:endParaRPr>
          </a:p>
        </p:txBody>
      </p:sp>
      <p:sp>
        <p:nvSpPr>
          <p:cNvPr id="8" name="Google Shape;342;p33">
            <a:extLst>
              <a:ext uri="{FF2B5EF4-FFF2-40B4-BE49-F238E27FC236}">
                <a16:creationId xmlns:a16="http://schemas.microsoft.com/office/drawing/2014/main" id="{8D2DF666-DFA7-C597-BC2A-B5102BAB9110}"/>
              </a:ext>
            </a:extLst>
          </p:cNvPr>
          <p:cNvSpPr txBox="1">
            <a:spLocks noGrp="1"/>
          </p:cNvSpPr>
          <p:nvPr>
            <p:ph type="ftr" idx="11"/>
          </p:nvPr>
        </p:nvSpPr>
        <p:spPr>
          <a:xfrm>
            <a:off x="817419" y="6172200"/>
            <a:ext cx="4793672"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latin typeface="Cambria"/>
                <a:ea typeface="Cambria"/>
                <a:cs typeface="Cambria"/>
                <a:sym typeface="Cambria"/>
              </a:rPr>
              <a:t>Department of CS&amp;E, Acharya Institute of Technology</a:t>
            </a:r>
            <a:endParaRPr/>
          </a:p>
        </p:txBody>
      </p:sp>
      <p:sp>
        <p:nvSpPr>
          <p:cNvPr id="5" name="TextBox 4">
            <a:extLst>
              <a:ext uri="{FF2B5EF4-FFF2-40B4-BE49-F238E27FC236}">
                <a16:creationId xmlns:a16="http://schemas.microsoft.com/office/drawing/2014/main" id="{86E7F2B4-21E6-40B8-6BF0-8F1C637CC2DA}"/>
              </a:ext>
            </a:extLst>
          </p:cNvPr>
          <p:cNvSpPr txBox="1"/>
          <p:nvPr/>
        </p:nvSpPr>
        <p:spPr>
          <a:xfrm>
            <a:off x="499872" y="1120636"/>
            <a:ext cx="11119103" cy="3826625"/>
          </a:xfrm>
          <a:prstGeom prst="rect">
            <a:avLst/>
          </a:prstGeom>
          <a:noFill/>
        </p:spPr>
        <p:txBody>
          <a:bodyPr wrap="square">
            <a:spAutoFit/>
          </a:bodyPr>
          <a:lstStyle/>
          <a:p>
            <a:pPr algn="just">
              <a:lnSpc>
                <a:spcPct val="150000"/>
              </a:lnSpc>
            </a:pPr>
            <a:endParaRPr lang="en-US" sz="1000" dirty="0">
              <a:solidFill>
                <a:srgbClr val="111111"/>
              </a:solidFill>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r>
              <a:rPr lang="en-US" sz="1800" b="1" i="0" dirty="0">
                <a:solidFill>
                  <a:srgbClr val="111111"/>
                </a:solidFill>
                <a:effectLst/>
                <a:latin typeface="Cambria" panose="02040503050406030204" pitchFamily="18" charset="0"/>
                <a:ea typeface="Cambria" panose="02040503050406030204" pitchFamily="18" charset="0"/>
                <a:cs typeface="Times New Roman" panose="02020603050405020304" pitchFamily="18" charset="0"/>
              </a:rPr>
              <a:t>4. Model Training Module:</a:t>
            </a:r>
          </a:p>
          <a:p>
            <a:pPr marL="285750" indent="-285750" algn="just">
              <a:lnSpc>
                <a:spcPct val="150000"/>
              </a:lnSpc>
              <a:buFont typeface="Arial" panose="020B0604020202020204" pitchFamily="34" charset="0"/>
              <a:buChar char="•"/>
            </a:pPr>
            <a:r>
              <a:rPr lang="en-US" sz="1800" b="0" i="0" dirty="0">
                <a:solidFill>
                  <a:srgbClr val="111111"/>
                </a:solidFill>
                <a:effectLst/>
                <a:latin typeface="Cambria" panose="02040503050406030204" pitchFamily="18" charset="0"/>
                <a:ea typeface="Cambria" panose="02040503050406030204" pitchFamily="18" charset="0"/>
                <a:cs typeface="Times New Roman" panose="02020603050405020304" pitchFamily="18" charset="0"/>
              </a:rPr>
              <a:t>Compiles the Siamese model with an appropriate optimizer and loss function.</a:t>
            </a:r>
          </a:p>
          <a:p>
            <a:pPr marL="285750" indent="-285750" algn="just">
              <a:lnSpc>
                <a:spcPct val="150000"/>
              </a:lnSpc>
              <a:buFont typeface="Arial" panose="020B0604020202020204" pitchFamily="34" charset="0"/>
              <a:buChar char="•"/>
            </a:pPr>
            <a:r>
              <a:rPr lang="en-US" sz="1800" b="0" i="0" dirty="0">
                <a:solidFill>
                  <a:srgbClr val="111111"/>
                </a:solidFill>
                <a:effectLst/>
                <a:latin typeface="Cambria" panose="02040503050406030204" pitchFamily="18" charset="0"/>
                <a:ea typeface="Cambria" panose="02040503050406030204" pitchFamily="18" charset="0"/>
                <a:cs typeface="Times New Roman" panose="02020603050405020304" pitchFamily="18" charset="0"/>
              </a:rPr>
              <a:t>Trains the model on the generated pairs using training data.</a:t>
            </a:r>
          </a:p>
          <a:p>
            <a:pPr marL="285750" indent="-285750" algn="just">
              <a:lnSpc>
                <a:spcPct val="150000"/>
              </a:lnSpc>
              <a:buFont typeface="Arial" panose="020B0604020202020204" pitchFamily="34" charset="0"/>
              <a:buChar char="•"/>
            </a:pPr>
            <a:r>
              <a:rPr lang="en-US" sz="1800" b="0" i="0" dirty="0">
                <a:solidFill>
                  <a:srgbClr val="111111"/>
                </a:solidFill>
                <a:effectLst/>
                <a:latin typeface="Cambria" panose="02040503050406030204" pitchFamily="18" charset="0"/>
                <a:ea typeface="Cambria" panose="02040503050406030204" pitchFamily="18" charset="0"/>
                <a:cs typeface="Times New Roman" panose="02020603050405020304" pitchFamily="18" charset="0"/>
              </a:rPr>
              <a:t>Monitors training progress using callbacks such as </a:t>
            </a:r>
            <a:r>
              <a:rPr lang="en-US" sz="1800" b="0" i="0" dirty="0" err="1">
                <a:solidFill>
                  <a:srgbClr val="111111"/>
                </a:solidFill>
                <a:effectLst/>
                <a:latin typeface="Cambria" panose="02040503050406030204" pitchFamily="18" charset="0"/>
                <a:ea typeface="Cambria" panose="02040503050406030204" pitchFamily="18" charset="0"/>
                <a:cs typeface="Times New Roman" panose="02020603050405020304" pitchFamily="18" charset="0"/>
              </a:rPr>
              <a:t>EarlyStopping</a:t>
            </a:r>
            <a:r>
              <a:rPr lang="en-US" sz="1800" b="0" i="0" dirty="0">
                <a:solidFill>
                  <a:srgbClr val="111111"/>
                </a:solidFill>
                <a:effectLst/>
                <a:latin typeface="Cambria" panose="02040503050406030204" pitchFamily="18" charset="0"/>
                <a:ea typeface="Cambria" panose="02040503050406030204" pitchFamily="18" charset="0"/>
                <a:cs typeface="Times New Roman" panose="02020603050405020304" pitchFamily="18" charset="0"/>
              </a:rPr>
              <a:t>.</a:t>
            </a:r>
          </a:p>
          <a:p>
            <a:pPr algn="just">
              <a:lnSpc>
                <a:spcPct val="150000"/>
              </a:lnSpc>
            </a:pPr>
            <a:endParaRPr lang="en-US" sz="1000" b="0" i="0" dirty="0">
              <a:solidFill>
                <a:srgbClr val="111111"/>
              </a:solidFill>
              <a:effectLst/>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r>
              <a:rPr lang="en-US" sz="1800" b="1" i="0" dirty="0">
                <a:solidFill>
                  <a:srgbClr val="111111"/>
                </a:solidFill>
                <a:effectLst/>
                <a:latin typeface="Cambria" panose="02040503050406030204" pitchFamily="18" charset="0"/>
                <a:ea typeface="Cambria" panose="02040503050406030204" pitchFamily="18" charset="0"/>
                <a:cs typeface="Times New Roman" panose="02020603050405020304" pitchFamily="18" charset="0"/>
              </a:rPr>
              <a:t>5. Model Evaluation Module:</a:t>
            </a:r>
          </a:p>
          <a:p>
            <a:pPr marL="285750" indent="-285750" algn="just">
              <a:lnSpc>
                <a:spcPct val="150000"/>
              </a:lnSpc>
              <a:buFont typeface="Arial" panose="020B0604020202020204" pitchFamily="34" charset="0"/>
              <a:buChar char="•"/>
            </a:pPr>
            <a:r>
              <a:rPr lang="en-US" sz="1800" b="0" i="0" dirty="0">
                <a:solidFill>
                  <a:srgbClr val="111111"/>
                </a:solidFill>
                <a:effectLst/>
                <a:latin typeface="Cambria" panose="02040503050406030204" pitchFamily="18" charset="0"/>
                <a:ea typeface="Cambria" panose="02040503050406030204" pitchFamily="18" charset="0"/>
                <a:cs typeface="Times New Roman" panose="02020603050405020304" pitchFamily="18" charset="0"/>
              </a:rPr>
              <a:t>Evaluates the trained model on the test data to assess its performance.</a:t>
            </a:r>
          </a:p>
          <a:p>
            <a:pPr marL="285750" indent="-285750" algn="just">
              <a:lnSpc>
                <a:spcPct val="150000"/>
              </a:lnSpc>
              <a:buFont typeface="Arial" panose="020B0604020202020204" pitchFamily="34" charset="0"/>
              <a:buChar char="•"/>
            </a:pPr>
            <a:r>
              <a:rPr lang="en-US" sz="1800" b="0" i="0" dirty="0">
                <a:solidFill>
                  <a:srgbClr val="111111"/>
                </a:solidFill>
                <a:effectLst/>
                <a:latin typeface="Cambria" panose="02040503050406030204" pitchFamily="18" charset="0"/>
                <a:ea typeface="Cambria" panose="02040503050406030204" pitchFamily="18" charset="0"/>
                <a:cs typeface="Times New Roman" panose="02020603050405020304" pitchFamily="18" charset="0"/>
              </a:rPr>
              <a:t>Computes metrics such as accuracy, precision, recall, and F1-score.</a:t>
            </a:r>
          </a:p>
          <a:p>
            <a:pPr marL="285750" indent="-285750" algn="just">
              <a:lnSpc>
                <a:spcPct val="150000"/>
              </a:lnSpc>
              <a:buFont typeface="Arial" panose="020B0604020202020204" pitchFamily="34" charset="0"/>
              <a:buChar char="•"/>
            </a:pPr>
            <a:r>
              <a:rPr lang="en-US" sz="1800" b="0" i="0" dirty="0">
                <a:solidFill>
                  <a:srgbClr val="111111"/>
                </a:solidFill>
                <a:effectLst/>
                <a:latin typeface="Cambria" panose="02040503050406030204" pitchFamily="18" charset="0"/>
                <a:ea typeface="Cambria" panose="02040503050406030204" pitchFamily="18" charset="0"/>
                <a:cs typeface="Times New Roman" panose="02020603050405020304" pitchFamily="18" charset="0"/>
              </a:rPr>
              <a:t>Generates a classification report and visualizes the confusion matrix to understand the model's predictions.</a:t>
            </a:r>
          </a:p>
        </p:txBody>
      </p:sp>
      <p:sp>
        <p:nvSpPr>
          <p:cNvPr id="11" name="Google Shape;244;p19">
            <a:extLst>
              <a:ext uri="{FF2B5EF4-FFF2-40B4-BE49-F238E27FC236}">
                <a16:creationId xmlns:a16="http://schemas.microsoft.com/office/drawing/2014/main" id="{2681C71F-5D95-9A18-4333-A1BAC80A6A6D}"/>
              </a:ext>
            </a:extLst>
          </p:cNvPr>
          <p:cNvSpPr txBox="1">
            <a:spLocks noGrp="1"/>
          </p:cNvSpPr>
          <p:nvPr>
            <p:ph type="title"/>
          </p:nvPr>
        </p:nvSpPr>
        <p:spPr>
          <a:xfrm>
            <a:off x="180109" y="256350"/>
            <a:ext cx="11817927" cy="740536"/>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Clr>
                <a:schemeClr val="dk1"/>
              </a:buClr>
              <a:buSzPts val="4800"/>
              <a:buFont typeface="Cambria"/>
              <a:buNone/>
            </a:pPr>
            <a:r>
              <a:rPr lang="en-US" sz="4800" b="1" dirty="0">
                <a:solidFill>
                  <a:schemeClr val="dk1"/>
                </a:solidFill>
                <a:latin typeface="Cambria"/>
                <a:ea typeface="Cambria"/>
                <a:cs typeface="Cambria"/>
                <a:sym typeface="Cambria"/>
              </a:rPr>
              <a:t>PROJECT MODULES</a:t>
            </a:r>
            <a:endParaRPr dirty="0"/>
          </a:p>
        </p:txBody>
      </p:sp>
    </p:spTree>
    <p:extLst>
      <p:ext uri="{BB962C8B-B14F-4D97-AF65-F5344CB8AC3E}">
        <p14:creationId xmlns:p14="http://schemas.microsoft.com/office/powerpoint/2010/main" val="1004390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1"/>
          <p:cNvSpPr txBox="1">
            <a:spLocks noGrp="1"/>
          </p:cNvSpPr>
          <p:nvPr>
            <p:ph type="title"/>
          </p:nvPr>
        </p:nvSpPr>
        <p:spPr>
          <a:xfrm>
            <a:off x="187036" y="402336"/>
            <a:ext cx="11817927" cy="85071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Clr>
                <a:schemeClr val="dk1"/>
              </a:buClr>
              <a:buSzPts val="4800"/>
              <a:buFont typeface="Cambria"/>
              <a:buNone/>
            </a:pPr>
            <a:r>
              <a:rPr lang="en-US" sz="4800" b="1" dirty="0">
                <a:solidFill>
                  <a:schemeClr val="dk1"/>
                </a:solidFill>
                <a:latin typeface="Cambria"/>
                <a:ea typeface="Cambria"/>
                <a:sym typeface="Cambria"/>
              </a:rPr>
              <a:t>FLOWCHART</a:t>
            </a:r>
            <a:endParaRPr dirty="0"/>
          </a:p>
        </p:txBody>
      </p:sp>
      <p:sp>
        <p:nvSpPr>
          <p:cNvPr id="259" name="Google Shape;259;p21"/>
          <p:cNvSpPr txBox="1">
            <a:spLocks noGrp="1"/>
          </p:cNvSpPr>
          <p:nvPr>
            <p:ph type="dt" idx="10"/>
          </p:nvPr>
        </p:nvSpPr>
        <p:spPr>
          <a:xfrm>
            <a:off x="10709564" y="6191250"/>
            <a:ext cx="1136072" cy="476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96F9F3AF-D243-493C-8117-918BD73D47B1}" type="datetime5">
              <a:rPr lang="en-US" b="1" smtClean="0">
                <a:latin typeface="Cambria"/>
                <a:ea typeface="Cambria"/>
                <a:sym typeface="Cambria"/>
              </a:rPr>
              <a:t>28-May-24</a:t>
            </a:fld>
            <a:endParaRPr b="1">
              <a:latin typeface="Cambria"/>
              <a:ea typeface="Cambria"/>
              <a:cs typeface="Cambria"/>
              <a:sym typeface="Cambria"/>
            </a:endParaRPr>
          </a:p>
        </p:txBody>
      </p:sp>
      <p:sp>
        <p:nvSpPr>
          <p:cNvPr id="260" name="Google Shape;260;p21"/>
          <p:cNvSpPr txBox="1">
            <a:spLocks noGrp="1"/>
          </p:cNvSpPr>
          <p:nvPr>
            <p:ph type="ftr" idx="11"/>
          </p:nvPr>
        </p:nvSpPr>
        <p:spPr>
          <a:xfrm>
            <a:off x="831274" y="6172200"/>
            <a:ext cx="4876799"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Cambria"/>
                <a:ea typeface="Cambria"/>
                <a:cs typeface="Cambria"/>
                <a:sym typeface="Cambria"/>
              </a:rPr>
              <a:t>Department of CS&amp;E, Acharya Institute of Technology</a:t>
            </a:r>
            <a:endParaRPr dirty="0"/>
          </a:p>
        </p:txBody>
      </p:sp>
      <p:sp>
        <p:nvSpPr>
          <p:cNvPr id="261" name="Google Shape;261;p21"/>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16</a:t>
            </a:fld>
            <a:endParaRPr/>
          </a:p>
        </p:txBody>
      </p:sp>
      <p:pic>
        <p:nvPicPr>
          <p:cNvPr id="7" name="Picture 6">
            <a:extLst>
              <a:ext uri="{FF2B5EF4-FFF2-40B4-BE49-F238E27FC236}">
                <a16:creationId xmlns:a16="http://schemas.microsoft.com/office/drawing/2014/main" id="{AC86D201-B112-B4C6-4CDB-07AAD277350E}"/>
              </a:ext>
            </a:extLst>
          </p:cNvPr>
          <p:cNvPicPr>
            <a:picLocks noChangeAspect="1"/>
          </p:cNvPicPr>
          <p:nvPr/>
        </p:nvPicPr>
        <p:blipFill>
          <a:blip r:embed="rId3"/>
          <a:stretch>
            <a:fillRect/>
          </a:stretch>
        </p:blipFill>
        <p:spPr>
          <a:xfrm>
            <a:off x="4825002" y="1581875"/>
            <a:ext cx="2148001" cy="426149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97"/>
        <p:cNvGrpSpPr/>
        <p:nvPr/>
      </p:nvGrpSpPr>
      <p:grpSpPr>
        <a:xfrm>
          <a:off x="0" y="0"/>
          <a:ext cx="0" cy="0"/>
          <a:chOff x="0" y="0"/>
          <a:chExt cx="0" cy="0"/>
        </a:xfrm>
      </p:grpSpPr>
      <p:sp>
        <p:nvSpPr>
          <p:cNvPr id="298" name="Google Shape;298;p27"/>
          <p:cNvSpPr txBox="1">
            <a:spLocks noGrp="1"/>
          </p:cNvSpPr>
          <p:nvPr>
            <p:ph type="title"/>
          </p:nvPr>
        </p:nvSpPr>
        <p:spPr>
          <a:xfrm>
            <a:off x="190360" y="409853"/>
            <a:ext cx="11790219" cy="89643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Clr>
                <a:schemeClr val="dk1"/>
              </a:buClr>
              <a:buSzPts val="4800"/>
              <a:buFont typeface="Cambria"/>
              <a:buNone/>
            </a:pPr>
            <a:r>
              <a:rPr lang="en-US" sz="4800" b="1" dirty="0">
                <a:solidFill>
                  <a:schemeClr val="dk1"/>
                </a:solidFill>
                <a:latin typeface="Cambria"/>
                <a:ea typeface="Cambria"/>
                <a:cs typeface="Cambria"/>
                <a:sym typeface="Cambria"/>
              </a:rPr>
              <a:t>DETAILS OF PROJECT DEMONSTRATION</a:t>
            </a:r>
            <a:endParaRPr dirty="0"/>
          </a:p>
        </p:txBody>
      </p:sp>
      <p:sp>
        <p:nvSpPr>
          <p:cNvPr id="299" name="Google Shape;299;p27"/>
          <p:cNvSpPr txBox="1">
            <a:spLocks noGrp="1"/>
          </p:cNvSpPr>
          <p:nvPr>
            <p:ph type="dt" idx="10"/>
          </p:nvPr>
        </p:nvSpPr>
        <p:spPr>
          <a:xfrm>
            <a:off x="10529455" y="6191250"/>
            <a:ext cx="1371599" cy="476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D953A508-D175-420B-B3E6-2DD74D7FBE18}" type="datetime5">
              <a:rPr lang="en-US" b="1" smtClean="0">
                <a:latin typeface="Cambria"/>
                <a:ea typeface="Cambria"/>
                <a:sym typeface="Cambria"/>
              </a:rPr>
              <a:t>28-May-24</a:t>
            </a:fld>
            <a:endParaRPr b="1">
              <a:latin typeface="Cambria"/>
              <a:ea typeface="Cambria"/>
              <a:cs typeface="Cambria"/>
              <a:sym typeface="Cambria"/>
            </a:endParaRPr>
          </a:p>
        </p:txBody>
      </p:sp>
      <p:sp>
        <p:nvSpPr>
          <p:cNvPr id="300" name="Google Shape;300;p27"/>
          <p:cNvSpPr txBox="1">
            <a:spLocks noGrp="1"/>
          </p:cNvSpPr>
          <p:nvPr>
            <p:ph type="ftr" idx="11"/>
          </p:nvPr>
        </p:nvSpPr>
        <p:spPr>
          <a:xfrm>
            <a:off x="803563" y="6172200"/>
            <a:ext cx="4668981"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latin typeface="Cambria"/>
                <a:ea typeface="Cambria"/>
                <a:cs typeface="Cambria"/>
                <a:sym typeface="Cambria"/>
              </a:rPr>
              <a:t>Department of CS&amp;E, Acharya Institute of Technology</a:t>
            </a:r>
            <a:endParaRPr/>
          </a:p>
        </p:txBody>
      </p:sp>
      <p:sp>
        <p:nvSpPr>
          <p:cNvPr id="301" name="Google Shape;301;p27"/>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17</a:t>
            </a:fld>
            <a:endParaRPr/>
          </a:p>
        </p:txBody>
      </p:sp>
      <p:sp>
        <p:nvSpPr>
          <p:cNvPr id="5" name="TextBox 4">
            <a:extLst>
              <a:ext uri="{FF2B5EF4-FFF2-40B4-BE49-F238E27FC236}">
                <a16:creationId xmlns:a16="http://schemas.microsoft.com/office/drawing/2014/main" id="{286F9D9F-488B-ACD1-CC7E-FA05D6FC62BD}"/>
              </a:ext>
            </a:extLst>
          </p:cNvPr>
          <p:cNvSpPr txBox="1"/>
          <p:nvPr/>
        </p:nvSpPr>
        <p:spPr>
          <a:xfrm>
            <a:off x="499872" y="1827106"/>
            <a:ext cx="10927080" cy="3364960"/>
          </a:xfrm>
          <a:prstGeom prst="rect">
            <a:avLst/>
          </a:prstGeom>
          <a:noFill/>
        </p:spPr>
        <p:txBody>
          <a:bodyPr wrap="square">
            <a:spAutoFit/>
          </a:bodyPr>
          <a:lstStyle/>
          <a:p>
            <a:pPr marL="342900" indent="-342900" algn="just">
              <a:lnSpc>
                <a:spcPct val="150000"/>
              </a:lnSpc>
              <a:buFont typeface="+mj-lt"/>
              <a:buAutoNum type="arabicPeriod"/>
            </a:pPr>
            <a:r>
              <a:rPr lang="en-US" sz="1800" b="1" dirty="0">
                <a:latin typeface="Cambria" panose="02040503050406030204" pitchFamily="18" charset="0"/>
                <a:ea typeface="Cambria" panose="02040503050406030204" pitchFamily="18" charset="0"/>
              </a:rPr>
              <a:t>Data Loading and Preprocessing:</a:t>
            </a:r>
          </a:p>
          <a:p>
            <a:pPr marL="342900" indent="-342900" algn="just">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rPr>
              <a:t>Load contact-based fingerprint images and contactless fingerprint images.</a:t>
            </a:r>
          </a:p>
          <a:p>
            <a:pPr marL="342900" indent="-342900" algn="just">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rPr>
              <a:t>Preprocess images by equalizing histogram, applying adaptive thresholding</a:t>
            </a:r>
            <a:r>
              <a:rPr lang="en-US" sz="1800">
                <a:latin typeface="Cambria" panose="02040503050406030204" pitchFamily="18" charset="0"/>
                <a:ea typeface="Cambria" panose="02040503050406030204" pitchFamily="18" charset="0"/>
              </a:rPr>
              <a:t>, resizing.</a:t>
            </a:r>
            <a:endParaRPr lang="en-US" sz="1800" dirty="0">
              <a:latin typeface="Cambria" panose="02040503050406030204" pitchFamily="18" charset="0"/>
              <a:ea typeface="Cambria" panose="02040503050406030204" pitchFamily="18" charset="0"/>
            </a:endParaRPr>
          </a:p>
          <a:p>
            <a:pPr marL="342900" indent="-342900" algn="just">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rPr>
              <a:t>Split data into training and testing sets.</a:t>
            </a:r>
          </a:p>
          <a:p>
            <a:pPr algn="just">
              <a:lnSpc>
                <a:spcPct val="150000"/>
              </a:lnSpc>
            </a:pPr>
            <a:endParaRPr lang="en-US" sz="1800" dirty="0">
              <a:latin typeface="Cambria" panose="02040503050406030204" pitchFamily="18" charset="0"/>
              <a:ea typeface="Cambria" panose="02040503050406030204" pitchFamily="18" charset="0"/>
            </a:endParaRPr>
          </a:p>
          <a:p>
            <a:pPr algn="just">
              <a:lnSpc>
                <a:spcPct val="150000"/>
              </a:lnSpc>
            </a:pPr>
            <a:r>
              <a:rPr lang="en-US" sz="1800" b="1" dirty="0">
                <a:latin typeface="Cambria" panose="02040503050406030204" pitchFamily="18" charset="0"/>
                <a:ea typeface="Cambria" panose="02040503050406030204" pitchFamily="18" charset="0"/>
              </a:rPr>
              <a:t>2. Pair Generation:</a:t>
            </a:r>
          </a:p>
          <a:p>
            <a:pPr marL="285750" indent="-285750" algn="just">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rPr>
              <a:t>Generate pairs of images with their corresponding labels (1 for similar pairs, 0 for dissimilar pairs).</a:t>
            </a:r>
          </a:p>
          <a:p>
            <a:pPr marL="285750" indent="-285750" algn="just">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rPr>
              <a:t>Randomly select images from the dataset to form pairs.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51D2325-DA14-F903-89EA-08F768DA34B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18</a:t>
            </a:fld>
            <a:endParaRPr lang="en-US"/>
          </a:p>
        </p:txBody>
      </p:sp>
      <p:sp>
        <p:nvSpPr>
          <p:cNvPr id="7" name="TextBox 6">
            <a:extLst>
              <a:ext uri="{FF2B5EF4-FFF2-40B4-BE49-F238E27FC236}">
                <a16:creationId xmlns:a16="http://schemas.microsoft.com/office/drawing/2014/main" id="{3A894806-4049-8B6A-B767-2BD03C049FDD}"/>
              </a:ext>
            </a:extLst>
          </p:cNvPr>
          <p:cNvSpPr txBox="1"/>
          <p:nvPr/>
        </p:nvSpPr>
        <p:spPr>
          <a:xfrm>
            <a:off x="580136" y="1288598"/>
            <a:ext cx="11031728" cy="4611455"/>
          </a:xfrm>
          <a:prstGeom prst="rect">
            <a:avLst/>
          </a:prstGeom>
          <a:noFill/>
        </p:spPr>
        <p:txBody>
          <a:bodyPr wrap="square">
            <a:spAutoFit/>
          </a:bodyPr>
          <a:lstStyle/>
          <a:p>
            <a:pPr algn="just">
              <a:lnSpc>
                <a:spcPct val="150000"/>
              </a:lnSpc>
            </a:pPr>
            <a:r>
              <a:rPr lang="en-US" sz="1800" b="1" dirty="0">
                <a:latin typeface="Cambria" panose="02040503050406030204" pitchFamily="18" charset="0"/>
                <a:ea typeface="Cambria" panose="02040503050406030204" pitchFamily="18" charset="0"/>
              </a:rPr>
              <a:t>3. Model Training:</a:t>
            </a:r>
          </a:p>
          <a:p>
            <a:pPr marL="285750" indent="-285750" algn="just">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rPr>
              <a:t>Define a Siamese neural network model architecture with convolutional and dense layers.</a:t>
            </a:r>
          </a:p>
          <a:p>
            <a:pPr marL="285750" indent="-285750" algn="just">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rPr>
              <a:t>Compile the model with an optimizer, loss function, and evaluation metrics.</a:t>
            </a:r>
          </a:p>
          <a:p>
            <a:pPr marL="285750" indent="-285750" algn="just">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rPr>
              <a:t>Train the model on the generated pairs of images using training data.</a:t>
            </a:r>
          </a:p>
          <a:p>
            <a:pPr marL="285750" indent="-285750" algn="just">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rPr>
              <a:t>Monitor training progress with epoch-wise accuracy and loss.</a:t>
            </a:r>
          </a:p>
          <a:p>
            <a:pPr algn="just">
              <a:lnSpc>
                <a:spcPct val="150000"/>
              </a:lnSpc>
            </a:pPr>
            <a:endParaRPr lang="en-US" sz="1800" b="1" dirty="0">
              <a:latin typeface="Cambria" panose="02040503050406030204" pitchFamily="18" charset="0"/>
              <a:ea typeface="Cambria" panose="02040503050406030204" pitchFamily="18" charset="0"/>
            </a:endParaRPr>
          </a:p>
          <a:p>
            <a:pPr algn="just">
              <a:lnSpc>
                <a:spcPct val="150000"/>
              </a:lnSpc>
            </a:pPr>
            <a:r>
              <a:rPr lang="en-US" sz="1800" b="1" dirty="0">
                <a:latin typeface="Cambria" panose="02040503050406030204" pitchFamily="18" charset="0"/>
                <a:ea typeface="Cambria" panose="02040503050406030204" pitchFamily="18" charset="0"/>
              </a:rPr>
              <a:t>4. Model Evaluation:</a:t>
            </a:r>
          </a:p>
          <a:p>
            <a:pPr marL="285750" indent="-285750" algn="just">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rPr>
              <a:t>Evaluate the trained model on the test data to assess its performance.</a:t>
            </a:r>
          </a:p>
          <a:p>
            <a:pPr marL="285750" indent="-285750" algn="just">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rPr>
              <a:t>Compute accuracy, precision, recall, F1-score, and generate a classification report.</a:t>
            </a:r>
          </a:p>
          <a:p>
            <a:pPr marL="285750" indent="-285750" algn="just">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rPr>
              <a:t>Plot a confusion matrix to visualize the model's performance in terms of true positive, false positive, true negative, and false negative predictions.</a:t>
            </a:r>
          </a:p>
        </p:txBody>
      </p:sp>
      <p:sp>
        <p:nvSpPr>
          <p:cNvPr id="2" name="Google Shape;142;p5">
            <a:extLst>
              <a:ext uri="{FF2B5EF4-FFF2-40B4-BE49-F238E27FC236}">
                <a16:creationId xmlns:a16="http://schemas.microsoft.com/office/drawing/2014/main" id="{4546689E-587D-A7E2-CC58-FBA671CC6544}"/>
              </a:ext>
            </a:extLst>
          </p:cNvPr>
          <p:cNvSpPr txBox="1">
            <a:spLocks noGrp="1"/>
          </p:cNvSpPr>
          <p:nvPr>
            <p:ph type="dt" idx="10"/>
          </p:nvPr>
        </p:nvSpPr>
        <p:spPr>
          <a:xfrm>
            <a:off x="10742075" y="6213900"/>
            <a:ext cx="1077000" cy="373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F7FF285B-5146-47CD-8561-A0283BDBEF60}" type="datetime5">
              <a:rPr lang="en-US" b="1" smtClean="0">
                <a:latin typeface="Cambria"/>
                <a:ea typeface="Cambria"/>
                <a:sym typeface="Cambria"/>
              </a:rPr>
              <a:t>28-May-24</a:t>
            </a:fld>
            <a:endParaRPr b="1" dirty="0">
              <a:latin typeface="Cambria"/>
              <a:ea typeface="Cambria"/>
              <a:cs typeface="Cambria"/>
              <a:sym typeface="Cambria"/>
            </a:endParaRPr>
          </a:p>
        </p:txBody>
      </p:sp>
      <p:sp>
        <p:nvSpPr>
          <p:cNvPr id="6" name="Google Shape;143;p5">
            <a:extLst>
              <a:ext uri="{FF2B5EF4-FFF2-40B4-BE49-F238E27FC236}">
                <a16:creationId xmlns:a16="http://schemas.microsoft.com/office/drawing/2014/main" id="{7AA0ACED-0668-6BA6-A3F8-8057FFEEF6C6}"/>
              </a:ext>
            </a:extLst>
          </p:cNvPr>
          <p:cNvSpPr txBox="1">
            <a:spLocks noGrp="1"/>
          </p:cNvSpPr>
          <p:nvPr>
            <p:ph type="ftr" idx="11"/>
          </p:nvPr>
        </p:nvSpPr>
        <p:spPr>
          <a:xfrm>
            <a:off x="983673" y="6172200"/>
            <a:ext cx="4558145"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latin typeface="Cambria"/>
                <a:ea typeface="Cambria"/>
                <a:cs typeface="Cambria"/>
                <a:sym typeface="Cambria"/>
              </a:rPr>
              <a:t>Department of CS&amp;E, Acharya Institute of Technology</a:t>
            </a:r>
            <a:endParaRPr/>
          </a:p>
        </p:txBody>
      </p:sp>
      <p:sp>
        <p:nvSpPr>
          <p:cNvPr id="3" name="Google Shape;298;p27">
            <a:extLst>
              <a:ext uri="{FF2B5EF4-FFF2-40B4-BE49-F238E27FC236}">
                <a16:creationId xmlns:a16="http://schemas.microsoft.com/office/drawing/2014/main" id="{CCF7B504-497B-26AC-C7A3-754DBEC57D7D}"/>
              </a:ext>
            </a:extLst>
          </p:cNvPr>
          <p:cNvSpPr txBox="1">
            <a:spLocks noGrp="1"/>
          </p:cNvSpPr>
          <p:nvPr>
            <p:ph type="title"/>
          </p:nvPr>
        </p:nvSpPr>
        <p:spPr>
          <a:xfrm>
            <a:off x="199504" y="345845"/>
            <a:ext cx="11790219" cy="811786"/>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Clr>
                <a:schemeClr val="dk1"/>
              </a:buClr>
              <a:buSzPts val="4800"/>
              <a:buFont typeface="Cambria"/>
              <a:buNone/>
            </a:pPr>
            <a:r>
              <a:rPr lang="en-US" sz="4800" b="1" dirty="0">
                <a:solidFill>
                  <a:schemeClr val="dk1"/>
                </a:solidFill>
                <a:latin typeface="Cambria"/>
                <a:ea typeface="Cambria"/>
                <a:cs typeface="Cambria"/>
                <a:sym typeface="Cambria"/>
              </a:rPr>
              <a:t>DETAILS OF PROJECT DEMONSTRATION</a:t>
            </a:r>
            <a:endParaRPr dirty="0"/>
          </a:p>
        </p:txBody>
      </p:sp>
    </p:spTree>
    <p:extLst>
      <p:ext uri="{BB962C8B-B14F-4D97-AF65-F5344CB8AC3E}">
        <p14:creationId xmlns:p14="http://schemas.microsoft.com/office/powerpoint/2010/main" val="1293821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1"/>
          <p:cNvSpPr txBox="1">
            <a:spLocks noGrp="1"/>
          </p:cNvSpPr>
          <p:nvPr>
            <p:ph type="title"/>
          </p:nvPr>
        </p:nvSpPr>
        <p:spPr>
          <a:xfrm>
            <a:off x="110837" y="301752"/>
            <a:ext cx="11845636" cy="824484"/>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Clr>
                <a:schemeClr val="dk1"/>
              </a:buClr>
              <a:buSzPts val="4800"/>
              <a:buFont typeface="Cambria"/>
              <a:buNone/>
            </a:pPr>
            <a:r>
              <a:rPr lang="en-US" sz="4800" b="1" dirty="0">
                <a:solidFill>
                  <a:schemeClr val="dk1"/>
                </a:solidFill>
                <a:latin typeface="Cambria"/>
                <a:ea typeface="Cambria"/>
                <a:cs typeface="Cambria"/>
                <a:sym typeface="Cambria"/>
              </a:rPr>
              <a:t>TESTING RESULTS</a:t>
            </a:r>
            <a:endParaRPr dirty="0"/>
          </a:p>
        </p:txBody>
      </p:sp>
      <p:sp>
        <p:nvSpPr>
          <p:cNvPr id="327" name="Google Shape;327;p31"/>
          <p:cNvSpPr txBox="1">
            <a:spLocks noGrp="1"/>
          </p:cNvSpPr>
          <p:nvPr>
            <p:ph type="dt" idx="10"/>
          </p:nvPr>
        </p:nvSpPr>
        <p:spPr>
          <a:xfrm>
            <a:off x="10640290" y="6191250"/>
            <a:ext cx="1094509" cy="476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936EAC65-323D-4882-9020-05EF56BC5031}" type="datetime5">
              <a:rPr lang="en-US" b="1" smtClean="0">
                <a:latin typeface="Cambria"/>
                <a:ea typeface="Cambria"/>
                <a:sym typeface="Cambria"/>
              </a:rPr>
              <a:t>28-May-24</a:t>
            </a:fld>
            <a:endParaRPr b="1">
              <a:latin typeface="Cambria"/>
              <a:ea typeface="Cambria"/>
              <a:cs typeface="Cambria"/>
              <a:sym typeface="Cambria"/>
            </a:endParaRPr>
          </a:p>
        </p:txBody>
      </p:sp>
      <p:sp>
        <p:nvSpPr>
          <p:cNvPr id="328" name="Google Shape;328;p31"/>
          <p:cNvSpPr txBox="1">
            <a:spLocks noGrp="1"/>
          </p:cNvSpPr>
          <p:nvPr>
            <p:ph type="ftr" idx="11"/>
          </p:nvPr>
        </p:nvSpPr>
        <p:spPr>
          <a:xfrm>
            <a:off x="886692" y="6172200"/>
            <a:ext cx="4765964"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latin typeface="Cambria"/>
                <a:ea typeface="Cambria"/>
                <a:cs typeface="Cambria"/>
                <a:sym typeface="Cambria"/>
              </a:rPr>
              <a:t>Department of CS&amp;E, Acharya Institute of Technology</a:t>
            </a:r>
            <a:endParaRPr/>
          </a:p>
        </p:txBody>
      </p:sp>
      <p:sp>
        <p:nvSpPr>
          <p:cNvPr id="329" name="Google Shape;329;p31"/>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19</a:t>
            </a:fld>
            <a:endParaRPr/>
          </a:p>
        </p:txBody>
      </p:sp>
      <p:pic>
        <p:nvPicPr>
          <p:cNvPr id="1026" name="Picture 2" descr="No description has been provided for this image">
            <a:extLst>
              <a:ext uri="{FF2B5EF4-FFF2-40B4-BE49-F238E27FC236}">
                <a16:creationId xmlns:a16="http://schemas.microsoft.com/office/drawing/2014/main" id="{47C6BECD-EC15-46B7-CC2C-AFC99D51B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692" y="1200062"/>
            <a:ext cx="3898392" cy="30794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 description has been provided for this image">
            <a:extLst>
              <a:ext uri="{FF2B5EF4-FFF2-40B4-BE49-F238E27FC236}">
                <a16:creationId xmlns:a16="http://schemas.microsoft.com/office/drawing/2014/main" id="{4A8E0101-FFAB-6BF9-F5CA-EB424356F4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2764" y="1200062"/>
            <a:ext cx="3803639" cy="30794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0216779-A17C-5029-AC5F-A54883B60CF2}"/>
              </a:ext>
            </a:extLst>
          </p:cNvPr>
          <p:cNvSpPr txBox="1"/>
          <p:nvPr/>
        </p:nvSpPr>
        <p:spPr>
          <a:xfrm>
            <a:off x="475488" y="4706302"/>
            <a:ext cx="5177168" cy="1077218"/>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rgbClr val="111111"/>
                </a:solidFill>
                <a:effectLst/>
                <a:highlight>
                  <a:srgbClr val="FFFFFF"/>
                </a:highlight>
                <a:latin typeface="Cambria" panose="02040503050406030204" pitchFamily="18" charset="0"/>
                <a:ea typeface="Cambria" panose="02040503050406030204" pitchFamily="18" charset="0"/>
              </a:rPr>
              <a:t>From the graph, we can see the training accuracy quickly reaches near perfection (close to 1.0), while the validation accuracy lags behind, reaching a plateau at a lower value.</a:t>
            </a:r>
            <a:endParaRPr lang="en-IN" sz="1600"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D1FA102A-5383-CF95-886D-98F9D3D3CD0A}"/>
              </a:ext>
            </a:extLst>
          </p:cNvPr>
          <p:cNvSpPr txBox="1"/>
          <p:nvPr/>
        </p:nvSpPr>
        <p:spPr>
          <a:xfrm>
            <a:off x="6096000" y="4751673"/>
            <a:ext cx="5177168" cy="830997"/>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rgbClr val="111111"/>
                </a:solidFill>
                <a:effectLst/>
                <a:highlight>
                  <a:srgbClr val="FFFFFF"/>
                </a:highlight>
                <a:latin typeface="Cambria" panose="02040503050406030204" pitchFamily="18" charset="0"/>
                <a:ea typeface="Cambria" panose="02040503050406030204" pitchFamily="18" charset="0"/>
              </a:rPr>
              <a:t>From the graph, we can see both the training and validation loss decrease over time, which is a good sign that the model is learning from the training data. </a:t>
            </a:r>
            <a:endParaRPr lang="en-IN" sz="1600"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09421A9D-6EAF-679B-DABC-7B13A26F97F2}"/>
              </a:ext>
            </a:extLst>
          </p:cNvPr>
          <p:cNvSpPr txBox="1"/>
          <p:nvPr/>
        </p:nvSpPr>
        <p:spPr>
          <a:xfrm>
            <a:off x="2212848" y="4279521"/>
            <a:ext cx="1252728" cy="31076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Accuracy plot</a:t>
            </a:r>
          </a:p>
        </p:txBody>
      </p:sp>
      <p:sp>
        <p:nvSpPr>
          <p:cNvPr id="3" name="TextBox 2">
            <a:extLst>
              <a:ext uri="{FF2B5EF4-FFF2-40B4-BE49-F238E27FC236}">
                <a16:creationId xmlns:a16="http://schemas.microsoft.com/office/drawing/2014/main" id="{54BD75AC-5972-D659-ED19-692B833D7942}"/>
              </a:ext>
            </a:extLst>
          </p:cNvPr>
          <p:cNvSpPr txBox="1"/>
          <p:nvPr/>
        </p:nvSpPr>
        <p:spPr>
          <a:xfrm>
            <a:off x="8409432" y="4287125"/>
            <a:ext cx="1252728" cy="31076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Loss plot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cffe725b4e_0_0"/>
          <p:cNvSpPr txBox="1">
            <a:spLocks noGrp="1"/>
          </p:cNvSpPr>
          <p:nvPr>
            <p:ph type="title"/>
          </p:nvPr>
        </p:nvSpPr>
        <p:spPr>
          <a:xfrm>
            <a:off x="221673" y="180109"/>
            <a:ext cx="11762400" cy="798299"/>
          </a:xfrm>
          <a:prstGeom prst="rect">
            <a:avLst/>
          </a:prstGeom>
          <a:noFill/>
          <a:ln>
            <a:noFill/>
          </a:ln>
        </p:spPr>
        <p:txBody>
          <a:bodyPr spcFirstLastPara="1" wrap="square" lIns="91425" tIns="45700" rIns="91425" bIns="91425" anchor="ctr" anchorCtr="0">
            <a:noAutofit/>
          </a:bodyPr>
          <a:lstStyle/>
          <a:p>
            <a:pPr marL="0" lvl="0" indent="0" algn="ctr" rtl="0">
              <a:spcBef>
                <a:spcPts val="0"/>
              </a:spcBef>
              <a:spcAft>
                <a:spcPts val="0"/>
              </a:spcAft>
              <a:buClr>
                <a:schemeClr val="dk1"/>
              </a:buClr>
              <a:buSzPts val="4800"/>
              <a:buFont typeface="Cambria"/>
              <a:buNone/>
            </a:pPr>
            <a:r>
              <a:rPr lang="en-US" sz="4800" b="1" dirty="0">
                <a:solidFill>
                  <a:schemeClr val="dk1"/>
                </a:solidFill>
                <a:latin typeface="Cambria"/>
                <a:ea typeface="Cambria"/>
                <a:cs typeface="Cambria"/>
                <a:sym typeface="Cambria"/>
              </a:rPr>
              <a:t>AGENDA</a:t>
            </a:r>
            <a:endParaRPr dirty="0"/>
          </a:p>
        </p:txBody>
      </p:sp>
      <p:sp>
        <p:nvSpPr>
          <p:cNvPr id="121" name="Google Shape;121;g2cffe725b4e_0_0"/>
          <p:cNvSpPr txBox="1">
            <a:spLocks noGrp="1"/>
          </p:cNvSpPr>
          <p:nvPr>
            <p:ph type="dt" idx="10"/>
          </p:nvPr>
        </p:nvSpPr>
        <p:spPr>
          <a:xfrm>
            <a:off x="10661904" y="6191250"/>
            <a:ext cx="1156243" cy="476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fld id="{F243A3A2-D395-4275-9A5F-5B023FA41486}" type="datetime5">
              <a:rPr lang="en-US" b="1" smtClean="0">
                <a:latin typeface="Cambria"/>
                <a:ea typeface="Cambria"/>
                <a:sym typeface="Cambria"/>
              </a:rPr>
              <a:t>28-May-24</a:t>
            </a:fld>
            <a:endParaRPr b="1">
              <a:latin typeface="Cambria"/>
              <a:ea typeface="Cambria"/>
              <a:cs typeface="Cambria"/>
              <a:sym typeface="Cambria"/>
            </a:endParaRPr>
          </a:p>
        </p:txBody>
      </p:sp>
      <p:sp>
        <p:nvSpPr>
          <p:cNvPr id="122" name="Google Shape;122;g2cffe725b4e_0_0"/>
          <p:cNvSpPr txBox="1">
            <a:spLocks noGrp="1"/>
          </p:cNvSpPr>
          <p:nvPr>
            <p:ph type="ftr" idx="11"/>
          </p:nvPr>
        </p:nvSpPr>
        <p:spPr>
          <a:xfrm>
            <a:off x="942110" y="6172200"/>
            <a:ext cx="4627500"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Cambria"/>
                <a:ea typeface="Cambria"/>
                <a:cs typeface="Cambria"/>
                <a:sym typeface="Cambria"/>
              </a:rPr>
              <a:t>Department of CS&amp;E, Acharya Institute of Technology</a:t>
            </a:r>
            <a:endParaRPr dirty="0"/>
          </a:p>
        </p:txBody>
      </p:sp>
      <p:sp>
        <p:nvSpPr>
          <p:cNvPr id="123" name="Google Shape;123;g2cffe725b4e_0_0"/>
          <p:cNvSpPr>
            <a:spLocks noGrp="1"/>
          </p:cNvSpPr>
          <p:nvPr>
            <p:ph type="sldNum" idx="12"/>
          </p:nvPr>
        </p:nvSpPr>
        <p:spPr>
          <a:xfrm>
            <a:off x="260096" y="8280400"/>
            <a:ext cx="812700" cy="6096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Clr>
                <a:srgbClr val="000000"/>
              </a:buClr>
              <a:buFont typeface="Arial"/>
              <a:buNone/>
            </a:pPr>
            <a:fld id="{00000000-1234-1234-1234-123412341234}" type="slidenum">
              <a:rPr lang="en-US"/>
              <a:t>2</a:t>
            </a:fld>
            <a:endParaRPr/>
          </a:p>
        </p:txBody>
      </p:sp>
      <p:sp>
        <p:nvSpPr>
          <p:cNvPr id="2" name="Slide Number Placeholder 3">
            <a:extLst>
              <a:ext uri="{FF2B5EF4-FFF2-40B4-BE49-F238E27FC236}">
                <a16:creationId xmlns:a16="http://schemas.microsoft.com/office/drawing/2014/main" id="{BC4E2BE6-451A-1754-B807-16131E9D4FD4}"/>
              </a:ext>
            </a:extLst>
          </p:cNvPr>
          <p:cNvSpPr txBox="1">
            <a:spLocks/>
          </p:cNvSpPr>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Font typeface="Arial"/>
              <a:buNone/>
              <a:defRPr sz="1400" b="0" i="0" u="none" strike="noStrike" cap="none">
                <a:solidFill>
                  <a:srgbClr val="FFFFFF"/>
                </a:solidFill>
                <a:latin typeface="Libre Franklin"/>
                <a:ea typeface="Libre Franklin"/>
                <a:cs typeface="Libre Franklin"/>
                <a:sym typeface="Libre Franklin"/>
              </a:defRPr>
            </a:lvl9pPr>
          </a:lstStyle>
          <a:p>
            <a:fld id="{00000000-1234-1234-1234-123412341234}" type="slidenum">
              <a:rPr lang="en-US" smtClean="0"/>
              <a:pPr/>
              <a:t>2</a:t>
            </a:fld>
            <a:endParaRPr lang="en-US"/>
          </a:p>
        </p:txBody>
      </p:sp>
      <p:sp>
        <p:nvSpPr>
          <p:cNvPr id="6" name="TextBox 5">
            <a:extLst>
              <a:ext uri="{FF2B5EF4-FFF2-40B4-BE49-F238E27FC236}">
                <a16:creationId xmlns:a16="http://schemas.microsoft.com/office/drawing/2014/main" id="{16FFCB63-0256-1F70-8A6F-B3AEBE4E032E}"/>
              </a:ext>
            </a:extLst>
          </p:cNvPr>
          <p:cNvSpPr txBox="1"/>
          <p:nvPr/>
        </p:nvSpPr>
        <p:spPr>
          <a:xfrm>
            <a:off x="499872" y="1098184"/>
            <a:ext cx="5763768" cy="3690113"/>
          </a:xfrm>
          <a:prstGeom prst="rect">
            <a:avLst/>
          </a:prstGeom>
          <a:noFill/>
        </p:spPr>
        <p:txBody>
          <a:bodyPr wrap="square">
            <a:spAutoFit/>
          </a:bodyPr>
          <a:lstStyle/>
          <a:p>
            <a:pPr marL="609600" lvl="0" indent="-355600" algn="just" rtl="0">
              <a:lnSpc>
                <a:spcPct val="200000"/>
              </a:lnSpc>
              <a:spcBef>
                <a:spcPts val="500"/>
              </a:spcBef>
              <a:spcAft>
                <a:spcPts val="0"/>
              </a:spcAft>
              <a:buSzPts val="800"/>
              <a:buFont typeface="Cambria"/>
              <a:buChar char="●"/>
            </a:pPr>
            <a:r>
              <a:rPr lang="en-IN" sz="2000" dirty="0">
                <a:latin typeface="Cambria"/>
                <a:ea typeface="Cambria"/>
                <a:cs typeface="Cambria"/>
                <a:sym typeface="Cambria"/>
              </a:rPr>
              <a:t>Introduction</a:t>
            </a:r>
          </a:p>
          <a:p>
            <a:pPr marL="609600" lvl="0" indent="-355600" algn="just" rtl="0">
              <a:lnSpc>
                <a:spcPct val="200000"/>
              </a:lnSpc>
              <a:spcBef>
                <a:spcPts val="0"/>
              </a:spcBef>
              <a:spcAft>
                <a:spcPts val="0"/>
              </a:spcAft>
              <a:buSzPts val="800"/>
              <a:buFont typeface="Cambria"/>
              <a:buChar char="●"/>
            </a:pPr>
            <a:r>
              <a:rPr lang="en-IN" sz="2000" dirty="0">
                <a:latin typeface="Cambria"/>
                <a:ea typeface="Cambria"/>
                <a:cs typeface="Cambria"/>
                <a:sym typeface="Cambria"/>
              </a:rPr>
              <a:t>Problem Statement</a:t>
            </a:r>
          </a:p>
          <a:p>
            <a:pPr marL="609600" lvl="0" indent="-355600" algn="just" rtl="0">
              <a:lnSpc>
                <a:spcPct val="200000"/>
              </a:lnSpc>
              <a:spcBef>
                <a:spcPts val="0"/>
              </a:spcBef>
              <a:spcAft>
                <a:spcPts val="0"/>
              </a:spcAft>
              <a:buSzPts val="800"/>
              <a:buFont typeface="Cambria"/>
              <a:buChar char="●"/>
            </a:pPr>
            <a:r>
              <a:rPr lang="en-IN" sz="2000" dirty="0">
                <a:latin typeface="Cambria"/>
                <a:ea typeface="Cambria"/>
                <a:cs typeface="Cambria"/>
                <a:sym typeface="Cambria"/>
              </a:rPr>
              <a:t>Literature survey</a:t>
            </a:r>
          </a:p>
          <a:p>
            <a:pPr marL="609600" lvl="0" indent="-355600" algn="just" rtl="0">
              <a:lnSpc>
                <a:spcPct val="200000"/>
              </a:lnSpc>
              <a:spcBef>
                <a:spcPts val="0"/>
              </a:spcBef>
              <a:spcAft>
                <a:spcPts val="0"/>
              </a:spcAft>
              <a:buSzPts val="800"/>
              <a:buFont typeface="Cambria"/>
              <a:buChar char="●"/>
            </a:pPr>
            <a:r>
              <a:rPr lang="en-IN" sz="2000" dirty="0">
                <a:latin typeface="Cambria"/>
                <a:ea typeface="Cambria"/>
                <a:cs typeface="Cambria"/>
                <a:sym typeface="Cambria"/>
              </a:rPr>
              <a:t>Functional &amp; Non-Functional Requirements</a:t>
            </a:r>
          </a:p>
          <a:p>
            <a:pPr marL="609600" lvl="0" indent="-355600" algn="just" rtl="0">
              <a:lnSpc>
                <a:spcPct val="200000"/>
              </a:lnSpc>
              <a:spcBef>
                <a:spcPts val="0"/>
              </a:spcBef>
              <a:spcAft>
                <a:spcPts val="0"/>
              </a:spcAft>
              <a:buSzPts val="800"/>
              <a:buFont typeface="Cambria"/>
              <a:buChar char="●"/>
            </a:pPr>
            <a:r>
              <a:rPr lang="en-IN" sz="2000" dirty="0">
                <a:latin typeface="Cambria"/>
                <a:ea typeface="Cambria"/>
                <a:cs typeface="Cambria"/>
                <a:sym typeface="Cambria"/>
              </a:rPr>
              <a:t>Software &amp; Hardware Requirements</a:t>
            </a:r>
          </a:p>
          <a:p>
            <a:pPr marL="609600" lvl="0" indent="-355600" algn="just" rtl="0">
              <a:lnSpc>
                <a:spcPct val="200000"/>
              </a:lnSpc>
              <a:spcBef>
                <a:spcPts val="0"/>
              </a:spcBef>
              <a:spcAft>
                <a:spcPts val="0"/>
              </a:spcAft>
              <a:buSzPts val="800"/>
              <a:buFont typeface="Cambria"/>
              <a:buChar char="●"/>
            </a:pPr>
            <a:r>
              <a:rPr lang="en-IN" sz="2000" dirty="0">
                <a:latin typeface="Cambria"/>
                <a:ea typeface="Cambria"/>
                <a:cs typeface="Cambria"/>
                <a:sym typeface="Cambria"/>
              </a:rPr>
              <a:t>Proposed Methodology</a:t>
            </a:r>
          </a:p>
        </p:txBody>
      </p:sp>
      <p:sp>
        <p:nvSpPr>
          <p:cNvPr id="3" name="TextBox 2">
            <a:extLst>
              <a:ext uri="{FF2B5EF4-FFF2-40B4-BE49-F238E27FC236}">
                <a16:creationId xmlns:a16="http://schemas.microsoft.com/office/drawing/2014/main" id="{8E1D3A7C-CAD5-7B35-DAE2-E37C9C5D555E}"/>
              </a:ext>
            </a:extLst>
          </p:cNvPr>
          <p:cNvSpPr txBox="1"/>
          <p:nvPr/>
        </p:nvSpPr>
        <p:spPr>
          <a:xfrm>
            <a:off x="6594348" y="1083564"/>
            <a:ext cx="4163299" cy="2459006"/>
          </a:xfrm>
          <a:prstGeom prst="rect">
            <a:avLst/>
          </a:prstGeom>
          <a:noFill/>
        </p:spPr>
        <p:txBody>
          <a:bodyPr wrap="square">
            <a:spAutoFit/>
          </a:bodyPr>
          <a:lstStyle/>
          <a:p>
            <a:pPr marL="609600" indent="-355600" algn="just">
              <a:lnSpc>
                <a:spcPct val="200000"/>
              </a:lnSpc>
              <a:spcBef>
                <a:spcPts val="500"/>
              </a:spcBef>
              <a:buSzPts val="800"/>
              <a:buFont typeface="Cambria"/>
              <a:buChar char="●"/>
            </a:pPr>
            <a:r>
              <a:rPr lang="en-IN" sz="2000" dirty="0">
                <a:latin typeface="Cambria"/>
                <a:ea typeface="Cambria"/>
                <a:cs typeface="Cambria"/>
                <a:sym typeface="Cambria"/>
              </a:rPr>
              <a:t>Flowchart</a:t>
            </a:r>
          </a:p>
          <a:p>
            <a:pPr marL="609600" lvl="0" indent="-355600" algn="just" rtl="0">
              <a:lnSpc>
                <a:spcPct val="200000"/>
              </a:lnSpc>
              <a:spcBef>
                <a:spcPts val="0"/>
              </a:spcBef>
              <a:spcAft>
                <a:spcPts val="0"/>
              </a:spcAft>
              <a:buSzPts val="800"/>
              <a:buFont typeface="Cambria"/>
              <a:buChar char="●"/>
            </a:pPr>
            <a:r>
              <a:rPr lang="en-IN" sz="2000" dirty="0">
                <a:latin typeface="Cambria"/>
                <a:ea typeface="Cambria"/>
                <a:cs typeface="Cambria"/>
                <a:sym typeface="Cambria"/>
              </a:rPr>
              <a:t>Testing Results</a:t>
            </a:r>
          </a:p>
          <a:p>
            <a:pPr marL="609600" lvl="0" indent="-355600" algn="just" rtl="0">
              <a:lnSpc>
                <a:spcPct val="200000"/>
              </a:lnSpc>
              <a:spcBef>
                <a:spcPts val="0"/>
              </a:spcBef>
              <a:spcAft>
                <a:spcPts val="0"/>
              </a:spcAft>
              <a:buSzPts val="800"/>
              <a:buFont typeface="Cambria"/>
              <a:buChar char="●"/>
            </a:pPr>
            <a:r>
              <a:rPr lang="en-IN" sz="2000" dirty="0">
                <a:latin typeface="Cambria"/>
                <a:ea typeface="Cambria"/>
                <a:cs typeface="Cambria"/>
                <a:sym typeface="Cambria"/>
              </a:rPr>
              <a:t>Conclusion &amp; Future work</a:t>
            </a:r>
          </a:p>
          <a:p>
            <a:pPr marL="609600" lvl="0" indent="-355600" algn="just" rtl="0">
              <a:lnSpc>
                <a:spcPct val="200000"/>
              </a:lnSpc>
              <a:spcBef>
                <a:spcPts val="0"/>
              </a:spcBef>
              <a:spcAft>
                <a:spcPts val="0"/>
              </a:spcAft>
              <a:buSzPts val="800"/>
              <a:buFont typeface="Cambria"/>
              <a:buChar char="●"/>
            </a:pPr>
            <a:r>
              <a:rPr lang="en-IN" sz="2000" dirty="0">
                <a:latin typeface="Cambria"/>
                <a:ea typeface="Cambria"/>
                <a:cs typeface="Cambria"/>
                <a:sym typeface="Cambria"/>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67AF009-5834-A9BA-0FF3-AC4B1A037D6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20</a:t>
            </a:fld>
            <a:endParaRPr lang="en-US"/>
          </a:p>
        </p:txBody>
      </p:sp>
      <p:sp>
        <p:nvSpPr>
          <p:cNvPr id="7" name="Google Shape;327;p31">
            <a:extLst>
              <a:ext uri="{FF2B5EF4-FFF2-40B4-BE49-F238E27FC236}">
                <a16:creationId xmlns:a16="http://schemas.microsoft.com/office/drawing/2014/main" id="{52C5432C-4DA1-DAC8-4B1F-AA92AC6730A9}"/>
              </a:ext>
            </a:extLst>
          </p:cNvPr>
          <p:cNvSpPr txBox="1">
            <a:spLocks noGrp="1"/>
          </p:cNvSpPr>
          <p:nvPr>
            <p:ph type="dt" idx="10"/>
          </p:nvPr>
        </p:nvSpPr>
        <p:spPr>
          <a:xfrm>
            <a:off x="10640290" y="6191250"/>
            <a:ext cx="1094509" cy="476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936EAC65-323D-4882-9020-05EF56BC5031}" type="datetime5">
              <a:rPr lang="en-US" b="1" smtClean="0">
                <a:latin typeface="Cambria"/>
                <a:ea typeface="Cambria"/>
                <a:sym typeface="Cambria"/>
              </a:rPr>
              <a:t>28-May-24</a:t>
            </a:fld>
            <a:endParaRPr b="1">
              <a:latin typeface="Cambria"/>
              <a:ea typeface="Cambria"/>
              <a:cs typeface="Cambria"/>
              <a:sym typeface="Cambria"/>
            </a:endParaRPr>
          </a:p>
        </p:txBody>
      </p:sp>
      <p:sp>
        <p:nvSpPr>
          <p:cNvPr id="8" name="Google Shape;328;p31">
            <a:extLst>
              <a:ext uri="{FF2B5EF4-FFF2-40B4-BE49-F238E27FC236}">
                <a16:creationId xmlns:a16="http://schemas.microsoft.com/office/drawing/2014/main" id="{12E8B480-BE9E-7AC1-5B9D-668E8AA8C041}"/>
              </a:ext>
            </a:extLst>
          </p:cNvPr>
          <p:cNvSpPr txBox="1">
            <a:spLocks noGrp="1"/>
          </p:cNvSpPr>
          <p:nvPr>
            <p:ph type="ftr" idx="11"/>
          </p:nvPr>
        </p:nvSpPr>
        <p:spPr>
          <a:xfrm>
            <a:off x="886692" y="6172200"/>
            <a:ext cx="4765964"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latin typeface="Cambria"/>
                <a:ea typeface="Cambria"/>
                <a:cs typeface="Cambria"/>
                <a:sym typeface="Cambria"/>
              </a:rPr>
              <a:t>Department of CS&amp;E, Acharya Institute of Technology</a:t>
            </a:r>
            <a:endParaRPr/>
          </a:p>
        </p:txBody>
      </p:sp>
      <p:sp>
        <p:nvSpPr>
          <p:cNvPr id="13" name="Google Shape;326;p31">
            <a:extLst>
              <a:ext uri="{FF2B5EF4-FFF2-40B4-BE49-F238E27FC236}">
                <a16:creationId xmlns:a16="http://schemas.microsoft.com/office/drawing/2014/main" id="{77256C3D-AE0F-A07D-7BF4-176121623C09}"/>
              </a:ext>
            </a:extLst>
          </p:cNvPr>
          <p:cNvSpPr txBox="1">
            <a:spLocks noGrp="1"/>
          </p:cNvSpPr>
          <p:nvPr>
            <p:ph type="title"/>
          </p:nvPr>
        </p:nvSpPr>
        <p:spPr>
          <a:xfrm>
            <a:off x="110837" y="219456"/>
            <a:ext cx="11845636" cy="824484"/>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Clr>
                <a:schemeClr val="dk1"/>
              </a:buClr>
              <a:buSzPts val="4800"/>
              <a:buFont typeface="Cambria"/>
              <a:buNone/>
            </a:pPr>
            <a:r>
              <a:rPr lang="en-US" sz="4800" b="1" dirty="0">
                <a:solidFill>
                  <a:schemeClr val="dk1"/>
                </a:solidFill>
                <a:latin typeface="Cambria"/>
                <a:ea typeface="Cambria"/>
                <a:cs typeface="Cambria"/>
                <a:sym typeface="Cambria"/>
              </a:rPr>
              <a:t>TESTING RESULTS</a:t>
            </a:r>
            <a:endParaRPr dirty="0"/>
          </a:p>
        </p:txBody>
      </p:sp>
      <p:sp>
        <p:nvSpPr>
          <p:cNvPr id="17" name="TextBox 16">
            <a:extLst>
              <a:ext uri="{FF2B5EF4-FFF2-40B4-BE49-F238E27FC236}">
                <a16:creationId xmlns:a16="http://schemas.microsoft.com/office/drawing/2014/main" id="{FFC5F772-B1B6-9465-F909-1E08AF602F19}"/>
              </a:ext>
            </a:extLst>
          </p:cNvPr>
          <p:cNvSpPr txBox="1"/>
          <p:nvPr/>
        </p:nvSpPr>
        <p:spPr>
          <a:xfrm>
            <a:off x="416191" y="1407168"/>
            <a:ext cx="6167489" cy="447866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1600" b="1" dirty="0">
                <a:latin typeface="Cambria" panose="02040503050406030204" pitchFamily="18" charset="0"/>
                <a:ea typeface="Cambria" panose="02040503050406030204" pitchFamily="18" charset="0"/>
              </a:rPr>
              <a:t>Precision</a:t>
            </a:r>
            <a:r>
              <a:rPr lang="en-IN" sz="1600" dirty="0">
                <a:latin typeface="Cambria" panose="02040503050406030204" pitchFamily="18" charset="0"/>
                <a:ea typeface="Cambria" panose="02040503050406030204" pitchFamily="18" charset="0"/>
              </a:rPr>
              <a:t>: The precision is 1.00 for both classes, which means that there were no false positives.</a:t>
            </a:r>
          </a:p>
          <a:p>
            <a:pPr marL="285750" indent="-285750" algn="just">
              <a:lnSpc>
                <a:spcPct val="150000"/>
              </a:lnSpc>
              <a:buFont typeface="Arial" panose="020B0604020202020204" pitchFamily="34" charset="0"/>
              <a:buChar char="•"/>
            </a:pPr>
            <a:r>
              <a:rPr lang="en-IN" sz="1600" b="1" dirty="0">
                <a:latin typeface="Cambria" panose="02040503050406030204" pitchFamily="18" charset="0"/>
                <a:ea typeface="Cambria" panose="02040503050406030204" pitchFamily="18" charset="0"/>
              </a:rPr>
              <a:t>Recall (Sensitivity): </a:t>
            </a:r>
            <a:r>
              <a:rPr lang="en-IN" sz="1600" dirty="0">
                <a:latin typeface="Cambria" panose="02040503050406030204" pitchFamily="18" charset="0"/>
                <a:ea typeface="Cambria" panose="02040503050406030204" pitchFamily="18" charset="0"/>
              </a:rPr>
              <a:t>The recall is 1.00 for both classes, which means that there were no false negatives.</a:t>
            </a:r>
          </a:p>
          <a:p>
            <a:pPr marL="285750" indent="-285750" algn="just">
              <a:lnSpc>
                <a:spcPct val="150000"/>
              </a:lnSpc>
              <a:buFont typeface="Arial" panose="020B0604020202020204" pitchFamily="34" charset="0"/>
              <a:buChar char="•"/>
            </a:pPr>
            <a:r>
              <a:rPr lang="en-IN" sz="1600" b="1" dirty="0">
                <a:latin typeface="Cambria" panose="02040503050406030204" pitchFamily="18" charset="0"/>
                <a:ea typeface="Cambria" panose="02040503050406030204" pitchFamily="18" charset="0"/>
              </a:rPr>
              <a:t>F1-Score: </a:t>
            </a:r>
            <a:r>
              <a:rPr lang="en-IN" sz="1600" dirty="0">
                <a:latin typeface="Cambria" panose="02040503050406030204" pitchFamily="18" charset="0"/>
                <a:ea typeface="Cambria" panose="02040503050406030204" pitchFamily="18" charset="0"/>
              </a:rPr>
              <a:t>An F1 Score of 1 indicates perfect precision and recall.</a:t>
            </a:r>
          </a:p>
          <a:p>
            <a:pPr marL="285750" indent="-285750" algn="just">
              <a:lnSpc>
                <a:spcPct val="150000"/>
              </a:lnSpc>
              <a:buFont typeface="Arial" panose="020B0604020202020204" pitchFamily="34" charset="0"/>
              <a:buChar char="•"/>
            </a:pPr>
            <a:r>
              <a:rPr lang="en-IN" sz="1600" b="1" dirty="0">
                <a:latin typeface="Cambria" panose="02040503050406030204" pitchFamily="18" charset="0"/>
                <a:ea typeface="Cambria" panose="02040503050406030204" pitchFamily="18" charset="0"/>
              </a:rPr>
              <a:t>Support: </a:t>
            </a:r>
            <a:r>
              <a:rPr lang="en-IN" sz="1600" dirty="0">
                <a:latin typeface="Cambria" panose="02040503050406030204" pitchFamily="18" charset="0"/>
                <a:ea typeface="Cambria" panose="02040503050406030204" pitchFamily="18" charset="0"/>
              </a:rPr>
              <a:t>There are 469 instances of class 0 and 531 instances of class 1.</a:t>
            </a:r>
          </a:p>
          <a:p>
            <a:pPr algn="just">
              <a:lnSpc>
                <a:spcPct val="150000"/>
              </a:lnSpc>
            </a:pPr>
            <a:endParaRPr lang="en-IN" sz="1600" dirty="0">
              <a:latin typeface="Cambria" panose="02040503050406030204" pitchFamily="18" charset="0"/>
              <a:ea typeface="Cambria" panose="02040503050406030204" pitchFamily="18" charset="0"/>
            </a:endParaRPr>
          </a:p>
          <a:p>
            <a:pPr algn="just">
              <a:lnSpc>
                <a:spcPct val="150000"/>
              </a:lnSpc>
            </a:pPr>
            <a:r>
              <a:rPr lang="en-US" sz="1600" dirty="0">
                <a:latin typeface="Cambria" panose="02040503050406030204" pitchFamily="18" charset="0"/>
                <a:ea typeface="Cambria" panose="02040503050406030204" pitchFamily="18" charset="0"/>
              </a:rPr>
              <a:t>The classification report indicates that the model has achieved perfect precision, recall, and F1-score on both classes. This suggests that the model has achieved excellent performance on the data it was evaluated on.</a:t>
            </a:r>
            <a:endParaRPr lang="en-IN" sz="1600" dirty="0">
              <a:latin typeface="Cambria" panose="02040503050406030204" pitchFamily="18" charset="0"/>
              <a:ea typeface="Cambria" panose="02040503050406030204" pitchFamily="18" charset="0"/>
            </a:endParaRPr>
          </a:p>
        </p:txBody>
      </p:sp>
      <p:pic>
        <p:nvPicPr>
          <p:cNvPr id="18" name="Picture 17">
            <a:extLst>
              <a:ext uri="{FF2B5EF4-FFF2-40B4-BE49-F238E27FC236}">
                <a16:creationId xmlns:a16="http://schemas.microsoft.com/office/drawing/2014/main" id="{8EDEC4EC-2A53-3357-54ED-838F72F7F77A}"/>
              </a:ext>
            </a:extLst>
          </p:cNvPr>
          <p:cNvPicPr>
            <a:picLocks noChangeAspect="1"/>
          </p:cNvPicPr>
          <p:nvPr/>
        </p:nvPicPr>
        <p:blipFill>
          <a:blip r:embed="rId2"/>
          <a:stretch>
            <a:fillRect/>
          </a:stretch>
        </p:blipFill>
        <p:spPr>
          <a:xfrm>
            <a:off x="6862542" y="2342077"/>
            <a:ext cx="4913267" cy="1890332"/>
          </a:xfrm>
          <a:prstGeom prst="rect">
            <a:avLst/>
          </a:prstGeom>
        </p:spPr>
      </p:pic>
    </p:spTree>
    <p:extLst>
      <p:ext uri="{BB962C8B-B14F-4D97-AF65-F5344CB8AC3E}">
        <p14:creationId xmlns:p14="http://schemas.microsoft.com/office/powerpoint/2010/main" val="858676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67AF009-5834-A9BA-0FF3-AC4B1A037D6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21</a:t>
            </a:fld>
            <a:endParaRPr lang="en-US"/>
          </a:p>
        </p:txBody>
      </p:sp>
      <p:sp>
        <p:nvSpPr>
          <p:cNvPr id="7" name="Google Shape;327;p31">
            <a:extLst>
              <a:ext uri="{FF2B5EF4-FFF2-40B4-BE49-F238E27FC236}">
                <a16:creationId xmlns:a16="http://schemas.microsoft.com/office/drawing/2014/main" id="{52C5432C-4DA1-DAC8-4B1F-AA92AC6730A9}"/>
              </a:ext>
            </a:extLst>
          </p:cNvPr>
          <p:cNvSpPr txBox="1">
            <a:spLocks noGrp="1"/>
          </p:cNvSpPr>
          <p:nvPr>
            <p:ph type="dt" idx="10"/>
          </p:nvPr>
        </p:nvSpPr>
        <p:spPr>
          <a:xfrm>
            <a:off x="10640290" y="6191250"/>
            <a:ext cx="1094509" cy="476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936EAC65-323D-4882-9020-05EF56BC5031}" type="datetime5">
              <a:rPr lang="en-US" b="1" smtClean="0">
                <a:latin typeface="Cambria"/>
                <a:ea typeface="Cambria"/>
                <a:sym typeface="Cambria"/>
              </a:rPr>
              <a:t>28-May-24</a:t>
            </a:fld>
            <a:endParaRPr b="1">
              <a:latin typeface="Cambria"/>
              <a:ea typeface="Cambria"/>
              <a:cs typeface="Cambria"/>
              <a:sym typeface="Cambria"/>
            </a:endParaRPr>
          </a:p>
        </p:txBody>
      </p:sp>
      <p:sp>
        <p:nvSpPr>
          <p:cNvPr id="8" name="Google Shape;328;p31">
            <a:extLst>
              <a:ext uri="{FF2B5EF4-FFF2-40B4-BE49-F238E27FC236}">
                <a16:creationId xmlns:a16="http://schemas.microsoft.com/office/drawing/2014/main" id="{12E8B480-BE9E-7AC1-5B9D-668E8AA8C041}"/>
              </a:ext>
            </a:extLst>
          </p:cNvPr>
          <p:cNvSpPr txBox="1">
            <a:spLocks noGrp="1"/>
          </p:cNvSpPr>
          <p:nvPr>
            <p:ph type="ftr" idx="11"/>
          </p:nvPr>
        </p:nvSpPr>
        <p:spPr>
          <a:xfrm>
            <a:off x="886692" y="6172200"/>
            <a:ext cx="4765964"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latin typeface="Cambria"/>
                <a:ea typeface="Cambria"/>
                <a:cs typeface="Cambria"/>
                <a:sym typeface="Cambria"/>
              </a:rPr>
              <a:t>Department of CS&amp;E, Acharya Institute of Technology</a:t>
            </a:r>
            <a:endParaRPr/>
          </a:p>
        </p:txBody>
      </p:sp>
      <p:pic>
        <p:nvPicPr>
          <p:cNvPr id="2050" name="Picture 2" descr="No description has been provided for this image">
            <a:extLst>
              <a:ext uri="{FF2B5EF4-FFF2-40B4-BE49-F238E27FC236}">
                <a16:creationId xmlns:a16="http://schemas.microsoft.com/office/drawing/2014/main" id="{3A3E6792-0392-123D-1FBA-647EEED78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5087" y="1319471"/>
            <a:ext cx="4458272" cy="357053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48AA40B-622C-38D8-4E5D-F11EB7079568}"/>
              </a:ext>
            </a:extLst>
          </p:cNvPr>
          <p:cNvSpPr txBox="1"/>
          <p:nvPr/>
        </p:nvSpPr>
        <p:spPr>
          <a:xfrm>
            <a:off x="342327" y="1254352"/>
            <a:ext cx="6624828" cy="45191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b="1" i="0" dirty="0">
                <a:solidFill>
                  <a:srgbClr val="111111"/>
                </a:solidFill>
                <a:effectLst/>
                <a:highlight>
                  <a:srgbClr val="FFFFFF"/>
                </a:highlight>
                <a:latin typeface="Cambria" panose="02040503050406030204" pitchFamily="18" charset="0"/>
                <a:ea typeface="Cambria" panose="02040503050406030204" pitchFamily="18" charset="0"/>
              </a:rPr>
              <a:t>True Negatives (TN)</a:t>
            </a:r>
            <a:r>
              <a:rPr lang="en-US" sz="1600" b="0" i="0" dirty="0">
                <a:solidFill>
                  <a:srgbClr val="111111"/>
                </a:solidFill>
                <a:effectLst/>
                <a:highlight>
                  <a:srgbClr val="FFFFFF"/>
                </a:highlight>
                <a:latin typeface="Cambria" panose="02040503050406030204" pitchFamily="18" charset="0"/>
                <a:ea typeface="Cambria" panose="02040503050406030204" pitchFamily="18" charset="0"/>
              </a:rPr>
              <a:t>: The top left square of the matrix represents the count of true negatives - cases when the actual class of the instance was negative, and the model also predicted it as negative. In this case, there are </a:t>
            </a:r>
            <a:r>
              <a:rPr lang="en-US" sz="1600" b="1" i="0" dirty="0">
                <a:solidFill>
                  <a:srgbClr val="111111"/>
                </a:solidFill>
                <a:effectLst/>
                <a:highlight>
                  <a:srgbClr val="FFFFFF"/>
                </a:highlight>
                <a:latin typeface="Cambria" panose="02040503050406030204" pitchFamily="18" charset="0"/>
                <a:ea typeface="Cambria" panose="02040503050406030204" pitchFamily="18" charset="0"/>
              </a:rPr>
              <a:t>469</a:t>
            </a:r>
            <a:r>
              <a:rPr lang="en-US" sz="1600" b="0" i="0" dirty="0">
                <a:solidFill>
                  <a:srgbClr val="111111"/>
                </a:solidFill>
                <a:effectLst/>
                <a:highlight>
                  <a:srgbClr val="FFFFFF"/>
                </a:highlight>
                <a:latin typeface="Cambria" panose="02040503050406030204" pitchFamily="18" charset="0"/>
                <a:ea typeface="Cambria" panose="02040503050406030204" pitchFamily="18" charset="0"/>
              </a:rPr>
              <a:t> such instances.</a:t>
            </a:r>
          </a:p>
          <a:p>
            <a:pPr marL="285750" indent="-285750" algn="just">
              <a:lnSpc>
                <a:spcPct val="150000"/>
              </a:lnSpc>
              <a:buFont typeface="Arial" panose="020B0604020202020204" pitchFamily="34" charset="0"/>
              <a:buChar char="•"/>
            </a:pPr>
            <a:r>
              <a:rPr lang="en-US" sz="1600" b="1" i="0" dirty="0">
                <a:solidFill>
                  <a:srgbClr val="111111"/>
                </a:solidFill>
                <a:effectLst/>
                <a:highlight>
                  <a:srgbClr val="FFFFFF"/>
                </a:highlight>
                <a:latin typeface="Cambria" panose="02040503050406030204" pitchFamily="18" charset="0"/>
                <a:ea typeface="Cambria" panose="02040503050406030204" pitchFamily="18" charset="0"/>
              </a:rPr>
              <a:t>True Positives (TP)</a:t>
            </a:r>
            <a:r>
              <a:rPr lang="en-US" sz="1600" b="0" i="0" dirty="0">
                <a:solidFill>
                  <a:srgbClr val="111111"/>
                </a:solidFill>
                <a:effectLst/>
                <a:highlight>
                  <a:srgbClr val="FFFFFF"/>
                </a:highlight>
                <a:latin typeface="Cambria" panose="02040503050406030204" pitchFamily="18" charset="0"/>
                <a:ea typeface="Cambria" panose="02040503050406030204" pitchFamily="18" charset="0"/>
              </a:rPr>
              <a:t>: The bottom right square represents true positives - cases when the actual class was positive and the model also predicted it as positive. In this case, there are </a:t>
            </a:r>
            <a:r>
              <a:rPr lang="en-US" sz="1600" b="1" i="0" dirty="0">
                <a:solidFill>
                  <a:srgbClr val="111111"/>
                </a:solidFill>
                <a:effectLst/>
                <a:highlight>
                  <a:srgbClr val="FFFFFF"/>
                </a:highlight>
                <a:latin typeface="Cambria" panose="02040503050406030204" pitchFamily="18" charset="0"/>
                <a:ea typeface="Cambria" panose="02040503050406030204" pitchFamily="18" charset="0"/>
              </a:rPr>
              <a:t>531</a:t>
            </a:r>
            <a:r>
              <a:rPr lang="en-US" sz="1600" b="0" i="0" dirty="0">
                <a:solidFill>
                  <a:srgbClr val="111111"/>
                </a:solidFill>
                <a:effectLst/>
                <a:highlight>
                  <a:srgbClr val="FFFFFF"/>
                </a:highlight>
                <a:latin typeface="Cambria" panose="02040503050406030204" pitchFamily="18" charset="0"/>
                <a:ea typeface="Cambria" panose="02040503050406030204" pitchFamily="18" charset="0"/>
              </a:rPr>
              <a:t> such instances.</a:t>
            </a:r>
          </a:p>
          <a:p>
            <a:pPr algn="just">
              <a:lnSpc>
                <a:spcPct val="150000"/>
              </a:lnSpc>
            </a:pPr>
            <a:endParaRPr lang="en-US" sz="1600" b="0" i="0" dirty="0">
              <a:solidFill>
                <a:srgbClr val="111111"/>
              </a:solidFill>
              <a:effectLst/>
              <a:highlight>
                <a:srgbClr val="FFFFFF"/>
              </a:highlight>
              <a:latin typeface="Cambria" panose="02040503050406030204" pitchFamily="18" charset="0"/>
              <a:ea typeface="Cambria" panose="02040503050406030204" pitchFamily="18" charset="0"/>
            </a:endParaRPr>
          </a:p>
          <a:p>
            <a:pPr algn="just">
              <a:lnSpc>
                <a:spcPct val="150000"/>
              </a:lnSpc>
            </a:pPr>
            <a:r>
              <a:rPr lang="en-US" sz="1600" b="0" i="0" dirty="0">
                <a:solidFill>
                  <a:srgbClr val="111111"/>
                </a:solidFill>
                <a:effectLst/>
                <a:highlight>
                  <a:srgbClr val="FFFFFF"/>
                </a:highlight>
                <a:latin typeface="Cambria" panose="02040503050406030204" pitchFamily="18" charset="0"/>
                <a:ea typeface="Cambria" panose="02040503050406030204" pitchFamily="18" charset="0"/>
              </a:rPr>
              <a:t>Since there are no False Positives or False Negatives, it indicates that the model has achieved perfect classification accuracy on the data it was evaluated on.</a:t>
            </a:r>
            <a:endParaRPr lang="en-US" sz="1600" dirty="0">
              <a:solidFill>
                <a:srgbClr val="111111"/>
              </a:solidFill>
              <a:highlight>
                <a:srgbClr val="FFFFFF"/>
              </a:highlight>
              <a:latin typeface="Cambria" panose="02040503050406030204" pitchFamily="18" charset="0"/>
              <a:ea typeface="Cambria" panose="02040503050406030204" pitchFamily="18" charset="0"/>
            </a:endParaRPr>
          </a:p>
          <a:p>
            <a:pPr algn="ctr">
              <a:lnSpc>
                <a:spcPct val="150000"/>
              </a:lnSpc>
            </a:pPr>
            <a:r>
              <a:rPr lang="en-US" sz="1800" b="1" i="0" u="sng" dirty="0">
                <a:solidFill>
                  <a:srgbClr val="111111"/>
                </a:solidFill>
                <a:effectLst/>
                <a:highlight>
                  <a:srgbClr val="FFFFFF"/>
                </a:highlight>
                <a:latin typeface="Cambria" panose="02040503050406030204" pitchFamily="18" charset="0"/>
                <a:ea typeface="Cambria" panose="02040503050406030204" pitchFamily="18" charset="0"/>
              </a:rPr>
              <a:t>Test Accuracy is 50%</a:t>
            </a:r>
          </a:p>
        </p:txBody>
      </p:sp>
      <p:sp>
        <p:nvSpPr>
          <p:cNvPr id="13" name="Google Shape;326;p31">
            <a:extLst>
              <a:ext uri="{FF2B5EF4-FFF2-40B4-BE49-F238E27FC236}">
                <a16:creationId xmlns:a16="http://schemas.microsoft.com/office/drawing/2014/main" id="{77256C3D-AE0F-A07D-7BF4-176121623C09}"/>
              </a:ext>
            </a:extLst>
          </p:cNvPr>
          <p:cNvSpPr txBox="1">
            <a:spLocks noGrp="1"/>
          </p:cNvSpPr>
          <p:nvPr>
            <p:ph type="title"/>
          </p:nvPr>
        </p:nvSpPr>
        <p:spPr>
          <a:xfrm>
            <a:off x="110837" y="301752"/>
            <a:ext cx="11845636" cy="824484"/>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Clr>
                <a:schemeClr val="dk1"/>
              </a:buClr>
              <a:buSzPts val="4800"/>
              <a:buFont typeface="Cambria"/>
              <a:buNone/>
            </a:pPr>
            <a:r>
              <a:rPr lang="en-US" sz="4800" b="1" dirty="0">
                <a:solidFill>
                  <a:schemeClr val="dk1"/>
                </a:solidFill>
                <a:latin typeface="Cambria"/>
                <a:ea typeface="Cambria"/>
                <a:cs typeface="Cambria"/>
                <a:sym typeface="Cambria"/>
              </a:rPr>
              <a:t>TESTING RESULTS</a:t>
            </a:r>
            <a:endParaRPr dirty="0"/>
          </a:p>
        </p:txBody>
      </p:sp>
    </p:spTree>
    <p:extLst>
      <p:ext uri="{BB962C8B-B14F-4D97-AF65-F5344CB8AC3E}">
        <p14:creationId xmlns:p14="http://schemas.microsoft.com/office/powerpoint/2010/main" val="1623797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3"/>
          <p:cNvSpPr txBox="1">
            <a:spLocks noGrp="1"/>
          </p:cNvSpPr>
          <p:nvPr>
            <p:ph type="title"/>
          </p:nvPr>
        </p:nvSpPr>
        <p:spPr>
          <a:xfrm>
            <a:off x="166255" y="302070"/>
            <a:ext cx="11817927" cy="778307"/>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Clr>
                <a:schemeClr val="dk1"/>
              </a:buClr>
              <a:buSzPts val="2800"/>
              <a:buFont typeface="Cambria"/>
              <a:buNone/>
            </a:pPr>
            <a:r>
              <a:rPr lang="en-US" sz="4800" b="1" dirty="0">
                <a:solidFill>
                  <a:schemeClr val="dk1"/>
                </a:solidFill>
                <a:latin typeface="Cambria"/>
                <a:ea typeface="Cambria"/>
                <a:cs typeface="Cambria"/>
                <a:sym typeface="Cambria"/>
              </a:rPr>
              <a:t>CONCLUSION</a:t>
            </a:r>
            <a:endParaRPr sz="4800" dirty="0"/>
          </a:p>
        </p:txBody>
      </p:sp>
      <p:sp>
        <p:nvSpPr>
          <p:cNvPr id="341" name="Google Shape;341;p33"/>
          <p:cNvSpPr txBox="1">
            <a:spLocks noGrp="1"/>
          </p:cNvSpPr>
          <p:nvPr>
            <p:ph type="dt" idx="10"/>
          </p:nvPr>
        </p:nvSpPr>
        <p:spPr>
          <a:xfrm>
            <a:off x="10668000" y="6191250"/>
            <a:ext cx="1219199" cy="476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59ADEFF9-F910-4E5C-8217-74A72805C145}" type="datetime5">
              <a:rPr lang="en-US" b="1" smtClean="0">
                <a:latin typeface="Cambria"/>
                <a:ea typeface="Cambria"/>
                <a:sym typeface="Cambria"/>
              </a:rPr>
              <a:t>28-May-24</a:t>
            </a:fld>
            <a:endParaRPr b="1">
              <a:latin typeface="Cambria"/>
              <a:ea typeface="Cambria"/>
              <a:cs typeface="Cambria"/>
              <a:sym typeface="Cambria"/>
            </a:endParaRPr>
          </a:p>
        </p:txBody>
      </p:sp>
      <p:sp>
        <p:nvSpPr>
          <p:cNvPr id="342" name="Google Shape;342;p33"/>
          <p:cNvSpPr txBox="1">
            <a:spLocks noGrp="1"/>
          </p:cNvSpPr>
          <p:nvPr>
            <p:ph type="ftr" idx="11"/>
          </p:nvPr>
        </p:nvSpPr>
        <p:spPr>
          <a:xfrm>
            <a:off x="817419" y="6172200"/>
            <a:ext cx="4793672"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latin typeface="Cambria"/>
                <a:ea typeface="Cambria"/>
                <a:cs typeface="Cambria"/>
                <a:sym typeface="Cambria"/>
              </a:rPr>
              <a:t>Department of CS&amp;E, Acharya Institute of Technology</a:t>
            </a:r>
            <a:endParaRPr/>
          </a:p>
        </p:txBody>
      </p:sp>
      <p:sp>
        <p:nvSpPr>
          <p:cNvPr id="343" name="Google Shape;343;p33"/>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22</a:t>
            </a:fld>
            <a:endParaRPr dirty="0"/>
          </a:p>
        </p:txBody>
      </p:sp>
      <p:sp>
        <p:nvSpPr>
          <p:cNvPr id="3" name="TextBox 2">
            <a:extLst>
              <a:ext uri="{FF2B5EF4-FFF2-40B4-BE49-F238E27FC236}">
                <a16:creationId xmlns:a16="http://schemas.microsoft.com/office/drawing/2014/main" id="{F6C284D2-AFCC-A437-A3E3-B8919202F0F7}"/>
              </a:ext>
            </a:extLst>
          </p:cNvPr>
          <p:cNvSpPr txBox="1"/>
          <p:nvPr/>
        </p:nvSpPr>
        <p:spPr>
          <a:xfrm>
            <a:off x="499872" y="4463339"/>
            <a:ext cx="11027664" cy="1200329"/>
          </a:xfrm>
          <a:prstGeom prst="rect">
            <a:avLst/>
          </a:prstGeom>
          <a:noFill/>
        </p:spPr>
        <p:txBody>
          <a:bodyPr wrap="square">
            <a:spAutoFit/>
          </a:bodyPr>
          <a:lstStyle/>
          <a:p>
            <a:pPr marL="285750" indent="-285750" algn="just">
              <a:buFont typeface="Arial" panose="020B0604020202020204" pitchFamily="34" charset="0"/>
              <a:buChar char="•"/>
            </a:pPr>
            <a:r>
              <a:rPr lang="en-US" sz="1800" dirty="0">
                <a:latin typeface="Cambria" panose="02040503050406030204" pitchFamily="18" charset="0"/>
                <a:ea typeface="Cambria" panose="02040503050406030204" pitchFamily="18" charset="0"/>
              </a:rPr>
              <a:t>Future endeavors may focus on augmenting the dataset for improved generalization, refining model architecture through techniques like transfer learning, and exploring feature fusion for enhanced accuracy.</a:t>
            </a:r>
          </a:p>
          <a:p>
            <a:pPr marL="285750" indent="-285750" algn="just">
              <a:buFont typeface="Arial" panose="020B0604020202020204" pitchFamily="34" charset="0"/>
              <a:buChar char="•"/>
            </a:pPr>
            <a:r>
              <a:rPr lang="en-US" sz="1800" dirty="0">
                <a:latin typeface="Cambria" panose="02040503050406030204" pitchFamily="18" charset="0"/>
                <a:ea typeface="Cambria" panose="02040503050406030204" pitchFamily="18" charset="0"/>
              </a:rPr>
              <a:t>Real-world deployment and assessment in biometric authentication systems will validate the model's practical utility.</a:t>
            </a:r>
          </a:p>
        </p:txBody>
      </p:sp>
      <p:sp>
        <p:nvSpPr>
          <p:cNvPr id="6" name="Google Shape;340;p33">
            <a:extLst>
              <a:ext uri="{FF2B5EF4-FFF2-40B4-BE49-F238E27FC236}">
                <a16:creationId xmlns:a16="http://schemas.microsoft.com/office/drawing/2014/main" id="{DC13D5CE-0D0B-316D-E636-543DD64D9735}"/>
              </a:ext>
            </a:extLst>
          </p:cNvPr>
          <p:cNvSpPr txBox="1">
            <a:spLocks/>
          </p:cNvSpPr>
          <p:nvPr/>
        </p:nvSpPr>
        <p:spPr>
          <a:xfrm>
            <a:off x="166254" y="3579748"/>
            <a:ext cx="11817927" cy="778307"/>
          </a:xfrm>
          <a:prstGeom prst="rect">
            <a:avLst/>
          </a:prstGeom>
          <a:noFill/>
          <a:ln>
            <a:noFill/>
          </a:ln>
        </p:spPr>
        <p:txBody>
          <a:bodyPr spcFirstLastPara="1" wrap="square" lIns="91425" tIns="45700"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Libre Franklin"/>
              <a:buNone/>
              <a:defRPr sz="40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chemeClr val="dk1"/>
              </a:buClr>
              <a:buSzPts val="2800"/>
              <a:buFont typeface="Cambria"/>
              <a:buNone/>
            </a:pPr>
            <a:r>
              <a:rPr lang="en-US" sz="4800" b="1" i="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FUTURE SCOPE</a:t>
            </a:r>
            <a:endParaRPr lang="en-US" sz="4800" dirty="0"/>
          </a:p>
        </p:txBody>
      </p:sp>
      <p:sp>
        <p:nvSpPr>
          <p:cNvPr id="7" name="TextBox 6">
            <a:extLst>
              <a:ext uri="{FF2B5EF4-FFF2-40B4-BE49-F238E27FC236}">
                <a16:creationId xmlns:a16="http://schemas.microsoft.com/office/drawing/2014/main" id="{81B79E5A-B14B-CA57-0054-59BD52E4E7AF}"/>
              </a:ext>
            </a:extLst>
          </p:cNvPr>
          <p:cNvSpPr txBox="1"/>
          <p:nvPr/>
        </p:nvSpPr>
        <p:spPr>
          <a:xfrm>
            <a:off x="582168" y="1257352"/>
            <a:ext cx="11027664" cy="2031325"/>
          </a:xfrm>
          <a:prstGeom prst="rect">
            <a:avLst/>
          </a:prstGeom>
          <a:noFill/>
        </p:spPr>
        <p:txBody>
          <a:bodyPr wrap="square">
            <a:spAutoFit/>
          </a:bodyPr>
          <a:lstStyle/>
          <a:p>
            <a:pPr marL="285750" indent="-285750" algn="just">
              <a:buFont typeface="Arial" panose="020B0604020202020204" pitchFamily="34" charset="0"/>
              <a:buChar char="•"/>
            </a:pPr>
            <a:r>
              <a:rPr lang="en-US" sz="1800" dirty="0">
                <a:latin typeface="Cambria" panose="02040503050406030204" pitchFamily="18" charset="0"/>
                <a:ea typeface="Cambria" panose="02040503050406030204" pitchFamily="18" charset="0"/>
              </a:rPr>
              <a:t>The Siamese neural network-based comparison system presents a promising approach to fingerprint recognition, leveraging deep learning to extract intricate patterns for accurate matching. </a:t>
            </a:r>
          </a:p>
          <a:p>
            <a:pPr marL="285750" indent="-285750" algn="just">
              <a:buFont typeface="Arial" panose="020B0604020202020204" pitchFamily="34" charset="0"/>
              <a:buChar char="•"/>
            </a:pPr>
            <a:r>
              <a:rPr lang="en-US" sz="1800" dirty="0">
                <a:latin typeface="Cambria" panose="02040503050406030204" pitchFamily="18" charset="0"/>
                <a:ea typeface="Cambria" panose="02040503050406030204" pitchFamily="18" charset="0"/>
              </a:rPr>
              <a:t>By eliminating the need for manual feature engineering and addressing challenges like contact-based and contactless fingerprint variations, it offers a robust solution with potential applications in biometric authentication and security systems. </a:t>
            </a:r>
          </a:p>
          <a:p>
            <a:pPr marL="285750" indent="-285750" algn="just">
              <a:buFont typeface="Arial" panose="020B0604020202020204" pitchFamily="34" charset="0"/>
              <a:buChar char="•"/>
            </a:pPr>
            <a:r>
              <a:rPr lang="en-US" sz="1800" dirty="0">
                <a:latin typeface="Cambria" panose="02040503050406030204" pitchFamily="18" charset="0"/>
                <a:ea typeface="Cambria" panose="02040503050406030204" pitchFamily="18" charset="0"/>
              </a:rPr>
              <a:t>Further optimization and validation through real-world deployment will solidify its efficacy and practical utility.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34"/>
          <p:cNvSpPr/>
          <p:nvPr/>
        </p:nvSpPr>
        <p:spPr>
          <a:xfrm>
            <a:off x="463296" y="1305362"/>
            <a:ext cx="11265408" cy="4247276"/>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pPr>
            <a:r>
              <a:rPr lang="en-US" sz="1800" dirty="0">
                <a:solidFill>
                  <a:schemeClr val="dk1"/>
                </a:solidFill>
                <a:latin typeface="Cambria"/>
                <a:ea typeface="Cambria"/>
                <a:cs typeface="Cambria"/>
                <a:sym typeface="Cambria"/>
              </a:rPr>
              <a:t>[1] </a:t>
            </a:r>
            <a:r>
              <a:rPr lang="en-IN" sz="1800" dirty="0" err="1">
                <a:latin typeface="Times New Roman" panose="02020603050405020304" pitchFamily="18" charset="0"/>
                <a:cs typeface="Times New Roman" panose="02020603050405020304" pitchFamily="18" charset="0"/>
              </a:rPr>
              <a:t>Chenhao</a:t>
            </a:r>
            <a:r>
              <a:rPr lang="en-IN" sz="1800" dirty="0">
                <a:latin typeface="Times New Roman" panose="02020603050405020304" pitchFamily="18" charset="0"/>
                <a:cs typeface="Times New Roman" panose="02020603050405020304" pitchFamily="18" charset="0"/>
              </a:rPr>
              <a:t> Lin, Ajay Kumar, “Matching Contactless and Contact-Based Conventional Fingerprint Images for Biometrics Identification” VOL.27, NO. 4, Jun. 2018, DOI: 10.1109/TIP.2017.2788866.</a:t>
            </a:r>
          </a:p>
          <a:p>
            <a:pPr marR="0" lvl="0" algn="just" rtl="0">
              <a:lnSpc>
                <a:spcPct val="150000"/>
              </a:lnSpc>
              <a:spcBef>
                <a:spcPts val="0"/>
              </a:spcBef>
              <a:spcAft>
                <a:spcPts val="0"/>
              </a:spcAft>
            </a:pPr>
            <a:r>
              <a:rPr lang="en-IN" sz="1800" dirty="0">
                <a:latin typeface="Times New Roman" panose="02020603050405020304" pitchFamily="18" charset="0"/>
                <a:cs typeface="Times New Roman" panose="02020603050405020304" pitchFamily="18" charset="0"/>
              </a:rPr>
              <a:t>[2] </a:t>
            </a:r>
            <a:r>
              <a:rPr lang="en-IN" sz="1800" dirty="0" err="1">
                <a:latin typeface="Times New Roman" panose="02020603050405020304" pitchFamily="18" charset="0"/>
                <a:cs typeface="Times New Roman" panose="02020603050405020304" pitchFamily="18" charset="0"/>
              </a:rPr>
              <a:t>Chenhao</a:t>
            </a:r>
            <a:r>
              <a:rPr lang="en-IN" sz="1800" dirty="0">
                <a:latin typeface="Times New Roman" panose="02020603050405020304" pitchFamily="18" charset="0"/>
                <a:cs typeface="Times New Roman" panose="02020603050405020304" pitchFamily="18" charset="0"/>
              </a:rPr>
              <a:t> Lin, Ajay Kumar, “A CNN-based Framework for Comparison of Contactless to Contact-based Fingerprints”, DOI 10.1109/TIFS.2018.2854765.</a:t>
            </a:r>
          </a:p>
          <a:p>
            <a:pPr marR="0" lvl="0" algn="just" rtl="0">
              <a:lnSpc>
                <a:spcPct val="150000"/>
              </a:lnSpc>
              <a:spcBef>
                <a:spcPts val="0"/>
              </a:spcBef>
              <a:spcAft>
                <a:spcPts val="0"/>
              </a:spcAft>
            </a:pPr>
            <a:r>
              <a:rPr lang="en-IN" sz="1800" dirty="0">
                <a:latin typeface="Times New Roman" panose="02020603050405020304" pitchFamily="18" charset="0"/>
                <a:cs typeface="Times New Roman" panose="02020603050405020304" pitchFamily="18" charset="0"/>
              </a:rPr>
              <a:t>[3] </a:t>
            </a:r>
            <a:r>
              <a:rPr lang="en-IN" sz="1800" dirty="0" err="1">
                <a:latin typeface="Times New Roman" panose="02020603050405020304" pitchFamily="18" charset="0"/>
                <a:cs typeface="Times New Roman" panose="02020603050405020304" pitchFamily="18" charset="0"/>
              </a:rPr>
              <a:t>Hanzhuo</a:t>
            </a:r>
            <a:r>
              <a:rPr lang="en-IN" sz="1800" dirty="0">
                <a:latin typeface="Times New Roman" panose="02020603050405020304" pitchFamily="18" charset="0"/>
                <a:cs typeface="Times New Roman" panose="02020603050405020304" pitchFamily="18" charset="0"/>
              </a:rPr>
              <a:t> Tan, Ajay Kumar, “Minutiae Attention Network with Reciprocal Distance Loss for Contactless to Contact-based Fingerprint Identification” , DOI 10.1109/TIFS.2021.3076307.</a:t>
            </a:r>
          </a:p>
          <a:p>
            <a:pPr marR="0" lvl="0" algn="just" rtl="0">
              <a:lnSpc>
                <a:spcPct val="150000"/>
              </a:lnSpc>
              <a:spcBef>
                <a:spcPts val="0"/>
              </a:spcBef>
              <a:spcAft>
                <a:spcPts val="0"/>
              </a:spcAft>
            </a:pPr>
            <a:r>
              <a:rPr lang="en-IN" sz="1800" dirty="0">
                <a:latin typeface="Times New Roman" panose="02020603050405020304" pitchFamily="18" charset="0"/>
                <a:cs typeface="Times New Roman" panose="02020603050405020304" pitchFamily="18" charset="0"/>
              </a:rPr>
              <a:t>[4] Aman </a:t>
            </a:r>
            <a:r>
              <a:rPr lang="en-IN" sz="1800" dirty="0" err="1">
                <a:latin typeface="Times New Roman" panose="02020603050405020304" pitchFamily="18" charset="0"/>
                <a:cs typeface="Times New Roman" panose="02020603050405020304" pitchFamily="18" charset="0"/>
              </a:rPr>
              <a:t>Attrish</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Nagasai</a:t>
            </a:r>
            <a:r>
              <a:rPr lang="en-IN" sz="1800" dirty="0">
                <a:latin typeface="Times New Roman" panose="02020603050405020304" pitchFamily="18" charset="0"/>
                <a:cs typeface="Times New Roman" panose="02020603050405020304" pitchFamily="18" charset="0"/>
              </a:rPr>
              <a:t> Bharat, Vijay Anand, Vivek </a:t>
            </a:r>
            <a:r>
              <a:rPr lang="en-IN" sz="1800" dirty="0" err="1">
                <a:latin typeface="Times New Roman" panose="02020603050405020304" pitchFamily="18" charset="0"/>
                <a:cs typeface="Times New Roman" panose="02020603050405020304" pitchFamily="18" charset="0"/>
              </a:rPr>
              <a:t>Kanhangad</a:t>
            </a:r>
            <a:r>
              <a:rPr lang="en-IN" sz="1800" dirty="0">
                <a:latin typeface="Times New Roman" panose="02020603050405020304" pitchFamily="18" charset="0"/>
                <a:cs typeface="Times New Roman" panose="02020603050405020304" pitchFamily="18" charset="0"/>
              </a:rPr>
              <a:t>, “A Contactless Fingerprint Recognition System”, 20 Aug 2021.</a:t>
            </a:r>
          </a:p>
          <a:p>
            <a:pPr marR="0" lvl="0" algn="just" rtl="0">
              <a:lnSpc>
                <a:spcPct val="150000"/>
              </a:lnSpc>
              <a:spcBef>
                <a:spcPts val="0"/>
              </a:spcBef>
              <a:spcAft>
                <a:spcPts val="0"/>
              </a:spcAft>
            </a:pPr>
            <a:r>
              <a:rPr lang="en-IN" sz="1800" dirty="0">
                <a:latin typeface="Times New Roman" panose="02020603050405020304" pitchFamily="18" charset="0"/>
                <a:cs typeface="Times New Roman" panose="02020603050405020304" pitchFamily="18" charset="0"/>
              </a:rPr>
              <a:t>[5] BANDI BABY SRAVANI , K.RAMBABU, “CNN BASED FRAMEWORK FOR DESIGNING CONTACTLESS TO CONTACT BASED FINGERPRINTS” Volume 9, Issue 4 April 2021</a:t>
            </a:r>
          </a:p>
        </p:txBody>
      </p:sp>
      <p:sp>
        <p:nvSpPr>
          <p:cNvPr id="351" name="Google Shape;351;p34"/>
          <p:cNvSpPr txBox="1"/>
          <p:nvPr/>
        </p:nvSpPr>
        <p:spPr>
          <a:xfrm>
            <a:off x="193963" y="274638"/>
            <a:ext cx="11817927"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4000"/>
              <a:buFont typeface="Cambria"/>
              <a:buNone/>
            </a:pPr>
            <a:r>
              <a:rPr lang="en-US" sz="4000" b="1" dirty="0">
                <a:solidFill>
                  <a:schemeClr val="dk1"/>
                </a:solidFill>
                <a:latin typeface="Cambria"/>
                <a:ea typeface="Cambria"/>
                <a:cs typeface="Cambria"/>
                <a:sym typeface="Cambria"/>
              </a:rPr>
              <a:t>REFERENCES</a:t>
            </a:r>
            <a:endParaRPr dirty="0"/>
          </a:p>
        </p:txBody>
      </p:sp>
      <p:sp>
        <p:nvSpPr>
          <p:cNvPr id="2" name="Google Shape;343;p33">
            <a:extLst>
              <a:ext uri="{FF2B5EF4-FFF2-40B4-BE49-F238E27FC236}">
                <a16:creationId xmlns:a16="http://schemas.microsoft.com/office/drawing/2014/main" id="{C026E6C3-E4EA-2D57-D5A3-241E18BA5266}"/>
              </a:ext>
            </a:extLst>
          </p:cNvPr>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23</a:t>
            </a:fld>
            <a:endParaRPr dirty="0"/>
          </a:p>
        </p:txBody>
      </p:sp>
      <p:sp>
        <p:nvSpPr>
          <p:cNvPr id="3" name="Google Shape;341;p33">
            <a:extLst>
              <a:ext uri="{FF2B5EF4-FFF2-40B4-BE49-F238E27FC236}">
                <a16:creationId xmlns:a16="http://schemas.microsoft.com/office/drawing/2014/main" id="{825FAB41-8554-8FA7-7F4F-1CDB586C3A53}"/>
              </a:ext>
            </a:extLst>
          </p:cNvPr>
          <p:cNvSpPr txBox="1">
            <a:spLocks noGrp="1"/>
          </p:cNvSpPr>
          <p:nvPr>
            <p:ph type="dt" idx="10"/>
          </p:nvPr>
        </p:nvSpPr>
        <p:spPr>
          <a:xfrm>
            <a:off x="10668000" y="6191250"/>
            <a:ext cx="1219199" cy="476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59ADEFF9-F910-4E5C-8217-74A72805C145}" type="datetime5">
              <a:rPr lang="en-US" b="1" smtClean="0">
                <a:latin typeface="Cambria"/>
                <a:ea typeface="Cambria"/>
                <a:sym typeface="Cambria"/>
              </a:rPr>
              <a:t>28-May-24</a:t>
            </a:fld>
            <a:endParaRPr b="1">
              <a:latin typeface="Cambria"/>
              <a:ea typeface="Cambria"/>
              <a:cs typeface="Cambria"/>
              <a:sym typeface="Cambria"/>
            </a:endParaRPr>
          </a:p>
        </p:txBody>
      </p:sp>
      <p:sp>
        <p:nvSpPr>
          <p:cNvPr id="4" name="Google Shape;342;p33">
            <a:extLst>
              <a:ext uri="{FF2B5EF4-FFF2-40B4-BE49-F238E27FC236}">
                <a16:creationId xmlns:a16="http://schemas.microsoft.com/office/drawing/2014/main" id="{71B71D88-D85E-F9D3-7A8A-DE9BE83E2554}"/>
              </a:ext>
            </a:extLst>
          </p:cNvPr>
          <p:cNvSpPr txBox="1">
            <a:spLocks noGrp="1"/>
          </p:cNvSpPr>
          <p:nvPr>
            <p:ph type="ftr" idx="11"/>
          </p:nvPr>
        </p:nvSpPr>
        <p:spPr>
          <a:xfrm>
            <a:off x="817419" y="6172200"/>
            <a:ext cx="4793672"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latin typeface="Cambria"/>
                <a:ea typeface="Cambria"/>
                <a:cs typeface="Cambria"/>
                <a:sym typeface="Cambria"/>
              </a:rPr>
              <a:t>Department of CS&amp;E, Acharya Institute of Technology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5"/>
          <p:cNvSpPr txBox="1">
            <a:spLocks noGrp="1"/>
          </p:cNvSpPr>
          <p:nvPr>
            <p:ph type="body" idx="1"/>
          </p:nvPr>
        </p:nvSpPr>
        <p:spPr>
          <a:xfrm>
            <a:off x="429491" y="540327"/>
            <a:ext cx="11471564" cy="5479473"/>
          </a:xfrm>
          <a:prstGeom prst="rect">
            <a:avLst/>
          </a:prstGeom>
          <a:noFill/>
          <a:ln>
            <a:noFill/>
          </a:ln>
        </p:spPr>
        <p:txBody>
          <a:bodyPr spcFirstLastPara="1" wrap="square" lIns="91425" tIns="45700" rIns="91425" bIns="45700" anchor="t" anchorCtr="0">
            <a:normAutofit/>
          </a:bodyPr>
          <a:lstStyle/>
          <a:p>
            <a:pPr marL="274320" lvl="0" indent="-274320" algn="ctr" rtl="0">
              <a:spcBef>
                <a:spcPts val="0"/>
              </a:spcBef>
              <a:spcAft>
                <a:spcPts val="0"/>
              </a:spcAft>
              <a:buSzPts val="8160"/>
              <a:buNone/>
            </a:pPr>
            <a:endParaRPr sz="9600">
              <a:latin typeface="Times New Roman"/>
              <a:ea typeface="Times New Roman"/>
              <a:cs typeface="Times New Roman"/>
              <a:sym typeface="Times New Roman"/>
            </a:endParaRPr>
          </a:p>
          <a:p>
            <a:pPr marL="274320" lvl="0" indent="-274320" algn="ctr" rtl="0">
              <a:spcBef>
                <a:spcPts val="580"/>
              </a:spcBef>
              <a:spcAft>
                <a:spcPts val="0"/>
              </a:spcAft>
              <a:buSzPts val="8160"/>
              <a:buNone/>
            </a:pPr>
            <a:r>
              <a:rPr lang="en-US" sz="9600" b="1">
                <a:latin typeface="Cambria"/>
                <a:ea typeface="Cambria"/>
                <a:cs typeface="Cambria"/>
                <a:sym typeface="Cambria"/>
              </a:rPr>
              <a:t>THANK  YOU</a:t>
            </a:r>
            <a:endParaRPr/>
          </a:p>
        </p:txBody>
      </p:sp>
      <p:sp>
        <p:nvSpPr>
          <p:cNvPr id="359" name="Google Shape;359;p35"/>
          <p:cNvSpPr txBox="1">
            <a:spLocks noGrp="1"/>
          </p:cNvSpPr>
          <p:nvPr>
            <p:ph type="dt" idx="10"/>
          </p:nvPr>
        </p:nvSpPr>
        <p:spPr>
          <a:xfrm>
            <a:off x="10626436" y="6191250"/>
            <a:ext cx="1330036" cy="476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F43CEF8F-CF05-490C-95A2-E3EB8D36D97E}" type="datetime5">
              <a:rPr lang="en-US" b="1" smtClean="0">
                <a:latin typeface="Cambria"/>
                <a:ea typeface="Cambria"/>
                <a:sym typeface="Cambria"/>
              </a:rPr>
              <a:t>28-May-24</a:t>
            </a:fld>
            <a:endParaRPr b="1">
              <a:latin typeface="Cambria"/>
              <a:ea typeface="Cambria"/>
              <a:cs typeface="Cambria"/>
              <a:sym typeface="Cambria"/>
            </a:endParaRPr>
          </a:p>
        </p:txBody>
      </p:sp>
      <p:sp>
        <p:nvSpPr>
          <p:cNvPr id="360" name="Google Shape;360;p35"/>
          <p:cNvSpPr txBox="1">
            <a:spLocks noGrp="1"/>
          </p:cNvSpPr>
          <p:nvPr>
            <p:ph type="ftr" idx="11"/>
          </p:nvPr>
        </p:nvSpPr>
        <p:spPr>
          <a:xfrm>
            <a:off x="803564" y="6172200"/>
            <a:ext cx="4696691"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latin typeface="Cambria"/>
                <a:ea typeface="Cambria"/>
                <a:cs typeface="Cambria"/>
                <a:sym typeface="Cambria"/>
              </a:rPr>
              <a:t>Department of CS&amp;E, Acharya Institute of Technology</a:t>
            </a:r>
            <a:endParaRPr/>
          </a:p>
        </p:txBody>
      </p:sp>
      <p:sp>
        <p:nvSpPr>
          <p:cNvPr id="361" name="Google Shape;361;p35"/>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5"/>
          <p:cNvSpPr txBox="1">
            <a:spLocks noGrp="1"/>
          </p:cNvSpPr>
          <p:nvPr>
            <p:ph type="title"/>
          </p:nvPr>
        </p:nvSpPr>
        <p:spPr>
          <a:xfrm>
            <a:off x="180118" y="248988"/>
            <a:ext cx="11831700" cy="836862"/>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Clr>
                <a:schemeClr val="dk1"/>
              </a:buClr>
              <a:buSzPts val="4800"/>
              <a:buFont typeface="Cambria"/>
              <a:buNone/>
            </a:pPr>
            <a:r>
              <a:rPr lang="en-US" sz="4800" b="1" dirty="0">
                <a:solidFill>
                  <a:schemeClr val="dk1"/>
                </a:solidFill>
                <a:latin typeface="Cambria"/>
                <a:ea typeface="Cambria"/>
                <a:cs typeface="Cambria"/>
                <a:sym typeface="Cambria"/>
              </a:rPr>
              <a:t>INTRODUCTION</a:t>
            </a:r>
            <a:endParaRPr dirty="0"/>
          </a:p>
        </p:txBody>
      </p:sp>
      <p:sp>
        <p:nvSpPr>
          <p:cNvPr id="142" name="Google Shape;142;p5"/>
          <p:cNvSpPr txBox="1">
            <a:spLocks noGrp="1"/>
          </p:cNvSpPr>
          <p:nvPr>
            <p:ph type="dt" idx="10"/>
          </p:nvPr>
        </p:nvSpPr>
        <p:spPr>
          <a:xfrm>
            <a:off x="10742075" y="6213900"/>
            <a:ext cx="1077000" cy="373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F7FF285B-5146-47CD-8561-A0283BDBEF60}" type="datetime5">
              <a:rPr lang="en-US" b="1" smtClean="0">
                <a:latin typeface="Cambria"/>
                <a:ea typeface="Cambria"/>
                <a:sym typeface="Cambria"/>
              </a:rPr>
              <a:t>28-May-24</a:t>
            </a:fld>
            <a:endParaRPr b="1">
              <a:latin typeface="Cambria"/>
              <a:ea typeface="Cambria"/>
              <a:cs typeface="Cambria"/>
              <a:sym typeface="Cambria"/>
            </a:endParaRPr>
          </a:p>
        </p:txBody>
      </p:sp>
      <p:sp>
        <p:nvSpPr>
          <p:cNvPr id="143" name="Google Shape;143;p5"/>
          <p:cNvSpPr txBox="1">
            <a:spLocks noGrp="1"/>
          </p:cNvSpPr>
          <p:nvPr>
            <p:ph type="ftr" idx="11"/>
          </p:nvPr>
        </p:nvSpPr>
        <p:spPr>
          <a:xfrm>
            <a:off x="983673" y="6172200"/>
            <a:ext cx="4558145"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latin typeface="Cambria"/>
                <a:ea typeface="Cambria"/>
                <a:cs typeface="Cambria"/>
                <a:sym typeface="Cambria"/>
              </a:rPr>
              <a:t>Department of CS&amp;E, Acharya Institute of Technology</a:t>
            </a:r>
            <a:endParaRPr/>
          </a:p>
        </p:txBody>
      </p:sp>
      <p:sp>
        <p:nvSpPr>
          <p:cNvPr id="144" name="Google Shape;144;p5"/>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a:t>
            </a:fld>
            <a:endParaRPr/>
          </a:p>
        </p:txBody>
      </p:sp>
      <p:sp>
        <p:nvSpPr>
          <p:cNvPr id="3" name="TextBox 2">
            <a:extLst>
              <a:ext uri="{FF2B5EF4-FFF2-40B4-BE49-F238E27FC236}">
                <a16:creationId xmlns:a16="http://schemas.microsoft.com/office/drawing/2014/main" id="{2D3D6EDC-B61C-3738-634A-500FFAC3F66A}"/>
              </a:ext>
            </a:extLst>
          </p:cNvPr>
          <p:cNvSpPr txBox="1"/>
          <p:nvPr/>
        </p:nvSpPr>
        <p:spPr>
          <a:xfrm>
            <a:off x="531844" y="1483820"/>
            <a:ext cx="11128248" cy="3890360"/>
          </a:xfrm>
          <a:prstGeom prst="rect">
            <a:avLst/>
          </a:prstGeom>
          <a:noFill/>
        </p:spPr>
        <p:txBody>
          <a:bodyPr wrap="square">
            <a:spAutoFit/>
          </a:bodyPr>
          <a:lstStyle/>
          <a:p>
            <a:pPr algn="ctr">
              <a:lnSpc>
                <a:spcPct val="150000"/>
              </a:lnSpc>
            </a:pPr>
            <a:r>
              <a:rPr lang="en-US" sz="2800" dirty="0">
                <a:latin typeface="Cambria" panose="02040503050406030204" pitchFamily="18" charset="0"/>
                <a:ea typeface="Cambria" panose="02040503050406030204" pitchFamily="18" charset="0"/>
                <a:cs typeface="Times New Roman" panose="02020603050405020304" pitchFamily="18" charset="0"/>
              </a:rPr>
              <a:t>Contact-based fingerprint systems are susceptible to degradation of scanning surfaces over time, resulting in decreased accuracy and reliability. Contactless fingerprint systems, utilizing technologies such as capacitive or optical sensors, mitigate this issue by capturing fingerprint data without physical contact, ensuring more consistent and durable performance.</a:t>
            </a:r>
            <a:endParaRPr lang="en-IN" sz="2800" dirty="0">
              <a:latin typeface="Cambria" panose="020405030504060302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166255" y="274638"/>
            <a:ext cx="11845636"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Clr>
                <a:schemeClr val="dk1"/>
              </a:buClr>
              <a:buSzPts val="4800"/>
              <a:buFont typeface="Cambria"/>
              <a:buNone/>
            </a:pPr>
            <a:r>
              <a:rPr lang="en-US" sz="4800" b="1" dirty="0">
                <a:solidFill>
                  <a:schemeClr val="dk1"/>
                </a:solidFill>
                <a:latin typeface="Cambria"/>
                <a:ea typeface="Cambria"/>
                <a:cs typeface="Cambria"/>
                <a:sym typeface="Cambria"/>
              </a:rPr>
              <a:t>PROBLEM STATEMENT</a:t>
            </a:r>
            <a:endParaRPr dirty="0"/>
          </a:p>
        </p:txBody>
      </p:sp>
      <p:sp>
        <p:nvSpPr>
          <p:cNvPr id="171" name="Google Shape;171;p9"/>
          <p:cNvSpPr txBox="1">
            <a:spLocks noGrp="1"/>
          </p:cNvSpPr>
          <p:nvPr>
            <p:ph type="dt" idx="10"/>
          </p:nvPr>
        </p:nvSpPr>
        <p:spPr>
          <a:xfrm>
            <a:off x="10640290" y="6191250"/>
            <a:ext cx="1094509" cy="476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ECD8BC23-C491-4083-A385-DA6F6460F69D}" type="datetime5">
              <a:rPr lang="en-US" b="1" smtClean="0">
                <a:latin typeface="Cambria"/>
                <a:ea typeface="Cambria"/>
                <a:sym typeface="Cambria"/>
              </a:rPr>
              <a:t>28-May-24</a:t>
            </a:fld>
            <a:endParaRPr b="1">
              <a:latin typeface="Cambria"/>
              <a:ea typeface="Cambria"/>
              <a:cs typeface="Cambria"/>
              <a:sym typeface="Cambria"/>
            </a:endParaRPr>
          </a:p>
        </p:txBody>
      </p:sp>
      <p:sp>
        <p:nvSpPr>
          <p:cNvPr id="172" name="Google Shape;172;p9"/>
          <p:cNvSpPr txBox="1">
            <a:spLocks noGrp="1"/>
          </p:cNvSpPr>
          <p:nvPr>
            <p:ph type="ftr" idx="11"/>
          </p:nvPr>
        </p:nvSpPr>
        <p:spPr>
          <a:xfrm>
            <a:off x="886692" y="6172200"/>
            <a:ext cx="4765964"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latin typeface="Cambria"/>
                <a:ea typeface="Cambria"/>
                <a:cs typeface="Cambria"/>
                <a:sym typeface="Cambria"/>
              </a:rPr>
              <a:t>Department of CS&amp;E, Acharya Institute of Technology</a:t>
            </a:r>
            <a:endParaRPr/>
          </a:p>
        </p:txBody>
      </p:sp>
      <p:sp>
        <p:nvSpPr>
          <p:cNvPr id="173" name="Google Shape;173;p9"/>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a:t>
            </a:fld>
            <a:endParaRPr/>
          </a:p>
        </p:txBody>
      </p:sp>
      <p:sp>
        <p:nvSpPr>
          <p:cNvPr id="3" name="TextBox 2">
            <a:extLst>
              <a:ext uri="{FF2B5EF4-FFF2-40B4-BE49-F238E27FC236}">
                <a16:creationId xmlns:a16="http://schemas.microsoft.com/office/drawing/2014/main" id="{19F919AC-E719-6122-589C-9BF94AC54F17}"/>
              </a:ext>
            </a:extLst>
          </p:cNvPr>
          <p:cNvSpPr txBox="1"/>
          <p:nvPr/>
        </p:nvSpPr>
        <p:spPr>
          <a:xfrm>
            <a:off x="675825" y="2453316"/>
            <a:ext cx="10826496" cy="1951368"/>
          </a:xfrm>
          <a:prstGeom prst="rect">
            <a:avLst/>
          </a:prstGeom>
          <a:noFill/>
        </p:spPr>
        <p:txBody>
          <a:bodyPr wrap="square">
            <a:spAutoFit/>
          </a:bodyPr>
          <a:lstStyle/>
          <a:p>
            <a:pPr algn="ctr">
              <a:lnSpc>
                <a:spcPct val="150000"/>
              </a:lnSpc>
            </a:pPr>
            <a:r>
              <a:rPr lang="en-US" sz="2800" dirty="0">
                <a:latin typeface="Cambria" panose="02040503050406030204" pitchFamily="18" charset="0"/>
                <a:ea typeface="Cambria" panose="02040503050406030204" pitchFamily="18" charset="0"/>
                <a:cs typeface="Times New Roman" panose="02020603050405020304" pitchFamily="18" charset="0"/>
              </a:rPr>
              <a:t>To enhance recognition accuracy in identifying fingerprint images, thereby improving the efficiency and precision of biometric identification processes.</a:t>
            </a:r>
            <a:endParaRPr lang="en-IN" sz="2800" dirty="0">
              <a:latin typeface="Cambria" panose="020405030504060302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8318" y="186664"/>
            <a:ext cx="8092440" cy="764312"/>
          </a:xfrm>
          <a:prstGeom prst="rect">
            <a:avLst/>
          </a:prstGeom>
        </p:spPr>
        <p:txBody>
          <a:bodyPr vert="horz" wrap="square" lIns="0" tIns="12700" rIns="0" bIns="0" rtlCol="0">
            <a:spAutoFit/>
          </a:bodyPr>
          <a:lstStyle/>
          <a:p>
            <a:pPr marL="1955165">
              <a:lnSpc>
                <a:spcPct val="100000"/>
              </a:lnSpc>
              <a:spcBef>
                <a:spcPts val="100"/>
              </a:spcBef>
            </a:pPr>
            <a:r>
              <a:rPr sz="4800" b="1" spc="-20" dirty="0">
                <a:solidFill>
                  <a:schemeClr val="tx1"/>
                </a:solidFill>
                <a:latin typeface="Cambria" panose="02040503050406030204" pitchFamily="18" charset="0"/>
                <a:ea typeface="Cambria" panose="02040503050406030204" pitchFamily="18" charset="0"/>
              </a:rPr>
              <a:t>LITERATURE</a:t>
            </a:r>
            <a:r>
              <a:rPr sz="4800" b="1" spc="-204" dirty="0">
                <a:solidFill>
                  <a:schemeClr val="tx1"/>
                </a:solidFill>
                <a:latin typeface="Cambria" panose="02040503050406030204" pitchFamily="18" charset="0"/>
                <a:ea typeface="Cambria" panose="02040503050406030204" pitchFamily="18" charset="0"/>
              </a:rPr>
              <a:t> </a:t>
            </a:r>
            <a:r>
              <a:rPr sz="4800" b="1" spc="-35" dirty="0">
                <a:solidFill>
                  <a:schemeClr val="tx1"/>
                </a:solidFill>
                <a:latin typeface="Cambria" panose="02040503050406030204" pitchFamily="18" charset="0"/>
                <a:ea typeface="Cambria" panose="02040503050406030204" pitchFamily="18" charset="0"/>
              </a:rPr>
              <a:t>SURVEY</a:t>
            </a:r>
            <a:endParaRPr sz="4800" b="1" dirty="0">
              <a:solidFill>
                <a:schemeClr val="tx1"/>
              </a:solidFill>
              <a:latin typeface="Cambria" panose="02040503050406030204" pitchFamily="18" charset="0"/>
              <a:ea typeface="Cambria" panose="02040503050406030204" pitchFamily="18" charset="0"/>
            </a:endParaRPr>
          </a:p>
        </p:txBody>
      </p:sp>
      <p:sp>
        <p:nvSpPr>
          <p:cNvPr id="6" name="object 6"/>
          <p:cNvSpPr txBox="1"/>
          <p:nvPr/>
        </p:nvSpPr>
        <p:spPr>
          <a:xfrm>
            <a:off x="433831" y="6319520"/>
            <a:ext cx="129539" cy="238125"/>
          </a:xfrm>
          <a:prstGeom prst="rect">
            <a:avLst/>
          </a:prstGeom>
        </p:spPr>
        <p:txBody>
          <a:bodyPr vert="horz" wrap="square" lIns="0" tIns="11430" rIns="0" bIns="0" rtlCol="0">
            <a:spAutoFit/>
          </a:bodyPr>
          <a:lstStyle/>
          <a:p>
            <a:pPr marL="12700">
              <a:lnSpc>
                <a:spcPct val="100000"/>
              </a:lnSpc>
              <a:spcBef>
                <a:spcPts val="90"/>
              </a:spcBef>
            </a:pPr>
            <a:r>
              <a:rPr sz="1400" spc="-50" dirty="0">
                <a:solidFill>
                  <a:srgbClr val="FFFFFF"/>
                </a:solidFill>
                <a:latin typeface="Franklin Gothic Medium"/>
                <a:cs typeface="Franklin Gothic Medium"/>
              </a:rPr>
              <a:t>6</a:t>
            </a:r>
            <a:endParaRPr sz="1400">
              <a:latin typeface="Franklin Gothic Medium"/>
              <a:cs typeface="Franklin Gothic Medium"/>
            </a:endParaRPr>
          </a:p>
        </p:txBody>
      </p:sp>
      <p:graphicFrame>
        <p:nvGraphicFramePr>
          <p:cNvPr id="7" name="object 7"/>
          <p:cNvGraphicFramePr>
            <a:graphicFrameLocks noGrp="1"/>
          </p:cNvGraphicFramePr>
          <p:nvPr>
            <p:extLst>
              <p:ext uri="{D42A27DB-BD31-4B8C-83A1-F6EECF244321}">
                <p14:modId xmlns:p14="http://schemas.microsoft.com/office/powerpoint/2010/main" val="1783251554"/>
              </p:ext>
            </p:extLst>
          </p:nvPr>
        </p:nvGraphicFramePr>
        <p:xfrm>
          <a:off x="257176" y="1060195"/>
          <a:ext cx="11677648" cy="5002149"/>
        </p:xfrm>
        <a:graphic>
          <a:graphicData uri="http://schemas.openxmlformats.org/drawingml/2006/table">
            <a:tbl>
              <a:tblPr firstRow="1" bandRow="1">
                <a:tableStyleId>{2D5ABB26-0587-4C30-8999-92F81FD0307C}</a:tableStyleId>
              </a:tblPr>
              <a:tblGrid>
                <a:gridCol w="1571918">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gridCol w="2485730">
                  <a:extLst>
                    <a:ext uri="{9D8B030D-6E8A-4147-A177-3AD203B41FA5}">
                      <a16:colId xmlns:a16="http://schemas.microsoft.com/office/drawing/2014/main" val="20004"/>
                    </a:ext>
                  </a:extLst>
                </a:gridCol>
              </a:tblGrid>
              <a:tr h="2372698">
                <a:tc>
                  <a:txBody>
                    <a:bodyPr/>
                    <a:lstStyle/>
                    <a:p>
                      <a:pPr>
                        <a:lnSpc>
                          <a:spcPct val="100000"/>
                        </a:lnSpc>
                      </a:pPr>
                      <a:endParaRPr sz="1800" dirty="0">
                        <a:latin typeface="Times New Roman" panose="02020603050405020304"/>
                        <a:cs typeface="Times New Roman" panose="02020603050405020304"/>
                      </a:endParaRPr>
                    </a:p>
                    <a:p>
                      <a:pPr>
                        <a:lnSpc>
                          <a:spcPct val="100000"/>
                        </a:lnSpc>
                      </a:pPr>
                      <a:endParaRPr sz="1800" dirty="0">
                        <a:latin typeface="Times New Roman" panose="02020603050405020304"/>
                        <a:cs typeface="Times New Roman" panose="02020603050405020304"/>
                      </a:endParaRPr>
                    </a:p>
                    <a:p>
                      <a:pPr>
                        <a:lnSpc>
                          <a:spcPct val="100000"/>
                        </a:lnSpc>
                        <a:spcBef>
                          <a:spcPts val="375"/>
                        </a:spcBef>
                      </a:pPr>
                      <a:endParaRPr sz="1800" dirty="0">
                        <a:latin typeface="Times New Roman" panose="02020603050405020304"/>
                        <a:cs typeface="Times New Roman" panose="02020603050405020304"/>
                      </a:endParaRPr>
                    </a:p>
                    <a:p>
                      <a:pPr algn="ctr">
                        <a:lnSpc>
                          <a:spcPct val="100000"/>
                        </a:lnSpc>
                      </a:pPr>
                      <a:r>
                        <a:rPr sz="1800" b="1" spc="-25" dirty="0">
                          <a:solidFill>
                            <a:srgbClr val="FFFFFF"/>
                          </a:solidFill>
                          <a:latin typeface="Cambria"/>
                          <a:cs typeface="Cambria"/>
                        </a:rPr>
                        <a:t>S.N</a:t>
                      </a:r>
                      <a:endParaRPr sz="1800" dirty="0">
                        <a:latin typeface="Cambria"/>
                        <a:cs typeface="Cambri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a:lnSpc>
                          <a:spcPct val="100000"/>
                        </a:lnSpc>
                      </a:pPr>
                      <a:endParaRPr sz="1800">
                        <a:latin typeface="Times New Roman" panose="02020603050405020304"/>
                        <a:cs typeface="Times New Roman" panose="02020603050405020304"/>
                      </a:endParaRPr>
                    </a:p>
                    <a:p>
                      <a:pPr>
                        <a:lnSpc>
                          <a:spcPct val="100000"/>
                        </a:lnSpc>
                        <a:spcBef>
                          <a:spcPts val="280"/>
                        </a:spcBef>
                      </a:pPr>
                      <a:endParaRPr sz="1800">
                        <a:latin typeface="Times New Roman" panose="02020603050405020304"/>
                        <a:cs typeface="Times New Roman" panose="02020603050405020304"/>
                      </a:endParaRPr>
                    </a:p>
                    <a:p>
                      <a:pPr marL="2540" algn="ctr">
                        <a:lnSpc>
                          <a:spcPct val="100000"/>
                        </a:lnSpc>
                        <a:spcBef>
                          <a:spcPts val="5"/>
                        </a:spcBef>
                      </a:pPr>
                      <a:r>
                        <a:rPr sz="1800" b="1" spc="-120" dirty="0">
                          <a:solidFill>
                            <a:srgbClr val="FFFFFF"/>
                          </a:solidFill>
                          <a:latin typeface="Cambria"/>
                          <a:cs typeface="Cambria"/>
                        </a:rPr>
                        <a:t>PAPER</a:t>
                      </a:r>
                      <a:r>
                        <a:rPr sz="1800" b="1" spc="-190" dirty="0">
                          <a:solidFill>
                            <a:srgbClr val="FFFFFF"/>
                          </a:solidFill>
                          <a:latin typeface="Cambria"/>
                          <a:cs typeface="Cambria"/>
                        </a:rPr>
                        <a:t> </a:t>
                      </a:r>
                      <a:r>
                        <a:rPr sz="1800" b="1" spc="-20" dirty="0">
                          <a:solidFill>
                            <a:srgbClr val="FFFFFF"/>
                          </a:solidFill>
                          <a:latin typeface="Cambria"/>
                          <a:cs typeface="Cambria"/>
                        </a:rPr>
                        <a:t>TITLE</a:t>
                      </a:r>
                      <a:endParaRPr sz="1800">
                        <a:latin typeface="Cambria"/>
                        <a:cs typeface="Cambria"/>
                      </a:endParaRPr>
                    </a:p>
                    <a:p>
                      <a:pPr marL="451485" marR="445770" indent="1905" algn="ctr">
                        <a:lnSpc>
                          <a:spcPct val="100000"/>
                        </a:lnSpc>
                      </a:pPr>
                      <a:r>
                        <a:rPr sz="1800" b="1" spc="-50" dirty="0">
                          <a:solidFill>
                            <a:srgbClr val="FFFFFF"/>
                          </a:solidFill>
                          <a:latin typeface="Cambria"/>
                          <a:cs typeface="Cambria"/>
                        </a:rPr>
                        <a:t>&amp; </a:t>
                      </a:r>
                      <a:r>
                        <a:rPr sz="1800" b="1" spc="-40" dirty="0">
                          <a:solidFill>
                            <a:srgbClr val="FFFFFF"/>
                          </a:solidFill>
                          <a:latin typeface="Cambria"/>
                          <a:cs typeface="Cambria"/>
                        </a:rPr>
                        <a:t>PUBLICATION </a:t>
                      </a:r>
                      <a:r>
                        <a:rPr sz="1800" b="1" spc="-10" dirty="0">
                          <a:solidFill>
                            <a:srgbClr val="FFFFFF"/>
                          </a:solidFill>
                          <a:latin typeface="Cambria"/>
                          <a:cs typeface="Cambria"/>
                        </a:rPr>
                        <a:t>DETAILS</a:t>
                      </a:r>
                      <a:endParaRPr sz="1800">
                        <a:latin typeface="Cambria"/>
                        <a:cs typeface="Cambri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a:lnSpc>
                          <a:spcPct val="100000"/>
                        </a:lnSpc>
                      </a:pPr>
                      <a:endParaRPr sz="1800" dirty="0">
                        <a:latin typeface="Times New Roman" panose="02020603050405020304"/>
                        <a:cs typeface="Times New Roman" panose="02020603050405020304"/>
                      </a:endParaRPr>
                    </a:p>
                    <a:p>
                      <a:pPr>
                        <a:lnSpc>
                          <a:spcPct val="100000"/>
                        </a:lnSpc>
                        <a:spcBef>
                          <a:spcPts val="280"/>
                        </a:spcBef>
                      </a:pPr>
                      <a:endParaRPr sz="1800" dirty="0">
                        <a:latin typeface="Times New Roman" panose="02020603050405020304"/>
                        <a:cs typeface="Times New Roman" panose="02020603050405020304"/>
                      </a:endParaRPr>
                    </a:p>
                    <a:p>
                      <a:pPr marL="2540" algn="ctr">
                        <a:lnSpc>
                          <a:spcPct val="100000"/>
                        </a:lnSpc>
                        <a:spcBef>
                          <a:spcPts val="5"/>
                        </a:spcBef>
                      </a:pPr>
                      <a:r>
                        <a:rPr sz="1800" b="1" dirty="0">
                          <a:solidFill>
                            <a:srgbClr val="FFFFFF"/>
                          </a:solidFill>
                          <a:latin typeface="Cambria"/>
                          <a:cs typeface="Cambria"/>
                        </a:rPr>
                        <a:t>NAME</a:t>
                      </a:r>
                      <a:r>
                        <a:rPr sz="1800" b="1" spc="-65" dirty="0">
                          <a:solidFill>
                            <a:srgbClr val="FFFFFF"/>
                          </a:solidFill>
                          <a:latin typeface="Cambria"/>
                          <a:cs typeface="Cambria"/>
                        </a:rPr>
                        <a:t> </a:t>
                      </a:r>
                      <a:r>
                        <a:rPr sz="1800" b="1" spc="-50" dirty="0">
                          <a:solidFill>
                            <a:srgbClr val="FFFFFF"/>
                          </a:solidFill>
                          <a:latin typeface="Cambria"/>
                          <a:cs typeface="Cambria"/>
                        </a:rPr>
                        <a:t>OF</a:t>
                      </a:r>
                      <a:r>
                        <a:rPr sz="1800" b="1" spc="-204" dirty="0">
                          <a:solidFill>
                            <a:srgbClr val="FFFFFF"/>
                          </a:solidFill>
                          <a:latin typeface="Cambria"/>
                          <a:cs typeface="Cambria"/>
                        </a:rPr>
                        <a:t> </a:t>
                      </a:r>
                      <a:r>
                        <a:rPr sz="1800" b="1" spc="-25" dirty="0">
                          <a:solidFill>
                            <a:srgbClr val="FFFFFF"/>
                          </a:solidFill>
                          <a:latin typeface="Cambria"/>
                          <a:cs typeface="Cambria"/>
                        </a:rPr>
                        <a:t>THE</a:t>
                      </a:r>
                      <a:endParaRPr sz="1800" dirty="0">
                        <a:latin typeface="Cambria"/>
                        <a:cs typeface="Cambria"/>
                      </a:endParaRPr>
                    </a:p>
                    <a:p>
                      <a:pPr marL="3175" algn="ctr">
                        <a:lnSpc>
                          <a:spcPct val="100000"/>
                        </a:lnSpc>
                      </a:pPr>
                      <a:r>
                        <a:rPr sz="1800" b="1" spc="-10" dirty="0">
                          <a:solidFill>
                            <a:srgbClr val="FFFFFF"/>
                          </a:solidFill>
                          <a:latin typeface="Cambria"/>
                          <a:cs typeface="Cambria"/>
                        </a:rPr>
                        <a:t>AUTHORS</a:t>
                      </a:r>
                      <a:endParaRPr sz="1800" dirty="0">
                        <a:latin typeface="Cambria"/>
                        <a:cs typeface="Cambri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a:lnSpc>
                          <a:spcPct val="100000"/>
                        </a:lnSpc>
                        <a:spcBef>
                          <a:spcPts val="190"/>
                        </a:spcBef>
                      </a:pPr>
                      <a:endParaRPr sz="1800" dirty="0">
                        <a:latin typeface="Times New Roman" panose="02020603050405020304"/>
                        <a:cs typeface="Times New Roman" panose="02020603050405020304"/>
                      </a:endParaRPr>
                    </a:p>
                    <a:p>
                      <a:pPr marL="0" marR="0" lvl="0" indent="0" algn="ctr" rtl="0">
                        <a:spcBef>
                          <a:spcPts val="0"/>
                        </a:spcBef>
                        <a:spcAft>
                          <a:spcPts val="0"/>
                        </a:spcAft>
                        <a:buNone/>
                      </a:pPr>
                      <a:r>
                        <a:rPr lang="en-US" sz="1800" b="1" u="none" strike="noStrike" cap="none" dirty="0">
                          <a:solidFill>
                            <a:schemeClr val="lt1"/>
                          </a:solidFill>
                          <a:latin typeface="Cambria" panose="02040503050406030204" pitchFamily="18" charset="0"/>
                          <a:ea typeface="Cambria" panose="02040503050406030204" pitchFamily="18" charset="0"/>
                          <a:cs typeface="Libre Baskerville"/>
                          <a:sym typeface="Libre Baskerville"/>
                        </a:rPr>
                        <a:t>TECHNICAL  IDEAS / ALGORITHMS USED IN THE PAPER &amp; ADVANTAGES</a:t>
                      </a:r>
                      <a:endParaRPr lang="en-US" sz="1800" u="none" strike="noStrike" cap="none" dirty="0">
                        <a:latin typeface="Cambria" panose="02040503050406030204" pitchFamily="18" charset="0"/>
                        <a:ea typeface="Cambria" panose="02040503050406030204" pitchFamily="18" charset="0"/>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a:lnSpc>
                          <a:spcPct val="100000"/>
                        </a:lnSpc>
                        <a:spcBef>
                          <a:spcPts val="190"/>
                        </a:spcBef>
                      </a:pPr>
                      <a:endParaRPr sz="1800" dirty="0">
                        <a:latin typeface="Times New Roman" panose="02020603050405020304"/>
                        <a:cs typeface="Times New Roman" panose="02020603050405020304"/>
                      </a:endParaRPr>
                    </a:p>
                    <a:p>
                      <a:pPr marL="0" marR="0" lvl="0" indent="0" algn="ctr" rtl="0">
                        <a:spcBef>
                          <a:spcPts val="0"/>
                        </a:spcBef>
                        <a:spcAft>
                          <a:spcPts val="0"/>
                        </a:spcAft>
                        <a:buNone/>
                      </a:pPr>
                      <a:r>
                        <a:rPr lang="en-US" sz="1800" b="1" u="none" strike="noStrike" cap="none" dirty="0">
                          <a:solidFill>
                            <a:schemeClr val="lt1"/>
                          </a:solidFill>
                          <a:latin typeface="Cambria" panose="02040503050406030204" pitchFamily="18" charset="0"/>
                          <a:ea typeface="Cambria" panose="02040503050406030204" pitchFamily="18" charset="0"/>
                          <a:cs typeface="Libre Baskerville"/>
                          <a:sym typeface="Libre Baskerville"/>
                        </a:rPr>
                        <a:t>SHORTFALLS/</a:t>
                      </a:r>
                    </a:p>
                    <a:p>
                      <a:pPr marL="0" marR="0" lvl="0" indent="0" algn="ctr" rtl="0">
                        <a:spcBef>
                          <a:spcPts val="0"/>
                        </a:spcBef>
                        <a:spcAft>
                          <a:spcPts val="0"/>
                        </a:spcAft>
                        <a:buNone/>
                      </a:pPr>
                      <a:r>
                        <a:rPr lang="en-US" sz="1800" b="1" u="none" strike="noStrike" cap="none" dirty="0">
                          <a:solidFill>
                            <a:schemeClr val="lt1"/>
                          </a:solidFill>
                          <a:latin typeface="Cambria" panose="02040503050406030204" pitchFamily="18" charset="0"/>
                          <a:ea typeface="Cambria" panose="02040503050406030204" pitchFamily="18" charset="0"/>
                          <a:cs typeface="Libre Baskerville"/>
                          <a:sym typeface="Libre Baskerville"/>
                        </a:rPr>
                        <a:t>DISADVANTAGES  &amp; </a:t>
                      </a:r>
                      <a:endParaRPr lang="en-US" sz="1800" dirty="0">
                        <a:latin typeface="Cambria" panose="02040503050406030204" pitchFamily="18" charset="0"/>
                        <a:ea typeface="Cambria" panose="02040503050406030204" pitchFamily="18" charset="0"/>
                      </a:endParaRPr>
                    </a:p>
                    <a:p>
                      <a:pPr marL="0" marR="0" lvl="0" indent="0" algn="ctr" rtl="0">
                        <a:spcBef>
                          <a:spcPts val="0"/>
                        </a:spcBef>
                        <a:spcAft>
                          <a:spcPts val="0"/>
                        </a:spcAft>
                        <a:buNone/>
                      </a:pPr>
                      <a:r>
                        <a:rPr lang="en-US" sz="1800" b="1" u="none" strike="noStrike" cap="none" dirty="0">
                          <a:solidFill>
                            <a:schemeClr val="lt1"/>
                          </a:solidFill>
                          <a:latin typeface="Cambria" panose="02040503050406030204" pitchFamily="18" charset="0"/>
                          <a:ea typeface="Cambria" panose="02040503050406030204" pitchFamily="18" charset="0"/>
                          <a:cs typeface="Libre Baskerville"/>
                          <a:sym typeface="Libre Baskerville"/>
                        </a:rPr>
                        <a:t>SOLUTION PROVIDED BY THE PROPOSED SYSTEM</a:t>
                      </a:r>
                      <a:endParaRPr lang="en-US" sz="1800" u="none" strike="noStrike" cap="none" dirty="0">
                        <a:latin typeface="Cambria" panose="02040503050406030204" pitchFamily="18" charset="0"/>
                        <a:ea typeface="Cambria" panose="02040503050406030204" pitchFamily="18" charset="0"/>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extLst>
                  <a:ext uri="{0D108BD9-81ED-4DB2-BD59-A6C34878D82A}">
                    <a16:rowId xmlns:a16="http://schemas.microsoft.com/office/drawing/2014/main" val="10000"/>
                  </a:ext>
                </a:extLst>
              </a:tr>
              <a:tr h="1464229">
                <a:tc>
                  <a:txBody>
                    <a:bodyPr/>
                    <a:lstStyle/>
                    <a:p>
                      <a:pPr marL="635" algn="ctr">
                        <a:lnSpc>
                          <a:spcPct val="100000"/>
                        </a:lnSpc>
                        <a:spcBef>
                          <a:spcPts val="110"/>
                        </a:spcBef>
                      </a:pPr>
                      <a:r>
                        <a:rPr sz="1700" spc="-50" dirty="0">
                          <a:latin typeface="Cambria" panose="02040503050406030204" pitchFamily="18" charset="0"/>
                          <a:ea typeface="Cambria" panose="02040503050406030204" pitchFamily="18" charset="0"/>
                          <a:cs typeface="Times New Roman" panose="02020603050405020304" pitchFamily="18" charset="0"/>
                        </a:rPr>
                        <a:t>1</a:t>
                      </a:r>
                      <a:endParaRPr sz="1700" dirty="0">
                        <a:latin typeface="Cambria" panose="02040503050406030204" pitchFamily="18" charset="0"/>
                        <a:ea typeface="Cambria" panose="02040503050406030204" pitchFamily="18" charset="0"/>
                        <a:cs typeface="Times New Roman" panose="02020603050405020304" pitchFamily="18" charset="0"/>
                      </a:endParaRPr>
                    </a:p>
                  </a:txBody>
                  <a:tcPr marL="0" marR="0" marT="139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a:lnSpc>
                          <a:spcPct val="100000"/>
                        </a:lnSpc>
                      </a:pPr>
                      <a:r>
                        <a:rPr lang="en-US" sz="1700" dirty="0">
                          <a:latin typeface="Cambria" panose="02040503050406030204" pitchFamily="18" charset="0"/>
                          <a:ea typeface="Cambria" panose="02040503050406030204" pitchFamily="18" charset="0"/>
                          <a:cs typeface="Times New Roman" panose="02020603050405020304" pitchFamily="18" charset="0"/>
                        </a:rPr>
                        <a:t>Contactless Fingerprint Recognition Using Deep Learning—A Systematic Review</a:t>
                      </a:r>
                      <a:endParaRPr sz="1700" dirty="0">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a:lnSpc>
                          <a:spcPct val="100000"/>
                        </a:lnSpc>
                      </a:pPr>
                      <a:r>
                        <a:rPr lang="en-IN" sz="1700" dirty="0">
                          <a:latin typeface="Cambria" panose="02040503050406030204" pitchFamily="18" charset="0"/>
                          <a:ea typeface="Cambria" panose="02040503050406030204" pitchFamily="18" charset="0"/>
                          <a:cs typeface="Times New Roman" panose="02020603050405020304" pitchFamily="18" charset="0"/>
                        </a:rPr>
                        <a:t>A M Mahmud Chowdhury   and </a:t>
                      </a:r>
                      <a:r>
                        <a:rPr lang="en-IN" sz="1700" dirty="0" err="1">
                          <a:latin typeface="Cambria" panose="02040503050406030204" pitchFamily="18" charset="0"/>
                          <a:ea typeface="Cambria" panose="02040503050406030204" pitchFamily="18" charset="0"/>
                          <a:cs typeface="Times New Roman" panose="02020603050405020304" pitchFamily="18" charset="0"/>
                        </a:rPr>
                        <a:t>Masudul</a:t>
                      </a:r>
                      <a:r>
                        <a:rPr lang="en-IN" sz="1700" dirty="0">
                          <a:latin typeface="Cambria" panose="02040503050406030204" pitchFamily="18" charset="0"/>
                          <a:ea typeface="Cambria" panose="02040503050406030204" pitchFamily="18" charset="0"/>
                          <a:cs typeface="Times New Roman" panose="02020603050405020304" pitchFamily="18" charset="0"/>
                        </a:rPr>
                        <a:t> Haider Imtiaz </a:t>
                      </a:r>
                      <a:endParaRPr sz="1700" dirty="0">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a:lnSpc>
                          <a:spcPct val="100000"/>
                        </a:lnSpc>
                      </a:pPr>
                      <a:r>
                        <a:rPr lang="en-IN" sz="1700" dirty="0">
                          <a:latin typeface="Cambria" panose="02040503050406030204" pitchFamily="18" charset="0"/>
                          <a:ea typeface="Cambria" panose="02040503050406030204" pitchFamily="18" charset="0"/>
                          <a:cs typeface="Times New Roman" panose="02020603050405020304" pitchFamily="18" charset="0"/>
                        </a:rPr>
                        <a:t>Variance modified Laplacian of gaussian,</a:t>
                      </a:r>
                    </a:p>
                    <a:p>
                      <a:pPr>
                        <a:lnSpc>
                          <a:spcPct val="100000"/>
                        </a:lnSpc>
                      </a:pPr>
                      <a:r>
                        <a:rPr lang="en-US" sz="1700" b="0" i="0" u="none" strike="noStrike" cap="none" dirty="0">
                          <a:solidFill>
                            <a:schemeClr val="tx1"/>
                          </a:solidFill>
                          <a:effectLst/>
                          <a:latin typeface="Cambria" panose="02040503050406030204" pitchFamily="18" charset="0"/>
                          <a:ea typeface="Cambria" panose="02040503050406030204" pitchFamily="18" charset="0"/>
                          <a:cs typeface="+mn-cs"/>
                          <a:sym typeface="Arial"/>
                        </a:rPr>
                        <a:t>image segmentation and blur reduction, </a:t>
                      </a:r>
                      <a:r>
                        <a:rPr lang="en-IN" sz="1700" dirty="0">
                          <a:latin typeface="Cambria" panose="02040503050406030204" pitchFamily="18" charset="0"/>
                          <a:ea typeface="Cambria" panose="02040503050406030204" pitchFamily="18" charset="0"/>
                          <a:cs typeface="Times New Roman" panose="02020603050405020304" pitchFamily="18" charset="0"/>
                        </a:rPr>
                        <a:t>DNN</a:t>
                      </a:r>
                      <a:endParaRPr sz="1700" dirty="0">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a:lnSpc>
                          <a:spcPct val="100000"/>
                        </a:lnSpc>
                      </a:pPr>
                      <a:r>
                        <a:rPr lang="en-US" sz="1700" dirty="0">
                          <a:latin typeface="Cambria" panose="02040503050406030204" pitchFamily="18" charset="0"/>
                          <a:ea typeface="Cambria" panose="02040503050406030204" pitchFamily="18" charset="0"/>
                          <a:cs typeface="Times New Roman" panose="02020603050405020304" pitchFamily="18" charset="0"/>
                        </a:rPr>
                        <a:t>Deep Learning increase accuracy, Large scale dataset, cloud based storage</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extLst>
                  <a:ext uri="{0D108BD9-81ED-4DB2-BD59-A6C34878D82A}">
                    <a16:rowId xmlns:a16="http://schemas.microsoft.com/office/drawing/2014/main" val="10001"/>
                  </a:ext>
                </a:extLst>
              </a:tr>
              <a:tr h="1165222">
                <a:tc>
                  <a:txBody>
                    <a:bodyPr/>
                    <a:lstStyle/>
                    <a:p>
                      <a:pPr marL="635" algn="ctr">
                        <a:lnSpc>
                          <a:spcPct val="100000"/>
                        </a:lnSpc>
                        <a:spcBef>
                          <a:spcPts val="110"/>
                        </a:spcBef>
                      </a:pPr>
                      <a:r>
                        <a:rPr sz="1700" spc="-50" dirty="0">
                          <a:latin typeface="Cambria" panose="02040503050406030204" pitchFamily="18" charset="0"/>
                          <a:ea typeface="Cambria" panose="02040503050406030204" pitchFamily="18" charset="0"/>
                          <a:cs typeface="Times New Roman" panose="02020603050405020304" pitchFamily="18" charset="0"/>
                        </a:rPr>
                        <a:t>2</a:t>
                      </a:r>
                      <a:endParaRPr sz="1700">
                        <a:latin typeface="Cambria" panose="02040503050406030204" pitchFamily="18" charset="0"/>
                        <a:ea typeface="Cambria" panose="02040503050406030204" pitchFamily="18" charset="0"/>
                        <a:cs typeface="Times New Roman" panose="02020603050405020304" pitchFamily="18" charset="0"/>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a:lnSpc>
                          <a:spcPct val="100000"/>
                        </a:lnSpc>
                      </a:pPr>
                      <a:r>
                        <a:rPr lang="en-US" sz="1700" dirty="0">
                          <a:latin typeface="Cambria" panose="02040503050406030204" pitchFamily="18" charset="0"/>
                          <a:ea typeface="Cambria" panose="02040503050406030204" pitchFamily="18" charset="0"/>
                          <a:cs typeface="Times New Roman" panose="02020603050405020304" pitchFamily="18" charset="0"/>
                        </a:rPr>
                        <a:t>A Contactless Fingerprint Recognition System</a:t>
                      </a:r>
                      <a:endParaRPr sz="1700" dirty="0">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a:lnSpc>
                          <a:spcPct val="100000"/>
                        </a:lnSpc>
                      </a:pPr>
                      <a:r>
                        <a:rPr lang="en-IN" sz="1700" dirty="0">
                          <a:latin typeface="Cambria" panose="02040503050406030204" pitchFamily="18" charset="0"/>
                          <a:ea typeface="Cambria" panose="02040503050406030204" pitchFamily="18" charset="0"/>
                          <a:cs typeface="Times New Roman" panose="02020603050405020304" pitchFamily="18" charset="0"/>
                        </a:rPr>
                        <a:t>Aman </a:t>
                      </a:r>
                      <a:r>
                        <a:rPr lang="en-IN" sz="1700" dirty="0" err="1">
                          <a:latin typeface="Cambria" panose="02040503050406030204" pitchFamily="18" charset="0"/>
                          <a:ea typeface="Cambria" panose="02040503050406030204" pitchFamily="18" charset="0"/>
                          <a:cs typeface="Times New Roman" panose="02020603050405020304" pitchFamily="18" charset="0"/>
                        </a:rPr>
                        <a:t>Attrish</a:t>
                      </a:r>
                      <a:r>
                        <a:rPr lang="en-IN" sz="1700" dirty="0">
                          <a:latin typeface="Cambria" panose="02040503050406030204" pitchFamily="18" charset="0"/>
                          <a:ea typeface="Cambria" panose="02040503050406030204" pitchFamily="18" charset="0"/>
                          <a:cs typeface="Times New Roman" panose="02020603050405020304" pitchFamily="18" charset="0"/>
                        </a:rPr>
                        <a:t>, </a:t>
                      </a:r>
                      <a:r>
                        <a:rPr lang="en-IN" sz="1700" dirty="0" err="1">
                          <a:latin typeface="Cambria" panose="02040503050406030204" pitchFamily="18" charset="0"/>
                          <a:ea typeface="Cambria" panose="02040503050406030204" pitchFamily="18" charset="0"/>
                          <a:cs typeface="Times New Roman" panose="02020603050405020304" pitchFamily="18" charset="0"/>
                        </a:rPr>
                        <a:t>Nagasai</a:t>
                      </a:r>
                      <a:r>
                        <a:rPr lang="en-IN" sz="1700" dirty="0">
                          <a:latin typeface="Cambria" panose="02040503050406030204" pitchFamily="18" charset="0"/>
                          <a:ea typeface="Cambria" panose="02040503050406030204" pitchFamily="18" charset="0"/>
                          <a:cs typeface="Times New Roman" panose="02020603050405020304" pitchFamily="18" charset="0"/>
                        </a:rPr>
                        <a:t> Bharat, Vijay Anand, Member</a:t>
                      </a:r>
                      <a:endParaRPr sz="1700" dirty="0">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a:lnSpc>
                          <a:spcPct val="100000"/>
                        </a:lnSpc>
                      </a:pPr>
                      <a:r>
                        <a:rPr lang="en-IN" sz="1700" dirty="0">
                          <a:latin typeface="Cambria" panose="02040503050406030204" pitchFamily="18" charset="0"/>
                          <a:ea typeface="Cambria" panose="02040503050406030204" pitchFamily="18" charset="0"/>
                          <a:cs typeface="Times New Roman" panose="02020603050405020304" pitchFamily="18" charset="0"/>
                        </a:rPr>
                        <a:t>Siamese CNN, Adaptive mean thresholding</a:t>
                      </a:r>
                      <a:endParaRPr sz="1700" dirty="0">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a:lnSpc>
                          <a:spcPct val="100000"/>
                        </a:lnSpc>
                      </a:pPr>
                      <a:r>
                        <a:rPr lang="en-US" sz="1700" dirty="0">
                          <a:latin typeface="Cambria" panose="02040503050406030204" pitchFamily="18" charset="0"/>
                          <a:ea typeface="Cambria" panose="02040503050406030204" pitchFamily="18" charset="0"/>
                          <a:cs typeface="Times New Roman" panose="02020603050405020304" pitchFamily="18" charset="0"/>
                        </a:rPr>
                        <a:t>image sensors, </a:t>
                      </a:r>
                      <a:r>
                        <a:rPr lang="en-US" sz="1700" dirty="0" err="1">
                          <a:latin typeface="Cambria" panose="02040503050406030204" pitchFamily="18" charset="0"/>
                          <a:ea typeface="Cambria" panose="02040503050406030204" pitchFamily="18" charset="0"/>
                          <a:cs typeface="Times New Roman" panose="02020603050405020304" pitchFamily="18" charset="0"/>
                        </a:rPr>
                        <a:t>siamese</a:t>
                      </a:r>
                      <a:r>
                        <a:rPr lang="en-US" sz="1700" dirty="0">
                          <a:latin typeface="Cambria" panose="02040503050406030204" pitchFamily="18" charset="0"/>
                          <a:ea typeface="Cambria" panose="02040503050406030204" pitchFamily="18" charset="0"/>
                          <a:cs typeface="Times New Roman" panose="02020603050405020304" pitchFamily="18" charset="0"/>
                        </a:rPr>
                        <a:t> convolutional neural, providing real-time recognition</a:t>
                      </a:r>
                      <a:endParaRPr sz="1700" dirty="0">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extLst>
                  <a:ext uri="{0D108BD9-81ED-4DB2-BD59-A6C34878D82A}">
                    <a16:rowId xmlns:a16="http://schemas.microsoft.com/office/drawing/2014/main" val="10002"/>
                  </a:ext>
                </a:extLst>
              </a:tr>
            </a:tbl>
          </a:graphicData>
        </a:graphic>
      </p:graphicFrame>
      <p:sp>
        <p:nvSpPr>
          <p:cNvPr id="3" name="Google Shape;196;p12">
            <a:extLst>
              <a:ext uri="{FF2B5EF4-FFF2-40B4-BE49-F238E27FC236}">
                <a16:creationId xmlns:a16="http://schemas.microsoft.com/office/drawing/2014/main" id="{4E983EC1-66D1-5848-7381-697C85CAFE6D}"/>
              </a:ext>
            </a:extLst>
          </p:cNvPr>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a:t>
            </a:fld>
            <a:endParaRPr/>
          </a:p>
        </p:txBody>
      </p:sp>
      <p:sp>
        <p:nvSpPr>
          <p:cNvPr id="8" name="Google Shape;142;p5">
            <a:extLst>
              <a:ext uri="{FF2B5EF4-FFF2-40B4-BE49-F238E27FC236}">
                <a16:creationId xmlns:a16="http://schemas.microsoft.com/office/drawing/2014/main" id="{E278DFEC-0B53-1377-68AD-AE7C2F1FD707}"/>
              </a:ext>
            </a:extLst>
          </p:cNvPr>
          <p:cNvSpPr txBox="1">
            <a:spLocks noGrp="1"/>
          </p:cNvSpPr>
          <p:nvPr>
            <p:ph type="dt" idx="10"/>
          </p:nvPr>
        </p:nvSpPr>
        <p:spPr>
          <a:xfrm>
            <a:off x="10742075" y="6213900"/>
            <a:ext cx="1077000" cy="373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F7FF285B-5146-47CD-8561-A0283BDBEF60}" type="datetime5">
              <a:rPr lang="en-US" b="1" smtClean="0">
                <a:latin typeface="Cambria"/>
                <a:ea typeface="Cambria"/>
                <a:sym typeface="Cambria"/>
              </a:rPr>
              <a:t>28-May-24</a:t>
            </a:fld>
            <a:endParaRPr b="1">
              <a:latin typeface="Cambria"/>
              <a:ea typeface="Cambria"/>
              <a:cs typeface="Cambria"/>
              <a:sym typeface="Cambria"/>
            </a:endParaRPr>
          </a:p>
        </p:txBody>
      </p:sp>
      <p:sp>
        <p:nvSpPr>
          <p:cNvPr id="9" name="Google Shape;143;p5">
            <a:extLst>
              <a:ext uri="{FF2B5EF4-FFF2-40B4-BE49-F238E27FC236}">
                <a16:creationId xmlns:a16="http://schemas.microsoft.com/office/drawing/2014/main" id="{EC868D0C-49A8-B03A-CB57-7F73857D05DF}"/>
              </a:ext>
            </a:extLst>
          </p:cNvPr>
          <p:cNvSpPr txBox="1">
            <a:spLocks noGrp="1"/>
          </p:cNvSpPr>
          <p:nvPr>
            <p:ph type="ftr" idx="11"/>
          </p:nvPr>
        </p:nvSpPr>
        <p:spPr>
          <a:xfrm>
            <a:off x="983673" y="6172200"/>
            <a:ext cx="4558145"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latin typeface="Cambria"/>
                <a:ea typeface="Cambria"/>
                <a:cs typeface="Cambria"/>
                <a:sym typeface="Cambria"/>
              </a:rPr>
              <a:t>Department of CS&amp;E, Acharya Institute of Technology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13C5356-2402-4BD9-97CC-3EAC565662AB}"/>
              </a:ext>
            </a:extLst>
          </p:cNvPr>
          <p:cNvGraphicFramePr>
            <a:graphicFrameLocks noGrp="1"/>
          </p:cNvGraphicFramePr>
          <p:nvPr>
            <p:extLst>
              <p:ext uri="{D42A27DB-BD31-4B8C-83A1-F6EECF244321}">
                <p14:modId xmlns:p14="http://schemas.microsoft.com/office/powerpoint/2010/main" val="2555831066"/>
              </p:ext>
            </p:extLst>
          </p:nvPr>
        </p:nvGraphicFramePr>
        <p:xfrm>
          <a:off x="257176" y="472566"/>
          <a:ext cx="11677648" cy="5553329"/>
        </p:xfrm>
        <a:graphic>
          <a:graphicData uri="http://schemas.openxmlformats.org/drawingml/2006/table">
            <a:tbl>
              <a:tblPr firstRow="1" bandRow="1">
                <a:tableStyleId>{2D5ABB26-0587-4C30-8999-92F81FD0307C}</a:tableStyleId>
              </a:tblPr>
              <a:tblGrid>
                <a:gridCol w="1647824">
                  <a:extLst>
                    <a:ext uri="{9D8B030D-6E8A-4147-A177-3AD203B41FA5}">
                      <a16:colId xmlns:a16="http://schemas.microsoft.com/office/drawing/2014/main" val="4122952375"/>
                    </a:ext>
                  </a:extLst>
                </a:gridCol>
                <a:gridCol w="2895600">
                  <a:extLst>
                    <a:ext uri="{9D8B030D-6E8A-4147-A177-3AD203B41FA5}">
                      <a16:colId xmlns:a16="http://schemas.microsoft.com/office/drawing/2014/main" val="3298933125"/>
                    </a:ext>
                  </a:extLst>
                </a:gridCol>
                <a:gridCol w="2057400">
                  <a:extLst>
                    <a:ext uri="{9D8B030D-6E8A-4147-A177-3AD203B41FA5}">
                      <a16:colId xmlns:a16="http://schemas.microsoft.com/office/drawing/2014/main" val="917330574"/>
                    </a:ext>
                  </a:extLst>
                </a:gridCol>
                <a:gridCol w="2590800">
                  <a:extLst>
                    <a:ext uri="{9D8B030D-6E8A-4147-A177-3AD203B41FA5}">
                      <a16:colId xmlns:a16="http://schemas.microsoft.com/office/drawing/2014/main" val="875089010"/>
                    </a:ext>
                  </a:extLst>
                </a:gridCol>
                <a:gridCol w="2486024">
                  <a:extLst>
                    <a:ext uri="{9D8B030D-6E8A-4147-A177-3AD203B41FA5}">
                      <a16:colId xmlns:a16="http://schemas.microsoft.com/office/drawing/2014/main" val="413338006"/>
                    </a:ext>
                  </a:extLst>
                </a:gridCol>
              </a:tblGrid>
              <a:tr h="2062126">
                <a:tc>
                  <a:txBody>
                    <a:bodyPr/>
                    <a:lstStyle/>
                    <a:p>
                      <a:pPr>
                        <a:lnSpc>
                          <a:spcPct val="100000"/>
                        </a:lnSpc>
                      </a:pPr>
                      <a:endParaRPr sz="1800" dirty="0">
                        <a:latin typeface="Times New Roman" panose="02020603050405020304"/>
                        <a:cs typeface="Times New Roman" panose="02020603050405020304"/>
                      </a:endParaRPr>
                    </a:p>
                    <a:p>
                      <a:pPr>
                        <a:lnSpc>
                          <a:spcPct val="100000"/>
                        </a:lnSpc>
                      </a:pPr>
                      <a:endParaRPr sz="1800" dirty="0">
                        <a:latin typeface="Times New Roman" panose="02020603050405020304"/>
                        <a:cs typeface="Times New Roman" panose="02020603050405020304"/>
                      </a:endParaRPr>
                    </a:p>
                    <a:p>
                      <a:pPr>
                        <a:lnSpc>
                          <a:spcPct val="100000"/>
                        </a:lnSpc>
                        <a:spcBef>
                          <a:spcPts val="375"/>
                        </a:spcBef>
                      </a:pPr>
                      <a:endParaRPr sz="1800" dirty="0">
                        <a:latin typeface="Times New Roman" panose="02020603050405020304"/>
                        <a:cs typeface="Times New Roman" panose="02020603050405020304"/>
                      </a:endParaRPr>
                    </a:p>
                    <a:p>
                      <a:pPr algn="ctr">
                        <a:lnSpc>
                          <a:spcPct val="100000"/>
                        </a:lnSpc>
                      </a:pPr>
                      <a:r>
                        <a:rPr sz="1800" b="1" spc="-25" dirty="0">
                          <a:solidFill>
                            <a:srgbClr val="FFFFFF"/>
                          </a:solidFill>
                          <a:latin typeface="Cambria"/>
                          <a:cs typeface="Cambria"/>
                        </a:rPr>
                        <a:t>S.N</a:t>
                      </a:r>
                      <a:endParaRPr sz="1800" dirty="0">
                        <a:latin typeface="Cambria"/>
                        <a:cs typeface="Cambri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a:lnSpc>
                          <a:spcPct val="100000"/>
                        </a:lnSpc>
                      </a:pPr>
                      <a:endParaRPr sz="1800" dirty="0">
                        <a:latin typeface="Times New Roman" panose="02020603050405020304"/>
                        <a:cs typeface="Times New Roman" panose="02020603050405020304"/>
                      </a:endParaRPr>
                    </a:p>
                    <a:p>
                      <a:pPr>
                        <a:lnSpc>
                          <a:spcPct val="100000"/>
                        </a:lnSpc>
                        <a:spcBef>
                          <a:spcPts val="280"/>
                        </a:spcBef>
                      </a:pPr>
                      <a:endParaRPr sz="1800" dirty="0">
                        <a:latin typeface="Times New Roman" panose="02020603050405020304"/>
                        <a:cs typeface="Times New Roman" panose="02020603050405020304"/>
                      </a:endParaRPr>
                    </a:p>
                    <a:p>
                      <a:pPr marL="2540" algn="ctr">
                        <a:lnSpc>
                          <a:spcPct val="100000"/>
                        </a:lnSpc>
                        <a:spcBef>
                          <a:spcPts val="5"/>
                        </a:spcBef>
                      </a:pPr>
                      <a:r>
                        <a:rPr sz="1800" b="1" spc="-120" dirty="0">
                          <a:solidFill>
                            <a:srgbClr val="FFFFFF"/>
                          </a:solidFill>
                          <a:latin typeface="Cambria"/>
                          <a:cs typeface="Cambria"/>
                        </a:rPr>
                        <a:t>PAPER</a:t>
                      </a:r>
                      <a:r>
                        <a:rPr sz="1800" b="1" spc="-190" dirty="0">
                          <a:solidFill>
                            <a:srgbClr val="FFFFFF"/>
                          </a:solidFill>
                          <a:latin typeface="Cambria"/>
                          <a:cs typeface="Cambria"/>
                        </a:rPr>
                        <a:t> </a:t>
                      </a:r>
                      <a:r>
                        <a:rPr sz="1800" b="1" spc="-20" dirty="0">
                          <a:solidFill>
                            <a:srgbClr val="FFFFFF"/>
                          </a:solidFill>
                          <a:latin typeface="Cambria"/>
                          <a:cs typeface="Cambria"/>
                        </a:rPr>
                        <a:t>TITLE</a:t>
                      </a:r>
                      <a:endParaRPr sz="1800" dirty="0">
                        <a:latin typeface="Cambria"/>
                        <a:cs typeface="Cambria"/>
                      </a:endParaRPr>
                    </a:p>
                    <a:p>
                      <a:pPr marL="451485" marR="445770" indent="1905" algn="ctr">
                        <a:lnSpc>
                          <a:spcPct val="100000"/>
                        </a:lnSpc>
                      </a:pPr>
                      <a:r>
                        <a:rPr sz="1800" b="1" spc="-50" dirty="0">
                          <a:solidFill>
                            <a:srgbClr val="FFFFFF"/>
                          </a:solidFill>
                          <a:latin typeface="Cambria"/>
                          <a:cs typeface="Cambria"/>
                        </a:rPr>
                        <a:t>&amp; </a:t>
                      </a:r>
                      <a:r>
                        <a:rPr sz="1800" b="1" spc="-40" dirty="0">
                          <a:solidFill>
                            <a:srgbClr val="FFFFFF"/>
                          </a:solidFill>
                          <a:latin typeface="Cambria"/>
                          <a:cs typeface="Cambria"/>
                        </a:rPr>
                        <a:t>PUBLICATION </a:t>
                      </a:r>
                      <a:r>
                        <a:rPr sz="1800" b="1" spc="-10" dirty="0">
                          <a:solidFill>
                            <a:srgbClr val="FFFFFF"/>
                          </a:solidFill>
                          <a:latin typeface="Cambria"/>
                          <a:cs typeface="Cambria"/>
                        </a:rPr>
                        <a:t>DETAILS</a:t>
                      </a:r>
                      <a:endParaRPr sz="1800" dirty="0">
                        <a:latin typeface="Cambria"/>
                        <a:cs typeface="Cambri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a:lnSpc>
                          <a:spcPct val="100000"/>
                        </a:lnSpc>
                      </a:pPr>
                      <a:endParaRPr sz="1800" dirty="0">
                        <a:latin typeface="Times New Roman" panose="02020603050405020304"/>
                        <a:cs typeface="Times New Roman" panose="02020603050405020304"/>
                      </a:endParaRPr>
                    </a:p>
                    <a:p>
                      <a:pPr>
                        <a:lnSpc>
                          <a:spcPct val="100000"/>
                        </a:lnSpc>
                        <a:spcBef>
                          <a:spcPts val="280"/>
                        </a:spcBef>
                      </a:pPr>
                      <a:endParaRPr sz="1800" dirty="0">
                        <a:latin typeface="Times New Roman" panose="02020603050405020304"/>
                        <a:cs typeface="Times New Roman" panose="02020603050405020304"/>
                      </a:endParaRPr>
                    </a:p>
                    <a:p>
                      <a:pPr marL="2540" algn="ctr">
                        <a:lnSpc>
                          <a:spcPct val="100000"/>
                        </a:lnSpc>
                        <a:spcBef>
                          <a:spcPts val="5"/>
                        </a:spcBef>
                      </a:pPr>
                      <a:r>
                        <a:rPr sz="1800" b="1" dirty="0">
                          <a:solidFill>
                            <a:srgbClr val="FFFFFF"/>
                          </a:solidFill>
                          <a:latin typeface="Cambria"/>
                          <a:cs typeface="Cambria"/>
                        </a:rPr>
                        <a:t>NAME</a:t>
                      </a:r>
                      <a:r>
                        <a:rPr sz="1800" b="1" spc="-65" dirty="0">
                          <a:solidFill>
                            <a:srgbClr val="FFFFFF"/>
                          </a:solidFill>
                          <a:latin typeface="Cambria"/>
                          <a:cs typeface="Cambria"/>
                        </a:rPr>
                        <a:t> </a:t>
                      </a:r>
                      <a:r>
                        <a:rPr sz="1800" b="1" spc="-50" dirty="0">
                          <a:solidFill>
                            <a:srgbClr val="FFFFFF"/>
                          </a:solidFill>
                          <a:latin typeface="Cambria"/>
                          <a:cs typeface="Cambria"/>
                        </a:rPr>
                        <a:t>OF</a:t>
                      </a:r>
                      <a:r>
                        <a:rPr sz="1800" b="1" spc="-204" dirty="0">
                          <a:solidFill>
                            <a:srgbClr val="FFFFFF"/>
                          </a:solidFill>
                          <a:latin typeface="Cambria"/>
                          <a:cs typeface="Cambria"/>
                        </a:rPr>
                        <a:t> </a:t>
                      </a:r>
                      <a:r>
                        <a:rPr sz="1800" b="1" spc="-25" dirty="0">
                          <a:solidFill>
                            <a:srgbClr val="FFFFFF"/>
                          </a:solidFill>
                          <a:latin typeface="Cambria"/>
                          <a:cs typeface="Cambria"/>
                        </a:rPr>
                        <a:t>THE</a:t>
                      </a:r>
                      <a:endParaRPr sz="1800" dirty="0">
                        <a:latin typeface="Cambria"/>
                        <a:cs typeface="Cambria"/>
                      </a:endParaRPr>
                    </a:p>
                    <a:p>
                      <a:pPr marL="3175" algn="ctr">
                        <a:lnSpc>
                          <a:spcPct val="100000"/>
                        </a:lnSpc>
                      </a:pPr>
                      <a:r>
                        <a:rPr sz="1800" b="1" spc="-10" dirty="0">
                          <a:solidFill>
                            <a:srgbClr val="FFFFFF"/>
                          </a:solidFill>
                          <a:latin typeface="Cambria"/>
                          <a:cs typeface="Cambria"/>
                        </a:rPr>
                        <a:t>AUTHORS</a:t>
                      </a:r>
                      <a:endParaRPr sz="1800" dirty="0">
                        <a:latin typeface="Cambria"/>
                        <a:cs typeface="Cambri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a:lnSpc>
                          <a:spcPct val="100000"/>
                        </a:lnSpc>
                        <a:spcBef>
                          <a:spcPts val="190"/>
                        </a:spcBef>
                      </a:pPr>
                      <a:endParaRPr sz="1800" dirty="0">
                        <a:latin typeface="Times New Roman" panose="02020603050405020304"/>
                        <a:cs typeface="Times New Roman" panose="02020603050405020304"/>
                      </a:endParaRPr>
                    </a:p>
                    <a:p>
                      <a:pPr marL="114300" marR="107950" algn="ctr">
                        <a:lnSpc>
                          <a:spcPct val="100000"/>
                        </a:lnSpc>
                        <a:spcBef>
                          <a:spcPts val="5"/>
                        </a:spcBef>
                      </a:pPr>
                      <a:r>
                        <a:rPr sz="1800" b="1" dirty="0">
                          <a:solidFill>
                            <a:srgbClr val="FFFFFF"/>
                          </a:solidFill>
                          <a:latin typeface="Cambria"/>
                          <a:cs typeface="Cambria"/>
                        </a:rPr>
                        <a:t>TECHNICAL</a:t>
                      </a:r>
                      <a:r>
                        <a:rPr sz="1800" b="1" spc="240" dirty="0">
                          <a:solidFill>
                            <a:srgbClr val="FFFFFF"/>
                          </a:solidFill>
                          <a:latin typeface="Cambria"/>
                          <a:cs typeface="Cambria"/>
                        </a:rPr>
                        <a:t> </a:t>
                      </a:r>
                      <a:r>
                        <a:rPr sz="1800" b="1" spc="-10" dirty="0">
                          <a:solidFill>
                            <a:srgbClr val="FFFFFF"/>
                          </a:solidFill>
                          <a:latin typeface="Cambria"/>
                          <a:cs typeface="Cambria"/>
                        </a:rPr>
                        <a:t>IDEAS</a:t>
                      </a:r>
                      <a:r>
                        <a:rPr sz="1800" b="1" spc="-75" dirty="0">
                          <a:solidFill>
                            <a:srgbClr val="FFFFFF"/>
                          </a:solidFill>
                          <a:latin typeface="Cambria"/>
                          <a:cs typeface="Cambria"/>
                        </a:rPr>
                        <a:t> </a:t>
                      </a:r>
                      <a:r>
                        <a:rPr sz="1800" b="1" spc="-50" dirty="0">
                          <a:solidFill>
                            <a:srgbClr val="FFFFFF"/>
                          </a:solidFill>
                          <a:latin typeface="Cambria"/>
                          <a:cs typeface="Cambria"/>
                        </a:rPr>
                        <a:t>/ </a:t>
                      </a:r>
                      <a:r>
                        <a:rPr sz="1800" b="1" spc="-10" dirty="0">
                          <a:solidFill>
                            <a:srgbClr val="FFFFFF"/>
                          </a:solidFill>
                          <a:latin typeface="Cambria"/>
                          <a:cs typeface="Cambria"/>
                        </a:rPr>
                        <a:t>ALGORITHMS </a:t>
                      </a:r>
                      <a:r>
                        <a:rPr sz="1800" b="1" dirty="0">
                          <a:solidFill>
                            <a:srgbClr val="FFFFFF"/>
                          </a:solidFill>
                          <a:latin typeface="Cambria"/>
                          <a:cs typeface="Cambria"/>
                        </a:rPr>
                        <a:t>ACQUIRED</a:t>
                      </a:r>
                      <a:r>
                        <a:rPr sz="1800" b="1" spc="55" dirty="0">
                          <a:solidFill>
                            <a:srgbClr val="FFFFFF"/>
                          </a:solidFill>
                          <a:latin typeface="Cambria"/>
                          <a:cs typeface="Cambria"/>
                        </a:rPr>
                        <a:t> </a:t>
                      </a:r>
                      <a:r>
                        <a:rPr sz="1800" b="1" spc="-20" dirty="0">
                          <a:solidFill>
                            <a:srgbClr val="FFFFFF"/>
                          </a:solidFill>
                          <a:latin typeface="Cambria"/>
                          <a:cs typeface="Cambria"/>
                        </a:rPr>
                        <a:t>FROM </a:t>
                      </a:r>
                      <a:r>
                        <a:rPr sz="1800" b="1" spc="-45" dirty="0">
                          <a:solidFill>
                            <a:srgbClr val="FFFFFF"/>
                          </a:solidFill>
                          <a:latin typeface="Cambria"/>
                          <a:cs typeface="Cambria"/>
                        </a:rPr>
                        <a:t>THE</a:t>
                      </a:r>
                      <a:r>
                        <a:rPr sz="1800" b="1" spc="-30" dirty="0">
                          <a:solidFill>
                            <a:srgbClr val="FFFFFF"/>
                          </a:solidFill>
                          <a:latin typeface="Cambria"/>
                          <a:cs typeface="Cambria"/>
                        </a:rPr>
                        <a:t> </a:t>
                      </a:r>
                      <a:r>
                        <a:rPr sz="1800" b="1" spc="-110" dirty="0">
                          <a:solidFill>
                            <a:srgbClr val="FFFFFF"/>
                          </a:solidFill>
                          <a:latin typeface="Cambria"/>
                          <a:cs typeface="Cambria"/>
                        </a:rPr>
                        <a:t>PAPER</a:t>
                      </a:r>
                      <a:r>
                        <a:rPr sz="1800" b="1" spc="-25" dirty="0">
                          <a:solidFill>
                            <a:srgbClr val="FFFFFF"/>
                          </a:solidFill>
                          <a:latin typeface="Cambria"/>
                          <a:cs typeface="Cambria"/>
                        </a:rPr>
                        <a:t> </a:t>
                      </a:r>
                      <a:r>
                        <a:rPr sz="1800" b="1" spc="-10" dirty="0">
                          <a:solidFill>
                            <a:srgbClr val="FFFFFF"/>
                          </a:solidFill>
                          <a:latin typeface="Cambria"/>
                          <a:cs typeface="Cambria"/>
                        </a:rPr>
                        <a:t>USEFULL </a:t>
                      </a:r>
                      <a:r>
                        <a:rPr sz="1800" b="1" dirty="0">
                          <a:solidFill>
                            <a:srgbClr val="FFFFFF"/>
                          </a:solidFill>
                          <a:latin typeface="Cambria"/>
                          <a:cs typeface="Cambria"/>
                        </a:rPr>
                        <a:t>IN</a:t>
                      </a:r>
                      <a:r>
                        <a:rPr sz="1800" b="1" spc="55" dirty="0">
                          <a:solidFill>
                            <a:srgbClr val="FFFFFF"/>
                          </a:solidFill>
                          <a:latin typeface="Cambria"/>
                          <a:cs typeface="Cambria"/>
                        </a:rPr>
                        <a:t> </a:t>
                      </a:r>
                      <a:r>
                        <a:rPr sz="1800" b="1" spc="-30" dirty="0">
                          <a:solidFill>
                            <a:srgbClr val="FFFFFF"/>
                          </a:solidFill>
                          <a:latin typeface="Cambria"/>
                          <a:cs typeface="Cambria"/>
                        </a:rPr>
                        <a:t>DESIGNING</a:t>
                      </a:r>
                      <a:r>
                        <a:rPr sz="1800" b="1" spc="-130" dirty="0">
                          <a:solidFill>
                            <a:srgbClr val="FFFFFF"/>
                          </a:solidFill>
                          <a:latin typeface="Cambria"/>
                          <a:cs typeface="Cambria"/>
                        </a:rPr>
                        <a:t> </a:t>
                      </a:r>
                      <a:r>
                        <a:rPr sz="1800" b="1" spc="-25" dirty="0">
                          <a:solidFill>
                            <a:srgbClr val="FFFFFF"/>
                          </a:solidFill>
                          <a:latin typeface="Cambria"/>
                          <a:cs typeface="Cambria"/>
                        </a:rPr>
                        <a:t>THE </a:t>
                      </a:r>
                      <a:r>
                        <a:rPr sz="1800" b="1" spc="-55" dirty="0">
                          <a:solidFill>
                            <a:srgbClr val="FFFFFF"/>
                          </a:solidFill>
                          <a:latin typeface="Cambria"/>
                          <a:cs typeface="Cambria"/>
                        </a:rPr>
                        <a:t>PROPOSED</a:t>
                      </a:r>
                      <a:r>
                        <a:rPr sz="1800" b="1" spc="-45" dirty="0">
                          <a:solidFill>
                            <a:srgbClr val="FFFFFF"/>
                          </a:solidFill>
                          <a:latin typeface="Cambria"/>
                          <a:cs typeface="Cambria"/>
                        </a:rPr>
                        <a:t> </a:t>
                      </a:r>
                      <a:r>
                        <a:rPr sz="1800" b="1" spc="-10" dirty="0">
                          <a:solidFill>
                            <a:srgbClr val="FFFFFF"/>
                          </a:solidFill>
                          <a:latin typeface="Cambria"/>
                          <a:cs typeface="Cambria"/>
                        </a:rPr>
                        <a:t>SYSTEM</a:t>
                      </a:r>
                      <a:endParaRPr sz="1800" dirty="0">
                        <a:latin typeface="Cambria"/>
                        <a:cs typeface="Cambria"/>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a:lnSpc>
                          <a:spcPct val="100000"/>
                        </a:lnSpc>
                        <a:spcBef>
                          <a:spcPts val="190"/>
                        </a:spcBef>
                      </a:pPr>
                      <a:endParaRPr sz="1800" dirty="0">
                        <a:latin typeface="Times New Roman" panose="02020603050405020304"/>
                        <a:cs typeface="Times New Roman" panose="02020603050405020304"/>
                      </a:endParaRPr>
                    </a:p>
                    <a:p>
                      <a:pPr marL="127000" marR="119380" algn="ctr">
                        <a:lnSpc>
                          <a:spcPct val="100000"/>
                        </a:lnSpc>
                        <a:spcBef>
                          <a:spcPts val="5"/>
                        </a:spcBef>
                      </a:pPr>
                      <a:r>
                        <a:rPr sz="1800" b="1" spc="-50" dirty="0">
                          <a:solidFill>
                            <a:srgbClr val="FFFFFF"/>
                          </a:solidFill>
                          <a:latin typeface="Cambria"/>
                          <a:cs typeface="Cambria"/>
                        </a:rPr>
                        <a:t>SHORTFALLS/DISAD </a:t>
                      </a:r>
                      <a:r>
                        <a:rPr sz="1800" b="1" spc="-70" dirty="0">
                          <a:solidFill>
                            <a:srgbClr val="FFFFFF"/>
                          </a:solidFill>
                          <a:latin typeface="Cambria"/>
                          <a:cs typeface="Cambria"/>
                        </a:rPr>
                        <a:t>VANTAGES</a:t>
                      </a:r>
                      <a:r>
                        <a:rPr sz="1800" b="1" spc="180" dirty="0">
                          <a:solidFill>
                            <a:srgbClr val="FFFFFF"/>
                          </a:solidFill>
                          <a:latin typeface="Cambria"/>
                          <a:cs typeface="Cambria"/>
                        </a:rPr>
                        <a:t> </a:t>
                      </a:r>
                      <a:r>
                        <a:rPr sz="1800" b="1" spc="-50" dirty="0">
                          <a:solidFill>
                            <a:srgbClr val="FFFFFF"/>
                          </a:solidFill>
                          <a:latin typeface="Cambria"/>
                          <a:cs typeface="Cambria"/>
                        </a:rPr>
                        <a:t>&amp; </a:t>
                      </a:r>
                      <a:r>
                        <a:rPr sz="1800" b="1" spc="-10" dirty="0">
                          <a:solidFill>
                            <a:srgbClr val="FFFFFF"/>
                          </a:solidFill>
                          <a:latin typeface="Cambria"/>
                          <a:cs typeface="Cambria"/>
                        </a:rPr>
                        <a:t>SOLUTION </a:t>
                      </a:r>
                      <a:r>
                        <a:rPr sz="1800" b="1" spc="-40" dirty="0">
                          <a:solidFill>
                            <a:srgbClr val="FFFFFF"/>
                          </a:solidFill>
                          <a:latin typeface="Cambria"/>
                          <a:cs typeface="Cambria"/>
                        </a:rPr>
                        <a:t>PROVIDED</a:t>
                      </a:r>
                      <a:r>
                        <a:rPr sz="1800" b="1" spc="-10" dirty="0">
                          <a:solidFill>
                            <a:srgbClr val="FFFFFF"/>
                          </a:solidFill>
                          <a:latin typeface="Cambria"/>
                          <a:cs typeface="Cambria"/>
                        </a:rPr>
                        <a:t> </a:t>
                      </a:r>
                      <a:r>
                        <a:rPr sz="1800" b="1" spc="-35" dirty="0">
                          <a:solidFill>
                            <a:srgbClr val="FFFFFF"/>
                          </a:solidFill>
                          <a:latin typeface="Cambria"/>
                          <a:cs typeface="Cambria"/>
                        </a:rPr>
                        <a:t>BY</a:t>
                      </a:r>
                      <a:r>
                        <a:rPr sz="1800" b="1" spc="-215" dirty="0">
                          <a:solidFill>
                            <a:srgbClr val="FFFFFF"/>
                          </a:solidFill>
                          <a:latin typeface="Cambria"/>
                          <a:cs typeface="Cambria"/>
                        </a:rPr>
                        <a:t> </a:t>
                      </a:r>
                      <a:r>
                        <a:rPr sz="1800" b="1" spc="-25" dirty="0">
                          <a:solidFill>
                            <a:srgbClr val="FFFFFF"/>
                          </a:solidFill>
                          <a:latin typeface="Cambria"/>
                          <a:cs typeface="Cambria"/>
                        </a:rPr>
                        <a:t>THE </a:t>
                      </a:r>
                      <a:r>
                        <a:rPr sz="1800" b="1" spc="-55" dirty="0">
                          <a:solidFill>
                            <a:srgbClr val="FFFFFF"/>
                          </a:solidFill>
                          <a:latin typeface="Cambria"/>
                          <a:cs typeface="Cambria"/>
                        </a:rPr>
                        <a:t>PROPOSED</a:t>
                      </a:r>
                      <a:r>
                        <a:rPr sz="1800" b="1" spc="-45" dirty="0">
                          <a:solidFill>
                            <a:srgbClr val="FFFFFF"/>
                          </a:solidFill>
                          <a:latin typeface="Cambria"/>
                          <a:cs typeface="Cambria"/>
                        </a:rPr>
                        <a:t> </a:t>
                      </a:r>
                      <a:r>
                        <a:rPr sz="1800" b="1" spc="-10" dirty="0">
                          <a:solidFill>
                            <a:srgbClr val="FFFFFF"/>
                          </a:solidFill>
                          <a:latin typeface="Cambria"/>
                          <a:cs typeface="Cambria"/>
                        </a:rPr>
                        <a:t>SYSTEM</a:t>
                      </a:r>
                      <a:endParaRPr sz="1800" dirty="0">
                        <a:latin typeface="Cambria"/>
                        <a:cs typeface="Cambria"/>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extLst>
                  <a:ext uri="{0D108BD9-81ED-4DB2-BD59-A6C34878D82A}">
                    <a16:rowId xmlns:a16="http://schemas.microsoft.com/office/drawing/2014/main" val="2082798813"/>
                  </a:ext>
                </a:extLst>
              </a:tr>
              <a:tr h="1454668">
                <a:tc>
                  <a:txBody>
                    <a:bodyPr/>
                    <a:lstStyle/>
                    <a:p>
                      <a:pPr marL="635" algn="ctr">
                        <a:lnSpc>
                          <a:spcPct val="100000"/>
                        </a:lnSpc>
                        <a:spcBef>
                          <a:spcPts val="110"/>
                        </a:spcBef>
                      </a:pPr>
                      <a:r>
                        <a:rPr lang="en-IN" sz="1800" spc="-50" dirty="0">
                          <a:latin typeface="Cambria" panose="02040503050406030204" pitchFamily="18" charset="0"/>
                          <a:ea typeface="Cambria" panose="02040503050406030204" pitchFamily="18" charset="0"/>
                          <a:cs typeface="Times New Roman" panose="02020603050405020304" pitchFamily="18" charset="0"/>
                        </a:rPr>
                        <a:t>3</a:t>
                      </a:r>
                      <a:endParaRPr sz="1800" dirty="0">
                        <a:latin typeface="Cambria" panose="02040503050406030204" pitchFamily="18" charset="0"/>
                        <a:ea typeface="Cambria" panose="02040503050406030204" pitchFamily="18" charset="0"/>
                        <a:cs typeface="Times New Roman" panose="02020603050405020304" pitchFamily="18" charset="0"/>
                      </a:endParaRPr>
                    </a:p>
                  </a:txBody>
                  <a:tcPr marL="0" marR="0" marT="139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ea typeface="Cambria" panose="02040503050406030204" pitchFamily="18" charset="0"/>
                          <a:cs typeface="Times New Roman" panose="02020603050405020304" pitchFamily="18" charset="0"/>
                        </a:rPr>
                        <a:t>A CNN-based Framework for Comparison of Contactless to Contact-based Fingerprints</a:t>
                      </a:r>
                    </a:p>
                    <a:p>
                      <a:pPr>
                        <a:lnSpc>
                          <a:spcPct val="100000"/>
                        </a:lnSpc>
                      </a:pPr>
                      <a:endParaRPr sz="1800" dirty="0">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a:lnSpc>
                          <a:spcPct val="100000"/>
                        </a:lnSpc>
                      </a:pPr>
                      <a:r>
                        <a:rPr lang="en-IN" sz="1800" dirty="0">
                          <a:latin typeface="Cambria" panose="02040503050406030204" pitchFamily="18" charset="0"/>
                          <a:ea typeface="Cambria" panose="02040503050406030204" pitchFamily="18" charset="0"/>
                          <a:cs typeface="Times New Roman" panose="02020603050405020304" pitchFamily="18" charset="0"/>
                        </a:rPr>
                        <a:t>Chenhao Lin, Ajay Kumar </a:t>
                      </a:r>
                      <a:endParaRPr sz="1800" dirty="0">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a:lnSpc>
                          <a:spcPct val="100000"/>
                        </a:lnSpc>
                      </a:pPr>
                      <a:r>
                        <a:rPr lang="en-US" sz="1800" dirty="0">
                          <a:latin typeface="Cambria" panose="02040503050406030204" pitchFamily="18" charset="0"/>
                          <a:ea typeface="Cambria" panose="02040503050406030204" pitchFamily="18" charset="0"/>
                          <a:cs typeface="Times New Roman" panose="02020603050405020304" pitchFamily="18" charset="0"/>
                        </a:rPr>
                        <a:t>Gabor filter and adaptive histogram equalization</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a:lnSpc>
                          <a:spcPct val="100000"/>
                        </a:lnSpc>
                      </a:pPr>
                      <a:r>
                        <a:rPr lang="en-US" sz="1800" dirty="0">
                          <a:latin typeface="Cambria" panose="02040503050406030204" pitchFamily="18" charset="0"/>
                          <a:ea typeface="Cambria" panose="02040503050406030204" pitchFamily="18" charset="0"/>
                          <a:cs typeface="Times New Roman" panose="02020603050405020304" pitchFamily="18" charset="0"/>
                        </a:rPr>
                        <a:t>cross-fingerprint comparison problem using deep learning</a:t>
                      </a:r>
                      <a:endParaRPr sz="1800" dirty="0">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extLst>
                  <a:ext uri="{0D108BD9-81ED-4DB2-BD59-A6C34878D82A}">
                    <a16:rowId xmlns:a16="http://schemas.microsoft.com/office/drawing/2014/main" val="3116166357"/>
                  </a:ext>
                </a:extLst>
              </a:tr>
              <a:tr h="2036535">
                <a:tc>
                  <a:txBody>
                    <a:bodyPr/>
                    <a:lstStyle/>
                    <a:p>
                      <a:pPr marL="635" algn="ctr">
                        <a:lnSpc>
                          <a:spcPct val="100000"/>
                        </a:lnSpc>
                        <a:spcBef>
                          <a:spcPts val="110"/>
                        </a:spcBef>
                      </a:pPr>
                      <a:r>
                        <a:rPr lang="en-IN" sz="1800" spc="-50" dirty="0">
                          <a:latin typeface="Cambria" panose="02040503050406030204" pitchFamily="18" charset="0"/>
                          <a:ea typeface="Cambria" panose="02040503050406030204" pitchFamily="18" charset="0"/>
                          <a:cs typeface="Times New Roman" panose="02020603050405020304" pitchFamily="18" charset="0"/>
                        </a:rPr>
                        <a:t>4</a:t>
                      </a:r>
                      <a:endParaRPr sz="1800" dirty="0">
                        <a:latin typeface="Cambria" panose="02040503050406030204" pitchFamily="18" charset="0"/>
                        <a:ea typeface="Cambria" panose="02040503050406030204" pitchFamily="18" charset="0"/>
                        <a:cs typeface="Times New Roman" panose="02020603050405020304" pitchFamily="18" charset="0"/>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F7E9E7"/>
                    </a:solidFill>
                  </a:tcPr>
                </a:tc>
                <a:tc>
                  <a:txBody>
                    <a:bodyPr/>
                    <a:lstStyle/>
                    <a:p>
                      <a:pPr>
                        <a:lnSpc>
                          <a:spcPct val="100000"/>
                        </a:lnSpc>
                      </a:pPr>
                      <a:r>
                        <a:rPr lang="en-US" sz="1800" dirty="0">
                          <a:latin typeface="Cambria" panose="02040503050406030204" pitchFamily="18" charset="0"/>
                          <a:ea typeface="Cambria" panose="02040503050406030204" pitchFamily="18" charset="0"/>
                          <a:cs typeface="Times New Roman" panose="02020603050405020304" pitchFamily="18" charset="0"/>
                        </a:rPr>
                        <a:t>An overview of touchless 2D fingerprint recognition</a:t>
                      </a:r>
                      <a:endParaRPr sz="1800" dirty="0">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F7E9E7"/>
                    </a:solidFill>
                  </a:tcPr>
                </a:tc>
                <a:tc>
                  <a:txBody>
                    <a:bodyPr/>
                    <a:lstStyle/>
                    <a:p>
                      <a:pPr>
                        <a:lnSpc>
                          <a:spcPct val="100000"/>
                        </a:lnSpc>
                      </a:pPr>
                      <a:r>
                        <a:rPr lang="en-IN" sz="1800" dirty="0">
                          <a:latin typeface="Cambria" panose="02040503050406030204" pitchFamily="18" charset="0"/>
                          <a:ea typeface="Cambria" panose="02040503050406030204" pitchFamily="18" charset="0"/>
                          <a:cs typeface="Times New Roman" panose="02020603050405020304" pitchFamily="18" charset="0"/>
                        </a:rPr>
                        <a:t>Jannis Priesnitz , Christian Rathgeb, Nicolas Buchmann, Christoph Busch and Marian </a:t>
                      </a:r>
                      <a:r>
                        <a:rPr lang="en-IN" sz="1800" dirty="0" err="1">
                          <a:latin typeface="Cambria" panose="02040503050406030204" pitchFamily="18" charset="0"/>
                          <a:ea typeface="Cambria" panose="02040503050406030204" pitchFamily="18" charset="0"/>
                          <a:cs typeface="Times New Roman" panose="02020603050405020304" pitchFamily="18" charset="0"/>
                        </a:rPr>
                        <a:t>Margraf</a:t>
                      </a:r>
                      <a:endParaRPr sz="1800" dirty="0">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F7E9E7"/>
                    </a:solidFill>
                  </a:tcPr>
                </a:tc>
                <a:tc>
                  <a:txBody>
                    <a:bodyPr/>
                    <a:lstStyle/>
                    <a:p>
                      <a:pPr algn="l">
                        <a:lnSpc>
                          <a:spcPct val="100000"/>
                        </a:lnSpc>
                      </a:pPr>
                      <a:r>
                        <a:rPr lang="en-IN" sz="1800" dirty="0">
                          <a:latin typeface="Cambria" panose="02040503050406030204" pitchFamily="18" charset="0"/>
                          <a:ea typeface="Cambria" panose="02040503050406030204" pitchFamily="18" charset="0"/>
                          <a:cs typeface="Times New Roman" panose="02020603050405020304" pitchFamily="18" charset="0"/>
                        </a:rPr>
                        <a:t>Siamese CNN, Variance modified Laplacian of gaussian</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F7E9E7"/>
                    </a:solidFill>
                  </a:tcPr>
                </a:tc>
                <a:tc>
                  <a:txBody>
                    <a:bodyPr/>
                    <a:lstStyle/>
                    <a:p>
                      <a:pPr>
                        <a:lnSpc>
                          <a:spcPct val="100000"/>
                        </a:lnSpc>
                      </a:pPr>
                      <a:r>
                        <a:rPr lang="en-US" sz="1800" b="0" i="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incorporating state-of-the-art algorithms for feature extraction, matching, and quality assessment, the proposed system can address the challenges</a:t>
                      </a:r>
                      <a:endParaRPr sz="1800" dirty="0">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F7E9E7"/>
                    </a:solidFill>
                  </a:tcPr>
                </a:tc>
                <a:extLst>
                  <a:ext uri="{0D108BD9-81ED-4DB2-BD59-A6C34878D82A}">
                    <a16:rowId xmlns:a16="http://schemas.microsoft.com/office/drawing/2014/main" val="2940095744"/>
                  </a:ext>
                </a:extLst>
              </a:tr>
            </a:tbl>
          </a:graphicData>
        </a:graphic>
      </p:graphicFrame>
      <p:sp>
        <p:nvSpPr>
          <p:cNvPr id="3" name="Google Shape;196;p12">
            <a:extLst>
              <a:ext uri="{FF2B5EF4-FFF2-40B4-BE49-F238E27FC236}">
                <a16:creationId xmlns:a16="http://schemas.microsoft.com/office/drawing/2014/main" id="{621D3D7B-5CFA-DDD5-95A4-4E3C2210D728}"/>
              </a:ext>
            </a:extLst>
          </p:cNvPr>
          <p:cNvSpPr txBox="1">
            <a:spLocks/>
          </p:cNvSpPr>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US" smtClean="0">
                <a:solidFill>
                  <a:schemeClr val="bg1"/>
                </a:solidFill>
              </a:rPr>
              <a:pPr algn="ctr"/>
              <a:t>6</a:t>
            </a:fld>
            <a:endParaRPr lang="en-US" dirty="0">
              <a:solidFill>
                <a:schemeClr val="bg1"/>
              </a:solidFill>
            </a:endParaRPr>
          </a:p>
        </p:txBody>
      </p:sp>
      <p:sp>
        <p:nvSpPr>
          <p:cNvPr id="4" name="Google Shape;142;p5">
            <a:extLst>
              <a:ext uri="{FF2B5EF4-FFF2-40B4-BE49-F238E27FC236}">
                <a16:creationId xmlns:a16="http://schemas.microsoft.com/office/drawing/2014/main" id="{36B350FE-BE57-8FB1-5DC5-74C5D356F0A0}"/>
              </a:ext>
            </a:extLst>
          </p:cNvPr>
          <p:cNvSpPr txBox="1">
            <a:spLocks/>
          </p:cNvSpPr>
          <p:nvPr/>
        </p:nvSpPr>
        <p:spPr>
          <a:xfrm>
            <a:off x="10742075" y="6213900"/>
            <a:ext cx="1077000" cy="373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F7FF285B-5146-47CD-8561-A0283BDBEF60}" type="datetime5">
              <a:rPr lang="en-US" b="1" smtClean="0">
                <a:latin typeface="Cambria"/>
                <a:ea typeface="Cambria"/>
                <a:sym typeface="Cambria"/>
              </a:rPr>
              <a:pPr algn="ctr"/>
              <a:t>28-May-24</a:t>
            </a:fld>
            <a:endParaRPr lang="en-US" b="1">
              <a:latin typeface="Cambria"/>
              <a:ea typeface="Cambria"/>
              <a:cs typeface="Cambria"/>
              <a:sym typeface="Cambria"/>
            </a:endParaRPr>
          </a:p>
        </p:txBody>
      </p:sp>
      <p:sp>
        <p:nvSpPr>
          <p:cNvPr id="5" name="Google Shape;143;p5">
            <a:extLst>
              <a:ext uri="{FF2B5EF4-FFF2-40B4-BE49-F238E27FC236}">
                <a16:creationId xmlns:a16="http://schemas.microsoft.com/office/drawing/2014/main" id="{AB0176BA-9C3A-B1D9-A33B-B88EAB3E8273}"/>
              </a:ext>
            </a:extLst>
          </p:cNvPr>
          <p:cNvSpPr txBox="1">
            <a:spLocks/>
          </p:cNvSpPr>
          <p:nvPr/>
        </p:nvSpPr>
        <p:spPr>
          <a:xfrm>
            <a:off x="983673" y="6172200"/>
            <a:ext cx="4558145" cy="4572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a:latin typeface="Cambria"/>
                <a:ea typeface="Cambria"/>
                <a:cs typeface="Cambria"/>
                <a:sym typeface="Cambria"/>
              </a:rPr>
              <a:t>Department of CS&amp;E, Acharya Institute of Technology</a:t>
            </a:r>
            <a:endParaRPr lang="en-US"/>
          </a:p>
        </p:txBody>
      </p:sp>
    </p:spTree>
    <p:extLst>
      <p:ext uri="{BB962C8B-B14F-4D97-AF65-F5344CB8AC3E}">
        <p14:creationId xmlns:p14="http://schemas.microsoft.com/office/powerpoint/2010/main" val="69031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D4877EF-95A1-0D99-99F2-C28A18722FA7}"/>
              </a:ext>
            </a:extLst>
          </p:cNvPr>
          <p:cNvGraphicFramePr>
            <a:graphicFrameLocks noGrp="1"/>
          </p:cNvGraphicFramePr>
          <p:nvPr>
            <p:extLst>
              <p:ext uri="{D42A27DB-BD31-4B8C-83A1-F6EECF244321}">
                <p14:modId xmlns:p14="http://schemas.microsoft.com/office/powerpoint/2010/main" val="2920067153"/>
              </p:ext>
            </p:extLst>
          </p:nvPr>
        </p:nvGraphicFramePr>
        <p:xfrm>
          <a:off x="257176" y="2554224"/>
          <a:ext cx="11677648" cy="1560576"/>
        </p:xfrm>
        <a:graphic>
          <a:graphicData uri="http://schemas.openxmlformats.org/drawingml/2006/table">
            <a:tbl>
              <a:tblPr firstRow="1" bandRow="1">
                <a:tableStyleId>{2D5ABB26-0587-4C30-8999-92F81FD0307C}</a:tableStyleId>
              </a:tblPr>
              <a:tblGrid>
                <a:gridCol w="1647824">
                  <a:extLst>
                    <a:ext uri="{9D8B030D-6E8A-4147-A177-3AD203B41FA5}">
                      <a16:colId xmlns:a16="http://schemas.microsoft.com/office/drawing/2014/main" val="2393903728"/>
                    </a:ext>
                  </a:extLst>
                </a:gridCol>
                <a:gridCol w="2895600">
                  <a:extLst>
                    <a:ext uri="{9D8B030D-6E8A-4147-A177-3AD203B41FA5}">
                      <a16:colId xmlns:a16="http://schemas.microsoft.com/office/drawing/2014/main" val="1040448579"/>
                    </a:ext>
                  </a:extLst>
                </a:gridCol>
                <a:gridCol w="2057400">
                  <a:extLst>
                    <a:ext uri="{9D8B030D-6E8A-4147-A177-3AD203B41FA5}">
                      <a16:colId xmlns:a16="http://schemas.microsoft.com/office/drawing/2014/main" val="1132610197"/>
                    </a:ext>
                  </a:extLst>
                </a:gridCol>
                <a:gridCol w="2590800">
                  <a:extLst>
                    <a:ext uri="{9D8B030D-6E8A-4147-A177-3AD203B41FA5}">
                      <a16:colId xmlns:a16="http://schemas.microsoft.com/office/drawing/2014/main" val="1660519760"/>
                    </a:ext>
                  </a:extLst>
                </a:gridCol>
                <a:gridCol w="2486024">
                  <a:extLst>
                    <a:ext uri="{9D8B030D-6E8A-4147-A177-3AD203B41FA5}">
                      <a16:colId xmlns:a16="http://schemas.microsoft.com/office/drawing/2014/main" val="204779399"/>
                    </a:ext>
                  </a:extLst>
                </a:gridCol>
              </a:tblGrid>
              <a:tr h="1560576">
                <a:tc>
                  <a:txBody>
                    <a:bodyPr/>
                    <a:lstStyle/>
                    <a:p>
                      <a:pPr marL="635" algn="ctr">
                        <a:lnSpc>
                          <a:spcPct val="100000"/>
                        </a:lnSpc>
                        <a:spcBef>
                          <a:spcPts val="110"/>
                        </a:spcBef>
                      </a:pPr>
                      <a:r>
                        <a:rPr lang="en-IN" sz="1800" dirty="0">
                          <a:latin typeface="Cambria" panose="02040503050406030204" pitchFamily="18" charset="0"/>
                          <a:ea typeface="Cambria" panose="02040503050406030204" pitchFamily="18" charset="0"/>
                          <a:cs typeface="Times New Roman" panose="02020603050405020304" pitchFamily="18" charset="0"/>
                        </a:rPr>
                        <a:t>5</a:t>
                      </a:r>
                      <a:endParaRPr sz="1800" dirty="0">
                        <a:latin typeface="Cambria" panose="02040503050406030204" pitchFamily="18" charset="0"/>
                        <a:ea typeface="Cambria" panose="02040503050406030204" pitchFamily="18" charset="0"/>
                        <a:cs typeface="Times New Roman" panose="02020603050405020304" pitchFamily="18" charset="0"/>
                      </a:endParaRPr>
                    </a:p>
                  </a:txBody>
                  <a:tcPr marL="0" marR="0" marT="1397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F7E9E7"/>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ea typeface="Cambria" panose="02040503050406030204" pitchFamily="18" charset="0"/>
                          <a:cs typeface="Times New Roman" panose="02020603050405020304" pitchFamily="18" charset="0"/>
                        </a:rPr>
                        <a:t>Matching of Contact and Contactless Fingerprint</a:t>
                      </a:r>
                    </a:p>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ea typeface="Cambria" panose="02040503050406030204" pitchFamily="18" charset="0"/>
                          <a:cs typeface="Times New Roman" panose="02020603050405020304" pitchFamily="18" charset="0"/>
                        </a:rPr>
                        <a:t>Using CNN model</a:t>
                      </a:r>
                      <a:endParaRPr sz="1600" dirty="0">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F7E9E7"/>
                    </a:solidFill>
                  </a:tcPr>
                </a:tc>
                <a:tc>
                  <a:txBody>
                    <a:bodyPr/>
                    <a:lstStyle/>
                    <a:p>
                      <a:pPr>
                        <a:lnSpc>
                          <a:spcPct val="100000"/>
                        </a:lnSpc>
                      </a:pPr>
                      <a:r>
                        <a:rPr lang="en-IN" sz="1800" dirty="0">
                          <a:latin typeface="Cambria" panose="02040503050406030204" pitchFamily="18" charset="0"/>
                          <a:ea typeface="Cambria" panose="02040503050406030204" pitchFamily="18" charset="0"/>
                          <a:cs typeface="Times New Roman" panose="02020603050405020304" pitchFamily="18" charset="0"/>
                        </a:rPr>
                        <a:t>T M </a:t>
                      </a:r>
                      <a:r>
                        <a:rPr lang="en-IN" sz="1800" dirty="0" err="1">
                          <a:latin typeface="Cambria" panose="02040503050406030204" pitchFamily="18" charset="0"/>
                          <a:ea typeface="Cambria" panose="02040503050406030204" pitchFamily="18" charset="0"/>
                          <a:cs typeface="Times New Roman" panose="02020603050405020304" pitchFamily="18" charset="0"/>
                        </a:rPr>
                        <a:t>Geethanjali</a:t>
                      </a:r>
                      <a:r>
                        <a:rPr lang="en-IN" sz="1800" dirty="0">
                          <a:latin typeface="Cambria" panose="02040503050406030204" pitchFamily="18" charset="0"/>
                          <a:ea typeface="Cambria" panose="02040503050406030204" pitchFamily="18" charset="0"/>
                          <a:cs typeface="Times New Roman" panose="02020603050405020304" pitchFamily="18" charset="0"/>
                        </a:rPr>
                        <a:t>, </a:t>
                      </a:r>
                      <a:r>
                        <a:rPr lang="en-IN" sz="1800" dirty="0" err="1">
                          <a:latin typeface="Cambria" panose="02040503050406030204" pitchFamily="18" charset="0"/>
                          <a:ea typeface="Cambria" panose="02040503050406030204" pitchFamily="18" charset="0"/>
                          <a:cs typeface="Times New Roman" panose="02020603050405020304" pitchFamily="18" charset="0"/>
                        </a:rPr>
                        <a:t>Divyashree</a:t>
                      </a:r>
                      <a:r>
                        <a:rPr lang="en-IN" sz="1800" dirty="0">
                          <a:latin typeface="Cambria" panose="02040503050406030204" pitchFamily="18" charset="0"/>
                          <a:ea typeface="Cambria" panose="02040503050406030204" pitchFamily="18" charset="0"/>
                          <a:cs typeface="Times New Roman" panose="02020603050405020304" pitchFamily="18" charset="0"/>
                        </a:rPr>
                        <a:t> M D, </a:t>
                      </a:r>
                      <a:r>
                        <a:rPr lang="en-IN" sz="1800" dirty="0" err="1">
                          <a:latin typeface="Cambria" panose="02040503050406030204" pitchFamily="18" charset="0"/>
                          <a:ea typeface="Cambria" panose="02040503050406030204" pitchFamily="18" charset="0"/>
                          <a:cs typeface="Times New Roman" panose="02020603050405020304" pitchFamily="18" charset="0"/>
                        </a:rPr>
                        <a:t>Monisha</a:t>
                      </a:r>
                      <a:r>
                        <a:rPr lang="en-IN" sz="1800" dirty="0">
                          <a:latin typeface="Cambria" panose="02040503050406030204" pitchFamily="18" charset="0"/>
                          <a:ea typeface="Cambria" panose="02040503050406030204" pitchFamily="18" charset="0"/>
                          <a:cs typeface="Times New Roman" panose="02020603050405020304" pitchFamily="18" charset="0"/>
                        </a:rPr>
                        <a:t> S K, Sahana M K</a:t>
                      </a: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F7E9E7"/>
                    </a:solidFill>
                  </a:tcPr>
                </a:tc>
                <a:tc>
                  <a:txBody>
                    <a:bodyPr/>
                    <a:lstStyle/>
                    <a:p>
                      <a:pPr>
                        <a:lnSpc>
                          <a:spcPct val="100000"/>
                        </a:lnSpc>
                      </a:pPr>
                      <a:r>
                        <a:rPr lang="en-US" sz="1800" dirty="0">
                          <a:latin typeface="Cambria" panose="02040503050406030204" pitchFamily="18" charset="0"/>
                          <a:ea typeface="Cambria" panose="02040503050406030204" pitchFamily="18" charset="0"/>
                          <a:cs typeface="Times New Roman" panose="02020603050405020304" pitchFamily="18" charset="0"/>
                        </a:rPr>
                        <a:t>Sequential CNN, adaptive histogram equalization</a:t>
                      </a:r>
                      <a:endParaRPr sz="1800" dirty="0">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F7E9E7"/>
                    </a:solidFill>
                  </a:tcPr>
                </a:tc>
                <a:tc>
                  <a:txBody>
                    <a:bodyPr/>
                    <a:lstStyle/>
                    <a:p>
                      <a:pPr>
                        <a:lnSpc>
                          <a:spcPct val="100000"/>
                        </a:lnSpc>
                      </a:pPr>
                      <a:r>
                        <a:rPr lang="en-US" sz="1800" dirty="0">
                          <a:latin typeface="Cambria" panose="02040503050406030204" pitchFamily="18" charset="0"/>
                          <a:ea typeface="Cambria" panose="02040503050406030204" pitchFamily="18" charset="0"/>
                          <a:cs typeface="Times New Roman" panose="02020603050405020304" pitchFamily="18" charset="0"/>
                        </a:rPr>
                        <a:t>Limited Research on Matching Contactless and Contact-Based Fingerprints</a:t>
                      </a: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extLst>
                  <a:ext uri="{0D108BD9-81ED-4DB2-BD59-A6C34878D82A}">
                    <a16:rowId xmlns:a16="http://schemas.microsoft.com/office/drawing/2014/main" val="3967372242"/>
                  </a:ext>
                </a:extLst>
              </a:tr>
            </a:tbl>
          </a:graphicData>
        </a:graphic>
      </p:graphicFrame>
      <p:sp>
        <p:nvSpPr>
          <p:cNvPr id="9" name="Google Shape;196;p12">
            <a:extLst>
              <a:ext uri="{FF2B5EF4-FFF2-40B4-BE49-F238E27FC236}">
                <a16:creationId xmlns:a16="http://schemas.microsoft.com/office/drawing/2014/main" id="{1989E596-999C-BD35-F556-95BC6AA40887}"/>
              </a:ext>
            </a:extLst>
          </p:cNvPr>
          <p:cNvSpPr txBox="1">
            <a:spLocks/>
          </p:cNvSpPr>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US" smtClean="0">
                <a:solidFill>
                  <a:schemeClr val="bg1"/>
                </a:solidFill>
              </a:rPr>
              <a:pPr algn="ctr"/>
              <a:t>7</a:t>
            </a:fld>
            <a:endParaRPr lang="en-US" dirty="0">
              <a:solidFill>
                <a:schemeClr val="bg1"/>
              </a:solidFill>
            </a:endParaRPr>
          </a:p>
        </p:txBody>
      </p:sp>
      <p:sp>
        <p:nvSpPr>
          <p:cNvPr id="10" name="Google Shape;142;p5">
            <a:extLst>
              <a:ext uri="{FF2B5EF4-FFF2-40B4-BE49-F238E27FC236}">
                <a16:creationId xmlns:a16="http://schemas.microsoft.com/office/drawing/2014/main" id="{15FCE48D-9F0B-74C5-9C16-C60CF32308A3}"/>
              </a:ext>
            </a:extLst>
          </p:cNvPr>
          <p:cNvSpPr txBox="1">
            <a:spLocks/>
          </p:cNvSpPr>
          <p:nvPr/>
        </p:nvSpPr>
        <p:spPr>
          <a:xfrm>
            <a:off x="10742075" y="6213900"/>
            <a:ext cx="1077000" cy="373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F7FF285B-5146-47CD-8561-A0283BDBEF60}" type="datetime5">
              <a:rPr lang="en-US" b="1" smtClean="0">
                <a:latin typeface="Cambria"/>
                <a:ea typeface="Cambria"/>
                <a:sym typeface="Cambria"/>
              </a:rPr>
              <a:pPr algn="ctr"/>
              <a:t>28-May-24</a:t>
            </a:fld>
            <a:endParaRPr lang="en-US" b="1">
              <a:latin typeface="Cambria"/>
              <a:ea typeface="Cambria"/>
              <a:cs typeface="Cambria"/>
              <a:sym typeface="Cambria"/>
            </a:endParaRPr>
          </a:p>
        </p:txBody>
      </p:sp>
      <p:sp>
        <p:nvSpPr>
          <p:cNvPr id="11" name="Google Shape;143;p5">
            <a:extLst>
              <a:ext uri="{FF2B5EF4-FFF2-40B4-BE49-F238E27FC236}">
                <a16:creationId xmlns:a16="http://schemas.microsoft.com/office/drawing/2014/main" id="{AE43A12B-416B-939F-28E3-5063067D4040}"/>
              </a:ext>
            </a:extLst>
          </p:cNvPr>
          <p:cNvSpPr txBox="1">
            <a:spLocks/>
          </p:cNvSpPr>
          <p:nvPr/>
        </p:nvSpPr>
        <p:spPr>
          <a:xfrm>
            <a:off x="983673" y="6172200"/>
            <a:ext cx="4558145" cy="4572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a:latin typeface="Cambria"/>
                <a:ea typeface="Cambria"/>
                <a:cs typeface="Cambria"/>
                <a:sym typeface="Cambria"/>
              </a:rPr>
              <a:t>Department of CS&amp;E, Acharya Institute of Technology</a:t>
            </a:r>
            <a:endParaRPr lang="en-US"/>
          </a:p>
        </p:txBody>
      </p:sp>
      <p:graphicFrame>
        <p:nvGraphicFramePr>
          <p:cNvPr id="12" name="Table 11">
            <a:extLst>
              <a:ext uri="{FF2B5EF4-FFF2-40B4-BE49-F238E27FC236}">
                <a16:creationId xmlns:a16="http://schemas.microsoft.com/office/drawing/2014/main" id="{7FB41328-05FE-9F0C-5F4A-F1E7DB7CEED7}"/>
              </a:ext>
            </a:extLst>
          </p:cNvPr>
          <p:cNvGraphicFramePr>
            <a:graphicFrameLocks noGrp="1"/>
          </p:cNvGraphicFramePr>
          <p:nvPr>
            <p:extLst>
              <p:ext uri="{D42A27DB-BD31-4B8C-83A1-F6EECF244321}">
                <p14:modId xmlns:p14="http://schemas.microsoft.com/office/powerpoint/2010/main" val="3358547576"/>
              </p:ext>
            </p:extLst>
          </p:nvPr>
        </p:nvGraphicFramePr>
        <p:xfrm>
          <a:off x="257176" y="628142"/>
          <a:ext cx="11677648" cy="1944370"/>
        </p:xfrm>
        <a:graphic>
          <a:graphicData uri="http://schemas.openxmlformats.org/drawingml/2006/table">
            <a:tbl>
              <a:tblPr firstRow="1" bandRow="1">
                <a:tableStyleId>{2D5ABB26-0587-4C30-8999-92F81FD0307C}</a:tableStyleId>
              </a:tblPr>
              <a:tblGrid>
                <a:gridCol w="1647824">
                  <a:extLst>
                    <a:ext uri="{9D8B030D-6E8A-4147-A177-3AD203B41FA5}">
                      <a16:colId xmlns:a16="http://schemas.microsoft.com/office/drawing/2014/main" val="4088272033"/>
                    </a:ext>
                  </a:extLst>
                </a:gridCol>
                <a:gridCol w="2895600">
                  <a:extLst>
                    <a:ext uri="{9D8B030D-6E8A-4147-A177-3AD203B41FA5}">
                      <a16:colId xmlns:a16="http://schemas.microsoft.com/office/drawing/2014/main" val="702260115"/>
                    </a:ext>
                  </a:extLst>
                </a:gridCol>
                <a:gridCol w="2057400">
                  <a:extLst>
                    <a:ext uri="{9D8B030D-6E8A-4147-A177-3AD203B41FA5}">
                      <a16:colId xmlns:a16="http://schemas.microsoft.com/office/drawing/2014/main" val="61118441"/>
                    </a:ext>
                  </a:extLst>
                </a:gridCol>
                <a:gridCol w="2590800">
                  <a:extLst>
                    <a:ext uri="{9D8B030D-6E8A-4147-A177-3AD203B41FA5}">
                      <a16:colId xmlns:a16="http://schemas.microsoft.com/office/drawing/2014/main" val="649969581"/>
                    </a:ext>
                  </a:extLst>
                </a:gridCol>
                <a:gridCol w="2486024">
                  <a:extLst>
                    <a:ext uri="{9D8B030D-6E8A-4147-A177-3AD203B41FA5}">
                      <a16:colId xmlns:a16="http://schemas.microsoft.com/office/drawing/2014/main" val="1867641467"/>
                    </a:ext>
                  </a:extLst>
                </a:gridCol>
              </a:tblGrid>
              <a:tr h="1703719">
                <a:tc>
                  <a:txBody>
                    <a:bodyPr/>
                    <a:lstStyle/>
                    <a:p>
                      <a:pPr>
                        <a:lnSpc>
                          <a:spcPct val="100000"/>
                        </a:lnSpc>
                      </a:pPr>
                      <a:endParaRPr sz="1800" dirty="0">
                        <a:latin typeface="Times New Roman" panose="02020603050405020304"/>
                        <a:cs typeface="Times New Roman" panose="02020603050405020304"/>
                      </a:endParaRPr>
                    </a:p>
                    <a:p>
                      <a:pPr>
                        <a:lnSpc>
                          <a:spcPct val="100000"/>
                        </a:lnSpc>
                      </a:pPr>
                      <a:endParaRPr sz="1800" dirty="0">
                        <a:latin typeface="Times New Roman" panose="02020603050405020304"/>
                        <a:cs typeface="Times New Roman" panose="02020603050405020304"/>
                      </a:endParaRPr>
                    </a:p>
                    <a:p>
                      <a:pPr>
                        <a:lnSpc>
                          <a:spcPct val="100000"/>
                        </a:lnSpc>
                        <a:spcBef>
                          <a:spcPts val="375"/>
                        </a:spcBef>
                      </a:pPr>
                      <a:endParaRPr sz="1800" dirty="0">
                        <a:latin typeface="Times New Roman" panose="02020603050405020304"/>
                        <a:cs typeface="Times New Roman" panose="02020603050405020304"/>
                      </a:endParaRPr>
                    </a:p>
                    <a:p>
                      <a:pPr algn="ctr">
                        <a:lnSpc>
                          <a:spcPct val="100000"/>
                        </a:lnSpc>
                      </a:pPr>
                      <a:r>
                        <a:rPr sz="1800" b="1" spc="-25" dirty="0">
                          <a:solidFill>
                            <a:srgbClr val="FFFFFF"/>
                          </a:solidFill>
                          <a:latin typeface="Cambria"/>
                          <a:cs typeface="Cambria"/>
                        </a:rPr>
                        <a:t>S.N</a:t>
                      </a:r>
                      <a:endParaRPr sz="1800" dirty="0">
                        <a:latin typeface="Cambria"/>
                        <a:cs typeface="Cambri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a:lnSpc>
                          <a:spcPct val="100000"/>
                        </a:lnSpc>
                      </a:pPr>
                      <a:endParaRPr sz="1800" dirty="0">
                        <a:latin typeface="Times New Roman" panose="02020603050405020304"/>
                        <a:cs typeface="Times New Roman" panose="02020603050405020304"/>
                      </a:endParaRPr>
                    </a:p>
                    <a:p>
                      <a:pPr>
                        <a:lnSpc>
                          <a:spcPct val="100000"/>
                        </a:lnSpc>
                        <a:spcBef>
                          <a:spcPts val="280"/>
                        </a:spcBef>
                      </a:pPr>
                      <a:endParaRPr sz="1800" dirty="0">
                        <a:latin typeface="Times New Roman" panose="02020603050405020304"/>
                        <a:cs typeface="Times New Roman" panose="02020603050405020304"/>
                      </a:endParaRPr>
                    </a:p>
                    <a:p>
                      <a:pPr marL="2540" algn="ctr">
                        <a:lnSpc>
                          <a:spcPct val="100000"/>
                        </a:lnSpc>
                        <a:spcBef>
                          <a:spcPts val="5"/>
                        </a:spcBef>
                      </a:pPr>
                      <a:r>
                        <a:rPr sz="1800" b="1" spc="-120" dirty="0">
                          <a:solidFill>
                            <a:srgbClr val="FFFFFF"/>
                          </a:solidFill>
                          <a:latin typeface="Cambria"/>
                          <a:cs typeface="Cambria"/>
                        </a:rPr>
                        <a:t>PAPER</a:t>
                      </a:r>
                      <a:r>
                        <a:rPr sz="1800" b="1" spc="-190" dirty="0">
                          <a:solidFill>
                            <a:srgbClr val="FFFFFF"/>
                          </a:solidFill>
                          <a:latin typeface="Cambria"/>
                          <a:cs typeface="Cambria"/>
                        </a:rPr>
                        <a:t> </a:t>
                      </a:r>
                      <a:r>
                        <a:rPr sz="1800" b="1" spc="-20" dirty="0">
                          <a:solidFill>
                            <a:srgbClr val="FFFFFF"/>
                          </a:solidFill>
                          <a:latin typeface="Cambria"/>
                          <a:cs typeface="Cambria"/>
                        </a:rPr>
                        <a:t>TITLE</a:t>
                      </a:r>
                      <a:endParaRPr sz="1800" dirty="0">
                        <a:latin typeface="Cambria"/>
                        <a:cs typeface="Cambria"/>
                      </a:endParaRPr>
                    </a:p>
                    <a:p>
                      <a:pPr marL="451485" marR="445770" indent="1905" algn="ctr">
                        <a:lnSpc>
                          <a:spcPct val="100000"/>
                        </a:lnSpc>
                      </a:pPr>
                      <a:r>
                        <a:rPr sz="1800" b="1" spc="-50" dirty="0">
                          <a:solidFill>
                            <a:srgbClr val="FFFFFF"/>
                          </a:solidFill>
                          <a:latin typeface="Cambria"/>
                          <a:cs typeface="Cambria"/>
                        </a:rPr>
                        <a:t>&amp; </a:t>
                      </a:r>
                      <a:r>
                        <a:rPr sz="1800" b="1" spc="-40" dirty="0">
                          <a:solidFill>
                            <a:srgbClr val="FFFFFF"/>
                          </a:solidFill>
                          <a:latin typeface="Cambria"/>
                          <a:cs typeface="Cambria"/>
                        </a:rPr>
                        <a:t>PUBLICATION </a:t>
                      </a:r>
                      <a:r>
                        <a:rPr sz="1800" b="1" spc="-10" dirty="0">
                          <a:solidFill>
                            <a:srgbClr val="FFFFFF"/>
                          </a:solidFill>
                          <a:latin typeface="Cambria"/>
                          <a:cs typeface="Cambria"/>
                        </a:rPr>
                        <a:t>DETAILS</a:t>
                      </a:r>
                      <a:endParaRPr sz="1800" dirty="0">
                        <a:latin typeface="Cambria"/>
                        <a:cs typeface="Cambri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a:lnSpc>
                          <a:spcPct val="100000"/>
                        </a:lnSpc>
                      </a:pPr>
                      <a:endParaRPr sz="1800" dirty="0">
                        <a:latin typeface="Times New Roman" panose="02020603050405020304"/>
                        <a:cs typeface="Times New Roman" panose="02020603050405020304"/>
                      </a:endParaRPr>
                    </a:p>
                    <a:p>
                      <a:pPr>
                        <a:lnSpc>
                          <a:spcPct val="100000"/>
                        </a:lnSpc>
                        <a:spcBef>
                          <a:spcPts val="280"/>
                        </a:spcBef>
                      </a:pPr>
                      <a:endParaRPr sz="1800" dirty="0">
                        <a:latin typeface="Times New Roman" panose="02020603050405020304"/>
                        <a:cs typeface="Times New Roman" panose="02020603050405020304"/>
                      </a:endParaRPr>
                    </a:p>
                    <a:p>
                      <a:pPr marL="2540" algn="ctr">
                        <a:lnSpc>
                          <a:spcPct val="100000"/>
                        </a:lnSpc>
                        <a:spcBef>
                          <a:spcPts val="5"/>
                        </a:spcBef>
                      </a:pPr>
                      <a:r>
                        <a:rPr sz="1800" b="1" dirty="0">
                          <a:solidFill>
                            <a:srgbClr val="FFFFFF"/>
                          </a:solidFill>
                          <a:latin typeface="Cambria"/>
                          <a:cs typeface="Cambria"/>
                        </a:rPr>
                        <a:t>NAME</a:t>
                      </a:r>
                      <a:r>
                        <a:rPr sz="1800" b="1" spc="-65" dirty="0">
                          <a:solidFill>
                            <a:srgbClr val="FFFFFF"/>
                          </a:solidFill>
                          <a:latin typeface="Cambria"/>
                          <a:cs typeface="Cambria"/>
                        </a:rPr>
                        <a:t> </a:t>
                      </a:r>
                      <a:r>
                        <a:rPr sz="1800" b="1" spc="-50" dirty="0">
                          <a:solidFill>
                            <a:srgbClr val="FFFFFF"/>
                          </a:solidFill>
                          <a:latin typeface="Cambria"/>
                          <a:cs typeface="Cambria"/>
                        </a:rPr>
                        <a:t>OF</a:t>
                      </a:r>
                      <a:r>
                        <a:rPr sz="1800" b="1" spc="-204" dirty="0">
                          <a:solidFill>
                            <a:srgbClr val="FFFFFF"/>
                          </a:solidFill>
                          <a:latin typeface="Cambria"/>
                          <a:cs typeface="Cambria"/>
                        </a:rPr>
                        <a:t> </a:t>
                      </a:r>
                      <a:r>
                        <a:rPr sz="1800" b="1" spc="-25" dirty="0">
                          <a:solidFill>
                            <a:srgbClr val="FFFFFF"/>
                          </a:solidFill>
                          <a:latin typeface="Cambria"/>
                          <a:cs typeface="Cambria"/>
                        </a:rPr>
                        <a:t>THE</a:t>
                      </a:r>
                      <a:endParaRPr sz="1800" dirty="0">
                        <a:latin typeface="Cambria"/>
                        <a:cs typeface="Cambria"/>
                      </a:endParaRPr>
                    </a:p>
                    <a:p>
                      <a:pPr marL="3175" algn="ctr">
                        <a:lnSpc>
                          <a:spcPct val="100000"/>
                        </a:lnSpc>
                      </a:pPr>
                      <a:r>
                        <a:rPr sz="1800" b="1" spc="-10" dirty="0">
                          <a:solidFill>
                            <a:srgbClr val="FFFFFF"/>
                          </a:solidFill>
                          <a:latin typeface="Cambria"/>
                          <a:cs typeface="Cambria"/>
                        </a:rPr>
                        <a:t>AUTHORS</a:t>
                      </a:r>
                      <a:endParaRPr sz="1800" dirty="0">
                        <a:latin typeface="Cambria"/>
                        <a:cs typeface="Cambri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a:lnSpc>
                          <a:spcPct val="100000"/>
                        </a:lnSpc>
                        <a:spcBef>
                          <a:spcPts val="190"/>
                        </a:spcBef>
                      </a:pPr>
                      <a:endParaRPr sz="1800" dirty="0">
                        <a:latin typeface="Times New Roman" panose="02020603050405020304"/>
                        <a:cs typeface="Times New Roman" panose="02020603050405020304"/>
                      </a:endParaRPr>
                    </a:p>
                    <a:p>
                      <a:pPr marL="114300" marR="107950" algn="ctr">
                        <a:lnSpc>
                          <a:spcPct val="100000"/>
                        </a:lnSpc>
                        <a:spcBef>
                          <a:spcPts val="5"/>
                        </a:spcBef>
                      </a:pPr>
                      <a:r>
                        <a:rPr sz="1800" b="1" dirty="0">
                          <a:solidFill>
                            <a:srgbClr val="FFFFFF"/>
                          </a:solidFill>
                          <a:latin typeface="Cambria"/>
                          <a:cs typeface="Cambria"/>
                        </a:rPr>
                        <a:t>TECHNICAL</a:t>
                      </a:r>
                      <a:r>
                        <a:rPr sz="1800" b="1" spc="240" dirty="0">
                          <a:solidFill>
                            <a:srgbClr val="FFFFFF"/>
                          </a:solidFill>
                          <a:latin typeface="Cambria"/>
                          <a:cs typeface="Cambria"/>
                        </a:rPr>
                        <a:t> </a:t>
                      </a:r>
                      <a:r>
                        <a:rPr sz="1800" b="1" spc="-10" dirty="0">
                          <a:solidFill>
                            <a:srgbClr val="FFFFFF"/>
                          </a:solidFill>
                          <a:latin typeface="Cambria"/>
                          <a:cs typeface="Cambria"/>
                        </a:rPr>
                        <a:t>IDEAS</a:t>
                      </a:r>
                      <a:r>
                        <a:rPr sz="1800" b="1" spc="-75" dirty="0">
                          <a:solidFill>
                            <a:srgbClr val="FFFFFF"/>
                          </a:solidFill>
                          <a:latin typeface="Cambria"/>
                          <a:cs typeface="Cambria"/>
                        </a:rPr>
                        <a:t> </a:t>
                      </a:r>
                      <a:r>
                        <a:rPr sz="1800" b="1" spc="-50" dirty="0">
                          <a:solidFill>
                            <a:srgbClr val="FFFFFF"/>
                          </a:solidFill>
                          <a:latin typeface="Cambria"/>
                          <a:cs typeface="Cambria"/>
                        </a:rPr>
                        <a:t>/ </a:t>
                      </a:r>
                      <a:r>
                        <a:rPr sz="1800" b="1" spc="-10" dirty="0">
                          <a:solidFill>
                            <a:srgbClr val="FFFFFF"/>
                          </a:solidFill>
                          <a:latin typeface="Cambria"/>
                          <a:cs typeface="Cambria"/>
                        </a:rPr>
                        <a:t>ALGORITHMS </a:t>
                      </a:r>
                      <a:r>
                        <a:rPr sz="1800" b="1" dirty="0">
                          <a:solidFill>
                            <a:srgbClr val="FFFFFF"/>
                          </a:solidFill>
                          <a:latin typeface="Cambria"/>
                          <a:cs typeface="Cambria"/>
                        </a:rPr>
                        <a:t>ACQUIRED</a:t>
                      </a:r>
                      <a:r>
                        <a:rPr sz="1800" b="1" spc="55" dirty="0">
                          <a:solidFill>
                            <a:srgbClr val="FFFFFF"/>
                          </a:solidFill>
                          <a:latin typeface="Cambria"/>
                          <a:cs typeface="Cambria"/>
                        </a:rPr>
                        <a:t> </a:t>
                      </a:r>
                      <a:r>
                        <a:rPr sz="1800" b="1" spc="-20" dirty="0">
                          <a:solidFill>
                            <a:srgbClr val="FFFFFF"/>
                          </a:solidFill>
                          <a:latin typeface="Cambria"/>
                          <a:cs typeface="Cambria"/>
                        </a:rPr>
                        <a:t>FROM </a:t>
                      </a:r>
                      <a:r>
                        <a:rPr sz="1800" b="1" spc="-45" dirty="0">
                          <a:solidFill>
                            <a:srgbClr val="FFFFFF"/>
                          </a:solidFill>
                          <a:latin typeface="Cambria"/>
                          <a:cs typeface="Cambria"/>
                        </a:rPr>
                        <a:t>THE</a:t>
                      </a:r>
                      <a:r>
                        <a:rPr sz="1800" b="1" spc="-30" dirty="0">
                          <a:solidFill>
                            <a:srgbClr val="FFFFFF"/>
                          </a:solidFill>
                          <a:latin typeface="Cambria"/>
                          <a:cs typeface="Cambria"/>
                        </a:rPr>
                        <a:t> </a:t>
                      </a:r>
                      <a:r>
                        <a:rPr sz="1800" b="1" spc="-110" dirty="0">
                          <a:solidFill>
                            <a:srgbClr val="FFFFFF"/>
                          </a:solidFill>
                          <a:latin typeface="Cambria"/>
                          <a:cs typeface="Cambria"/>
                        </a:rPr>
                        <a:t>PAPER</a:t>
                      </a:r>
                      <a:r>
                        <a:rPr sz="1800" b="1" spc="-25" dirty="0">
                          <a:solidFill>
                            <a:srgbClr val="FFFFFF"/>
                          </a:solidFill>
                          <a:latin typeface="Cambria"/>
                          <a:cs typeface="Cambria"/>
                        </a:rPr>
                        <a:t> </a:t>
                      </a:r>
                      <a:r>
                        <a:rPr sz="1800" b="1" spc="-10" dirty="0">
                          <a:solidFill>
                            <a:srgbClr val="FFFFFF"/>
                          </a:solidFill>
                          <a:latin typeface="Cambria"/>
                          <a:cs typeface="Cambria"/>
                        </a:rPr>
                        <a:t>USEFULL </a:t>
                      </a:r>
                      <a:r>
                        <a:rPr sz="1800" b="1" dirty="0">
                          <a:solidFill>
                            <a:srgbClr val="FFFFFF"/>
                          </a:solidFill>
                          <a:latin typeface="Cambria"/>
                          <a:cs typeface="Cambria"/>
                        </a:rPr>
                        <a:t>IN</a:t>
                      </a:r>
                      <a:r>
                        <a:rPr sz="1800" b="1" spc="55" dirty="0">
                          <a:solidFill>
                            <a:srgbClr val="FFFFFF"/>
                          </a:solidFill>
                          <a:latin typeface="Cambria"/>
                          <a:cs typeface="Cambria"/>
                        </a:rPr>
                        <a:t> </a:t>
                      </a:r>
                      <a:r>
                        <a:rPr sz="1800" b="1" spc="-30" dirty="0">
                          <a:solidFill>
                            <a:srgbClr val="FFFFFF"/>
                          </a:solidFill>
                          <a:latin typeface="Cambria"/>
                          <a:cs typeface="Cambria"/>
                        </a:rPr>
                        <a:t>DESIGNING</a:t>
                      </a:r>
                      <a:r>
                        <a:rPr sz="1800" b="1" spc="-130" dirty="0">
                          <a:solidFill>
                            <a:srgbClr val="FFFFFF"/>
                          </a:solidFill>
                          <a:latin typeface="Cambria"/>
                          <a:cs typeface="Cambria"/>
                        </a:rPr>
                        <a:t> </a:t>
                      </a:r>
                      <a:r>
                        <a:rPr sz="1800" b="1" spc="-25" dirty="0">
                          <a:solidFill>
                            <a:srgbClr val="FFFFFF"/>
                          </a:solidFill>
                          <a:latin typeface="Cambria"/>
                          <a:cs typeface="Cambria"/>
                        </a:rPr>
                        <a:t>THE </a:t>
                      </a:r>
                      <a:r>
                        <a:rPr sz="1800" b="1" spc="-55" dirty="0">
                          <a:solidFill>
                            <a:srgbClr val="FFFFFF"/>
                          </a:solidFill>
                          <a:latin typeface="Cambria"/>
                          <a:cs typeface="Cambria"/>
                        </a:rPr>
                        <a:t>PROPOSED</a:t>
                      </a:r>
                      <a:r>
                        <a:rPr sz="1800" b="1" spc="-45" dirty="0">
                          <a:solidFill>
                            <a:srgbClr val="FFFFFF"/>
                          </a:solidFill>
                          <a:latin typeface="Cambria"/>
                          <a:cs typeface="Cambria"/>
                        </a:rPr>
                        <a:t> </a:t>
                      </a:r>
                      <a:r>
                        <a:rPr sz="1800" b="1" spc="-10" dirty="0">
                          <a:solidFill>
                            <a:srgbClr val="FFFFFF"/>
                          </a:solidFill>
                          <a:latin typeface="Cambria"/>
                          <a:cs typeface="Cambria"/>
                        </a:rPr>
                        <a:t>SYSTEM</a:t>
                      </a:r>
                      <a:endParaRPr sz="1800" dirty="0">
                        <a:latin typeface="Cambria"/>
                        <a:cs typeface="Cambria"/>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a:lnSpc>
                          <a:spcPct val="100000"/>
                        </a:lnSpc>
                        <a:spcBef>
                          <a:spcPts val="190"/>
                        </a:spcBef>
                      </a:pPr>
                      <a:endParaRPr sz="1800" dirty="0">
                        <a:latin typeface="Times New Roman" panose="02020603050405020304"/>
                        <a:cs typeface="Times New Roman" panose="02020603050405020304"/>
                      </a:endParaRPr>
                    </a:p>
                    <a:p>
                      <a:pPr marL="127000" marR="119380" algn="ctr">
                        <a:lnSpc>
                          <a:spcPct val="100000"/>
                        </a:lnSpc>
                        <a:spcBef>
                          <a:spcPts val="5"/>
                        </a:spcBef>
                      </a:pPr>
                      <a:r>
                        <a:rPr sz="1800" b="1" spc="-50" dirty="0">
                          <a:solidFill>
                            <a:srgbClr val="FFFFFF"/>
                          </a:solidFill>
                          <a:latin typeface="Cambria"/>
                          <a:cs typeface="Cambria"/>
                        </a:rPr>
                        <a:t>SHORTFALLS/DISAD </a:t>
                      </a:r>
                      <a:r>
                        <a:rPr sz="1800" b="1" spc="-70" dirty="0">
                          <a:solidFill>
                            <a:srgbClr val="FFFFFF"/>
                          </a:solidFill>
                          <a:latin typeface="Cambria"/>
                          <a:cs typeface="Cambria"/>
                        </a:rPr>
                        <a:t>VANTAGES</a:t>
                      </a:r>
                      <a:r>
                        <a:rPr sz="1800" b="1" spc="180" dirty="0">
                          <a:solidFill>
                            <a:srgbClr val="FFFFFF"/>
                          </a:solidFill>
                          <a:latin typeface="Cambria"/>
                          <a:cs typeface="Cambria"/>
                        </a:rPr>
                        <a:t> </a:t>
                      </a:r>
                      <a:r>
                        <a:rPr sz="1800" b="1" spc="-50" dirty="0">
                          <a:solidFill>
                            <a:srgbClr val="FFFFFF"/>
                          </a:solidFill>
                          <a:latin typeface="Cambria"/>
                          <a:cs typeface="Cambria"/>
                        </a:rPr>
                        <a:t>&amp; </a:t>
                      </a:r>
                      <a:r>
                        <a:rPr sz="1800" b="1" spc="-10" dirty="0">
                          <a:solidFill>
                            <a:srgbClr val="FFFFFF"/>
                          </a:solidFill>
                          <a:latin typeface="Cambria"/>
                          <a:cs typeface="Cambria"/>
                        </a:rPr>
                        <a:t>SOLUTION </a:t>
                      </a:r>
                      <a:r>
                        <a:rPr sz="1800" b="1" spc="-40" dirty="0">
                          <a:solidFill>
                            <a:srgbClr val="FFFFFF"/>
                          </a:solidFill>
                          <a:latin typeface="Cambria"/>
                          <a:cs typeface="Cambria"/>
                        </a:rPr>
                        <a:t>PROVIDED</a:t>
                      </a:r>
                      <a:r>
                        <a:rPr sz="1800" b="1" spc="-10" dirty="0">
                          <a:solidFill>
                            <a:srgbClr val="FFFFFF"/>
                          </a:solidFill>
                          <a:latin typeface="Cambria"/>
                          <a:cs typeface="Cambria"/>
                        </a:rPr>
                        <a:t> </a:t>
                      </a:r>
                      <a:r>
                        <a:rPr sz="1800" b="1" spc="-35" dirty="0">
                          <a:solidFill>
                            <a:srgbClr val="FFFFFF"/>
                          </a:solidFill>
                          <a:latin typeface="Cambria"/>
                          <a:cs typeface="Cambria"/>
                        </a:rPr>
                        <a:t>BY</a:t>
                      </a:r>
                      <a:r>
                        <a:rPr sz="1800" b="1" spc="-215" dirty="0">
                          <a:solidFill>
                            <a:srgbClr val="FFFFFF"/>
                          </a:solidFill>
                          <a:latin typeface="Cambria"/>
                          <a:cs typeface="Cambria"/>
                        </a:rPr>
                        <a:t> </a:t>
                      </a:r>
                      <a:r>
                        <a:rPr sz="1800" b="1" spc="-25" dirty="0">
                          <a:solidFill>
                            <a:srgbClr val="FFFFFF"/>
                          </a:solidFill>
                          <a:latin typeface="Cambria"/>
                          <a:cs typeface="Cambria"/>
                        </a:rPr>
                        <a:t>THE </a:t>
                      </a:r>
                      <a:r>
                        <a:rPr sz="1800" b="1" spc="-55" dirty="0">
                          <a:solidFill>
                            <a:srgbClr val="FFFFFF"/>
                          </a:solidFill>
                          <a:latin typeface="Cambria"/>
                          <a:cs typeface="Cambria"/>
                        </a:rPr>
                        <a:t>PROPOSED</a:t>
                      </a:r>
                      <a:r>
                        <a:rPr sz="1800" b="1" spc="-45" dirty="0">
                          <a:solidFill>
                            <a:srgbClr val="FFFFFF"/>
                          </a:solidFill>
                          <a:latin typeface="Cambria"/>
                          <a:cs typeface="Cambria"/>
                        </a:rPr>
                        <a:t> </a:t>
                      </a:r>
                      <a:r>
                        <a:rPr sz="1800" b="1" spc="-10" dirty="0">
                          <a:solidFill>
                            <a:srgbClr val="FFFFFF"/>
                          </a:solidFill>
                          <a:latin typeface="Cambria"/>
                          <a:cs typeface="Cambria"/>
                        </a:rPr>
                        <a:t>SYSTEM</a:t>
                      </a:r>
                      <a:endParaRPr sz="1800" dirty="0">
                        <a:latin typeface="Cambria"/>
                        <a:cs typeface="Cambria"/>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extLst>
                  <a:ext uri="{0D108BD9-81ED-4DB2-BD59-A6C34878D82A}">
                    <a16:rowId xmlns:a16="http://schemas.microsoft.com/office/drawing/2014/main" val="1838759754"/>
                  </a:ext>
                </a:extLst>
              </a:tr>
            </a:tbl>
          </a:graphicData>
        </a:graphic>
      </p:graphicFrame>
    </p:spTree>
    <p:extLst>
      <p:ext uri="{BB962C8B-B14F-4D97-AF65-F5344CB8AC3E}">
        <p14:creationId xmlns:p14="http://schemas.microsoft.com/office/powerpoint/2010/main" val="542390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207818" y="274638"/>
            <a:ext cx="11790219" cy="79521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Clr>
                <a:schemeClr val="dk1"/>
              </a:buClr>
              <a:buSzPts val="4800"/>
              <a:buFont typeface="Cambria"/>
              <a:buNone/>
            </a:pPr>
            <a:r>
              <a:rPr lang="en-US" sz="4800" b="1">
                <a:solidFill>
                  <a:schemeClr val="dk1"/>
                </a:solidFill>
                <a:latin typeface="Cambria"/>
                <a:ea typeface="Cambria"/>
                <a:cs typeface="Cambria"/>
                <a:sym typeface="Cambria"/>
              </a:rPr>
              <a:t>FUNCTIONAL REQUIREMENTS</a:t>
            </a:r>
            <a:endParaRPr/>
          </a:p>
        </p:txBody>
      </p:sp>
      <p:sp>
        <p:nvSpPr>
          <p:cNvPr id="185" name="Google Shape;185;p11"/>
          <p:cNvSpPr txBox="1">
            <a:spLocks noGrp="1"/>
          </p:cNvSpPr>
          <p:nvPr>
            <p:ph type="dt" idx="10"/>
          </p:nvPr>
        </p:nvSpPr>
        <p:spPr>
          <a:xfrm>
            <a:off x="10529455" y="6191250"/>
            <a:ext cx="1371599" cy="476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C7F33711-0AEA-4F55-832C-949761B3BED0}" type="datetime5">
              <a:rPr lang="en-US" b="1" smtClean="0">
                <a:latin typeface="Cambria"/>
                <a:ea typeface="Cambria"/>
                <a:sym typeface="Cambria"/>
              </a:rPr>
              <a:t>28-May-24</a:t>
            </a:fld>
            <a:endParaRPr b="1">
              <a:latin typeface="Cambria"/>
              <a:ea typeface="Cambria"/>
              <a:cs typeface="Cambria"/>
              <a:sym typeface="Cambria"/>
            </a:endParaRPr>
          </a:p>
        </p:txBody>
      </p:sp>
      <p:sp>
        <p:nvSpPr>
          <p:cNvPr id="186" name="Google Shape;186;p11"/>
          <p:cNvSpPr txBox="1">
            <a:spLocks noGrp="1"/>
          </p:cNvSpPr>
          <p:nvPr>
            <p:ph type="ftr" idx="11"/>
          </p:nvPr>
        </p:nvSpPr>
        <p:spPr>
          <a:xfrm>
            <a:off x="803563" y="6172200"/>
            <a:ext cx="4668981"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latin typeface="Cambria"/>
                <a:ea typeface="Cambria"/>
                <a:cs typeface="Cambria"/>
                <a:sym typeface="Cambria"/>
              </a:rPr>
              <a:t>Department of CS&amp;E, Acharya Institute of Technology</a:t>
            </a:r>
            <a:endParaRPr/>
          </a:p>
        </p:txBody>
      </p:sp>
      <p:sp>
        <p:nvSpPr>
          <p:cNvPr id="187" name="Google Shape;187;p11"/>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8</a:t>
            </a:fld>
            <a:endParaRPr/>
          </a:p>
        </p:txBody>
      </p:sp>
      <p:sp>
        <p:nvSpPr>
          <p:cNvPr id="5" name="TextBox 4">
            <a:extLst>
              <a:ext uri="{FF2B5EF4-FFF2-40B4-BE49-F238E27FC236}">
                <a16:creationId xmlns:a16="http://schemas.microsoft.com/office/drawing/2014/main" id="{0625574A-2E2F-DEC0-084F-0678B60C4288}"/>
              </a:ext>
            </a:extLst>
          </p:cNvPr>
          <p:cNvSpPr txBox="1"/>
          <p:nvPr/>
        </p:nvSpPr>
        <p:spPr>
          <a:xfrm>
            <a:off x="875991" y="1433730"/>
            <a:ext cx="4668981" cy="4221605"/>
          </a:xfrm>
          <a:prstGeom prst="rect">
            <a:avLst/>
          </a:prstGeom>
          <a:noFill/>
        </p:spPr>
        <p:txBody>
          <a:bodyPr wrap="square">
            <a:spAutoFit/>
          </a:bodyPr>
          <a:lstStyle/>
          <a:p>
            <a:pPr marL="285750" lvl="1" indent="-28575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Image Preprocessing</a:t>
            </a:r>
          </a:p>
          <a:p>
            <a:pPr marL="285750" lvl="1" indent="-28575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Data Loading</a:t>
            </a:r>
          </a:p>
          <a:p>
            <a:pPr marL="285750" lvl="1" indent="-28575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Pair Generation</a:t>
            </a:r>
          </a:p>
          <a:p>
            <a:pPr marL="285750" lvl="1" indent="-28575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CNN Model</a:t>
            </a:r>
          </a:p>
          <a:p>
            <a:pPr marL="285750" lvl="1" indent="-28575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Training</a:t>
            </a:r>
          </a:p>
          <a:p>
            <a:pPr marL="285750" lvl="1" indent="-28575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Evaluation</a:t>
            </a:r>
          </a:p>
          <a:p>
            <a:pPr marL="285750" lvl="1" indent="-28575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Visualization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title"/>
          </p:nvPr>
        </p:nvSpPr>
        <p:spPr>
          <a:xfrm>
            <a:off x="166255" y="274638"/>
            <a:ext cx="11817927"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Clr>
                <a:schemeClr val="dk1"/>
              </a:buClr>
              <a:buSzPts val="4800"/>
              <a:buFont typeface="Cambria"/>
              <a:buNone/>
            </a:pPr>
            <a:r>
              <a:rPr lang="en-US" sz="4800" b="1" dirty="0">
                <a:solidFill>
                  <a:schemeClr val="dk1"/>
                </a:solidFill>
                <a:latin typeface="Cambria"/>
                <a:ea typeface="Cambria"/>
                <a:cs typeface="Cambria"/>
                <a:sym typeface="Cambria"/>
              </a:rPr>
              <a:t>NON-FUNCTIONAL REQUIREMENTS</a:t>
            </a:r>
            <a:endParaRPr dirty="0"/>
          </a:p>
        </p:txBody>
      </p:sp>
      <p:sp>
        <p:nvSpPr>
          <p:cNvPr id="194" name="Google Shape;194;p12"/>
          <p:cNvSpPr txBox="1">
            <a:spLocks noGrp="1"/>
          </p:cNvSpPr>
          <p:nvPr>
            <p:ph type="dt" idx="10"/>
          </p:nvPr>
        </p:nvSpPr>
        <p:spPr>
          <a:xfrm>
            <a:off x="10529454" y="6191250"/>
            <a:ext cx="1427017" cy="476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BFBD60FA-CB4F-4B04-A675-6F3251246CCA}" type="datetime5">
              <a:rPr lang="en-US" b="1" smtClean="0">
                <a:latin typeface="Cambria"/>
                <a:ea typeface="Cambria"/>
                <a:sym typeface="Cambria"/>
              </a:rPr>
              <a:t>28-May-24</a:t>
            </a:fld>
            <a:endParaRPr b="1">
              <a:latin typeface="Cambria"/>
              <a:ea typeface="Cambria"/>
              <a:cs typeface="Cambria"/>
              <a:sym typeface="Cambria"/>
            </a:endParaRPr>
          </a:p>
        </p:txBody>
      </p:sp>
      <p:sp>
        <p:nvSpPr>
          <p:cNvPr id="195" name="Google Shape;195;p12"/>
          <p:cNvSpPr txBox="1">
            <a:spLocks noGrp="1"/>
          </p:cNvSpPr>
          <p:nvPr>
            <p:ph type="ftr" idx="11"/>
          </p:nvPr>
        </p:nvSpPr>
        <p:spPr>
          <a:xfrm>
            <a:off x="845128" y="6172200"/>
            <a:ext cx="4724400"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latin typeface="Cambria"/>
                <a:ea typeface="Cambria"/>
                <a:cs typeface="Cambria"/>
                <a:sym typeface="Cambria"/>
              </a:rPr>
              <a:t>Department of CS&amp;E, Acharya Institute of Technology</a:t>
            </a:r>
            <a:endParaRPr/>
          </a:p>
        </p:txBody>
      </p:sp>
      <p:sp>
        <p:nvSpPr>
          <p:cNvPr id="196" name="Google Shape;196;p12"/>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9</a:t>
            </a:fld>
            <a:endParaRPr/>
          </a:p>
        </p:txBody>
      </p:sp>
      <p:sp>
        <p:nvSpPr>
          <p:cNvPr id="4" name="TextBox 3">
            <a:extLst>
              <a:ext uri="{FF2B5EF4-FFF2-40B4-BE49-F238E27FC236}">
                <a16:creationId xmlns:a16="http://schemas.microsoft.com/office/drawing/2014/main" id="{C876D728-B29B-D025-3911-8A4BA09011CB}"/>
              </a:ext>
            </a:extLst>
          </p:cNvPr>
          <p:cNvSpPr txBox="1"/>
          <p:nvPr/>
        </p:nvSpPr>
        <p:spPr>
          <a:xfrm>
            <a:off x="677223" y="1910379"/>
            <a:ext cx="2468313" cy="242111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600" dirty="0">
                <a:latin typeface="Cambria" panose="02040503050406030204" pitchFamily="18" charset="0"/>
                <a:ea typeface="Cambria" panose="02040503050406030204" pitchFamily="18" charset="0"/>
                <a:cs typeface="Times New Roman" panose="02020603050405020304" pitchFamily="18" charset="0"/>
              </a:rPr>
              <a:t>Performance</a:t>
            </a:r>
          </a:p>
          <a:p>
            <a:pPr marL="285750" indent="-285750" algn="just">
              <a:lnSpc>
                <a:spcPct val="150000"/>
              </a:lnSpc>
              <a:buFont typeface="Arial" panose="020B0604020202020204" pitchFamily="34" charset="0"/>
              <a:buChar char="•"/>
            </a:pPr>
            <a:r>
              <a:rPr lang="en-US" sz="2600" dirty="0">
                <a:latin typeface="Cambria" panose="02040503050406030204" pitchFamily="18" charset="0"/>
                <a:ea typeface="Cambria" panose="02040503050406030204" pitchFamily="18" charset="0"/>
                <a:cs typeface="Times New Roman" panose="02020603050405020304" pitchFamily="18" charset="0"/>
              </a:rPr>
              <a:t>Accuracy</a:t>
            </a:r>
          </a:p>
          <a:p>
            <a:pPr marL="285750" indent="-285750" algn="just">
              <a:lnSpc>
                <a:spcPct val="150000"/>
              </a:lnSpc>
              <a:buFont typeface="Arial" panose="020B0604020202020204" pitchFamily="34" charset="0"/>
              <a:buChar char="•"/>
            </a:pPr>
            <a:r>
              <a:rPr lang="en-US" sz="2600" dirty="0">
                <a:latin typeface="Cambria" panose="02040503050406030204" pitchFamily="18" charset="0"/>
                <a:ea typeface="Cambria" panose="02040503050406030204" pitchFamily="18" charset="0"/>
                <a:cs typeface="Times New Roman" panose="02020603050405020304" pitchFamily="18" charset="0"/>
              </a:rPr>
              <a:t>Scalability</a:t>
            </a:r>
          </a:p>
          <a:p>
            <a:pPr marL="285750" indent="-285750" algn="just">
              <a:lnSpc>
                <a:spcPct val="150000"/>
              </a:lnSpc>
              <a:buFont typeface="Arial" panose="020B0604020202020204" pitchFamily="34" charset="0"/>
              <a:buChar char="•"/>
            </a:pPr>
            <a:r>
              <a:rPr lang="en-US" sz="2600" dirty="0">
                <a:latin typeface="Cambria" panose="02040503050406030204" pitchFamily="18" charset="0"/>
                <a:ea typeface="Cambria" panose="02040503050406030204" pitchFamily="18" charset="0"/>
                <a:cs typeface="Times New Roman" panose="02020603050405020304" pitchFamily="18" charset="0"/>
              </a:rPr>
              <a:t>Robustness</a:t>
            </a:r>
          </a:p>
        </p:txBody>
      </p:sp>
    </p:spTree>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2130</TotalTime>
  <Words>1995</Words>
  <Application>Microsoft Office PowerPoint</Application>
  <PresentationFormat>Widescreen</PresentationFormat>
  <Paragraphs>317</Paragraphs>
  <Slides>24</Slides>
  <Notes>14</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Cambria</vt:lpstr>
      <vt:lpstr>Franklin Gothic Medium</vt:lpstr>
      <vt:lpstr>Arial</vt:lpstr>
      <vt:lpstr>Calibri</vt:lpstr>
      <vt:lpstr>Libre Baskerville</vt:lpstr>
      <vt:lpstr>Noto Sans Symbols</vt:lpstr>
      <vt:lpstr>Wingdings</vt:lpstr>
      <vt:lpstr>Libre Franklin</vt:lpstr>
      <vt:lpstr>Times New Roman</vt:lpstr>
      <vt:lpstr>Equity</vt:lpstr>
      <vt:lpstr>PowerPoint Presentation</vt:lpstr>
      <vt:lpstr>AGENDA</vt:lpstr>
      <vt:lpstr>INTRODUCTION</vt:lpstr>
      <vt:lpstr>PROBLEM STATEMENT</vt:lpstr>
      <vt:lpstr>LITERATURE SURVEY</vt:lpstr>
      <vt:lpstr>PowerPoint Presentation</vt:lpstr>
      <vt:lpstr>PowerPoint Presentation</vt:lpstr>
      <vt:lpstr>FUNCTIONAL REQUIREMENTS</vt:lpstr>
      <vt:lpstr>NON-FUNCTIONAL REQUIREMENTS</vt:lpstr>
      <vt:lpstr>SOFTWARE REQUIREMENTS</vt:lpstr>
      <vt:lpstr>HARDWARE REQUIREMENTS</vt:lpstr>
      <vt:lpstr>PROPOSED METHODOLOGY</vt:lpstr>
      <vt:lpstr>PowerPoint Presentation</vt:lpstr>
      <vt:lpstr>PROJECT MODULES</vt:lpstr>
      <vt:lpstr>PROJECT MODULES</vt:lpstr>
      <vt:lpstr>FLOWCHART</vt:lpstr>
      <vt:lpstr>DETAILS OF PROJECT DEMONSTRATION</vt:lpstr>
      <vt:lpstr>DETAILS OF PROJECT DEMONSTRATION</vt:lpstr>
      <vt:lpstr>TESTING RESULTS</vt:lpstr>
      <vt:lpstr>TESTING RESULTS</vt:lpstr>
      <vt:lpstr>TESTING RESULTS</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nisarg ns</dc:creator>
  <cp:lastModifiedBy>Deepak Reddy</cp:lastModifiedBy>
  <cp:revision>35</cp:revision>
  <dcterms:created xsi:type="dcterms:W3CDTF">2018-02-24T18:55:40Z</dcterms:created>
  <dcterms:modified xsi:type="dcterms:W3CDTF">2024-05-28T04:33:14Z</dcterms:modified>
</cp:coreProperties>
</file>