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2" r:id="rId4"/>
    <p:sldId id="260" r:id="rId5"/>
    <p:sldId id="261" r:id="rId6"/>
    <p:sldId id="265"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A208"/>
    <a:srgbClr val="36353E"/>
    <a:srgbClr val="5251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33" d="100"/>
          <a:sy n="33" d="100"/>
        </p:scale>
        <p:origin x="2194" y="6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FFEFD-AA30-EE69-7BDE-50B91A5EDA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737F3B6-2714-2081-B768-A098D7D27F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62F6248-4432-5C1B-F902-02F21705DE9D}"/>
              </a:ext>
            </a:extLst>
          </p:cNvPr>
          <p:cNvSpPr>
            <a:spLocks noGrp="1"/>
          </p:cNvSpPr>
          <p:nvPr>
            <p:ph type="dt" sz="half" idx="10"/>
          </p:nvPr>
        </p:nvSpPr>
        <p:spPr/>
        <p:txBody>
          <a:bodyPr/>
          <a:lstStyle/>
          <a:p>
            <a:fld id="{A23E9B01-F221-4590-AE7D-9CFA9CD171AA}" type="datetimeFigureOut">
              <a:rPr lang="en-IN" smtClean="0"/>
              <a:t>10-03-2025</a:t>
            </a:fld>
            <a:endParaRPr lang="en-IN"/>
          </a:p>
        </p:txBody>
      </p:sp>
      <p:sp>
        <p:nvSpPr>
          <p:cNvPr id="5" name="Footer Placeholder 4">
            <a:extLst>
              <a:ext uri="{FF2B5EF4-FFF2-40B4-BE49-F238E27FC236}">
                <a16:creationId xmlns:a16="http://schemas.microsoft.com/office/drawing/2014/main" id="{965F8A92-085D-493D-8AF6-5ECD2A6762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1D3C92-D342-7BC9-BCC6-B79D355198B3}"/>
              </a:ext>
            </a:extLst>
          </p:cNvPr>
          <p:cNvSpPr>
            <a:spLocks noGrp="1"/>
          </p:cNvSpPr>
          <p:nvPr>
            <p:ph type="sldNum" sz="quarter" idx="12"/>
          </p:nvPr>
        </p:nvSpPr>
        <p:spPr/>
        <p:txBody>
          <a:bodyPr/>
          <a:lstStyle/>
          <a:p>
            <a:fld id="{335386A1-8C74-4F7C-B40E-E4BA51107AB1}" type="slidenum">
              <a:rPr lang="en-IN" smtClean="0"/>
              <a:t>‹#›</a:t>
            </a:fld>
            <a:endParaRPr lang="en-IN"/>
          </a:p>
        </p:txBody>
      </p:sp>
    </p:spTree>
    <p:extLst>
      <p:ext uri="{BB962C8B-B14F-4D97-AF65-F5344CB8AC3E}">
        <p14:creationId xmlns:p14="http://schemas.microsoft.com/office/powerpoint/2010/main" val="3502610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6F8AF-7971-A01C-7256-3D2F4BD2821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FC067B-9400-916D-7353-C3247089D0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ED86F7-57DC-05DE-B482-A706E72A63D3}"/>
              </a:ext>
            </a:extLst>
          </p:cNvPr>
          <p:cNvSpPr>
            <a:spLocks noGrp="1"/>
          </p:cNvSpPr>
          <p:nvPr>
            <p:ph type="dt" sz="half" idx="10"/>
          </p:nvPr>
        </p:nvSpPr>
        <p:spPr/>
        <p:txBody>
          <a:bodyPr/>
          <a:lstStyle/>
          <a:p>
            <a:fld id="{A23E9B01-F221-4590-AE7D-9CFA9CD171AA}" type="datetimeFigureOut">
              <a:rPr lang="en-IN" smtClean="0"/>
              <a:t>10-03-2025</a:t>
            </a:fld>
            <a:endParaRPr lang="en-IN"/>
          </a:p>
        </p:txBody>
      </p:sp>
      <p:sp>
        <p:nvSpPr>
          <p:cNvPr id="5" name="Footer Placeholder 4">
            <a:extLst>
              <a:ext uri="{FF2B5EF4-FFF2-40B4-BE49-F238E27FC236}">
                <a16:creationId xmlns:a16="http://schemas.microsoft.com/office/drawing/2014/main" id="{90A63104-92BE-3103-1309-25F35DB0B9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21EBB0-8FF9-97F2-B59E-73D8C860608F}"/>
              </a:ext>
            </a:extLst>
          </p:cNvPr>
          <p:cNvSpPr>
            <a:spLocks noGrp="1"/>
          </p:cNvSpPr>
          <p:nvPr>
            <p:ph type="sldNum" sz="quarter" idx="12"/>
          </p:nvPr>
        </p:nvSpPr>
        <p:spPr/>
        <p:txBody>
          <a:bodyPr/>
          <a:lstStyle/>
          <a:p>
            <a:fld id="{335386A1-8C74-4F7C-B40E-E4BA51107AB1}" type="slidenum">
              <a:rPr lang="en-IN" smtClean="0"/>
              <a:t>‹#›</a:t>
            </a:fld>
            <a:endParaRPr lang="en-IN"/>
          </a:p>
        </p:txBody>
      </p:sp>
    </p:spTree>
    <p:extLst>
      <p:ext uri="{BB962C8B-B14F-4D97-AF65-F5344CB8AC3E}">
        <p14:creationId xmlns:p14="http://schemas.microsoft.com/office/powerpoint/2010/main" val="2959724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E26E06-C977-0B15-405E-EDA7E474944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902C2B-DF16-7307-FD24-A32F91307A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9CF96F-88BF-3ABF-E6A3-FD95233868F4}"/>
              </a:ext>
            </a:extLst>
          </p:cNvPr>
          <p:cNvSpPr>
            <a:spLocks noGrp="1"/>
          </p:cNvSpPr>
          <p:nvPr>
            <p:ph type="dt" sz="half" idx="10"/>
          </p:nvPr>
        </p:nvSpPr>
        <p:spPr/>
        <p:txBody>
          <a:bodyPr/>
          <a:lstStyle/>
          <a:p>
            <a:fld id="{A23E9B01-F221-4590-AE7D-9CFA9CD171AA}" type="datetimeFigureOut">
              <a:rPr lang="en-IN" smtClean="0"/>
              <a:t>10-03-2025</a:t>
            </a:fld>
            <a:endParaRPr lang="en-IN"/>
          </a:p>
        </p:txBody>
      </p:sp>
      <p:sp>
        <p:nvSpPr>
          <p:cNvPr id="5" name="Footer Placeholder 4">
            <a:extLst>
              <a:ext uri="{FF2B5EF4-FFF2-40B4-BE49-F238E27FC236}">
                <a16:creationId xmlns:a16="http://schemas.microsoft.com/office/drawing/2014/main" id="{1FED777F-480A-6B01-23D9-82E1EA54F1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1495FC-A889-7926-9D1E-5DE0DB8056B5}"/>
              </a:ext>
            </a:extLst>
          </p:cNvPr>
          <p:cNvSpPr>
            <a:spLocks noGrp="1"/>
          </p:cNvSpPr>
          <p:nvPr>
            <p:ph type="sldNum" sz="quarter" idx="12"/>
          </p:nvPr>
        </p:nvSpPr>
        <p:spPr/>
        <p:txBody>
          <a:bodyPr/>
          <a:lstStyle/>
          <a:p>
            <a:fld id="{335386A1-8C74-4F7C-B40E-E4BA51107AB1}" type="slidenum">
              <a:rPr lang="en-IN" smtClean="0"/>
              <a:t>‹#›</a:t>
            </a:fld>
            <a:endParaRPr lang="en-IN"/>
          </a:p>
        </p:txBody>
      </p:sp>
    </p:spTree>
    <p:extLst>
      <p:ext uri="{BB962C8B-B14F-4D97-AF65-F5344CB8AC3E}">
        <p14:creationId xmlns:p14="http://schemas.microsoft.com/office/powerpoint/2010/main" val="2782264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69109-53D8-18EC-252A-6DDB091B75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8D4E88-B21E-8FE3-AAB3-E1EACC8026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2942BF-D7A8-09E1-1634-610B5287A6A4}"/>
              </a:ext>
            </a:extLst>
          </p:cNvPr>
          <p:cNvSpPr>
            <a:spLocks noGrp="1"/>
          </p:cNvSpPr>
          <p:nvPr>
            <p:ph type="dt" sz="half" idx="10"/>
          </p:nvPr>
        </p:nvSpPr>
        <p:spPr/>
        <p:txBody>
          <a:bodyPr/>
          <a:lstStyle/>
          <a:p>
            <a:fld id="{A23E9B01-F221-4590-AE7D-9CFA9CD171AA}" type="datetimeFigureOut">
              <a:rPr lang="en-IN" smtClean="0"/>
              <a:t>10-03-2025</a:t>
            </a:fld>
            <a:endParaRPr lang="en-IN"/>
          </a:p>
        </p:txBody>
      </p:sp>
      <p:sp>
        <p:nvSpPr>
          <p:cNvPr id="5" name="Footer Placeholder 4">
            <a:extLst>
              <a:ext uri="{FF2B5EF4-FFF2-40B4-BE49-F238E27FC236}">
                <a16:creationId xmlns:a16="http://schemas.microsoft.com/office/drawing/2014/main" id="{E067FD68-4CBD-670C-9E81-9F2F0B2C84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261F11-3655-11F2-B37E-DF0AC5B12DD9}"/>
              </a:ext>
            </a:extLst>
          </p:cNvPr>
          <p:cNvSpPr>
            <a:spLocks noGrp="1"/>
          </p:cNvSpPr>
          <p:nvPr>
            <p:ph type="sldNum" sz="quarter" idx="12"/>
          </p:nvPr>
        </p:nvSpPr>
        <p:spPr/>
        <p:txBody>
          <a:bodyPr/>
          <a:lstStyle/>
          <a:p>
            <a:fld id="{335386A1-8C74-4F7C-B40E-E4BA51107AB1}" type="slidenum">
              <a:rPr lang="en-IN" smtClean="0"/>
              <a:t>‹#›</a:t>
            </a:fld>
            <a:endParaRPr lang="en-IN"/>
          </a:p>
        </p:txBody>
      </p:sp>
    </p:spTree>
    <p:extLst>
      <p:ext uri="{BB962C8B-B14F-4D97-AF65-F5344CB8AC3E}">
        <p14:creationId xmlns:p14="http://schemas.microsoft.com/office/powerpoint/2010/main" val="2020962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9EABE-7588-6CF5-3728-3D7B8CEC6F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1E9B9CB-2067-0E51-016E-BCF06FA756E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162955-00C3-09D4-E985-8E8FD896CA9C}"/>
              </a:ext>
            </a:extLst>
          </p:cNvPr>
          <p:cNvSpPr>
            <a:spLocks noGrp="1"/>
          </p:cNvSpPr>
          <p:nvPr>
            <p:ph type="dt" sz="half" idx="10"/>
          </p:nvPr>
        </p:nvSpPr>
        <p:spPr/>
        <p:txBody>
          <a:bodyPr/>
          <a:lstStyle/>
          <a:p>
            <a:fld id="{A23E9B01-F221-4590-AE7D-9CFA9CD171AA}" type="datetimeFigureOut">
              <a:rPr lang="en-IN" smtClean="0"/>
              <a:t>10-03-2025</a:t>
            </a:fld>
            <a:endParaRPr lang="en-IN"/>
          </a:p>
        </p:txBody>
      </p:sp>
      <p:sp>
        <p:nvSpPr>
          <p:cNvPr id="5" name="Footer Placeholder 4">
            <a:extLst>
              <a:ext uri="{FF2B5EF4-FFF2-40B4-BE49-F238E27FC236}">
                <a16:creationId xmlns:a16="http://schemas.microsoft.com/office/drawing/2014/main" id="{66AC7482-A7EF-2033-5F2A-5F9BE73268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0970A2-6A04-9B40-1F9C-C83AA77DD370}"/>
              </a:ext>
            </a:extLst>
          </p:cNvPr>
          <p:cNvSpPr>
            <a:spLocks noGrp="1"/>
          </p:cNvSpPr>
          <p:nvPr>
            <p:ph type="sldNum" sz="quarter" idx="12"/>
          </p:nvPr>
        </p:nvSpPr>
        <p:spPr/>
        <p:txBody>
          <a:bodyPr/>
          <a:lstStyle/>
          <a:p>
            <a:fld id="{335386A1-8C74-4F7C-B40E-E4BA51107AB1}" type="slidenum">
              <a:rPr lang="en-IN" smtClean="0"/>
              <a:t>‹#›</a:t>
            </a:fld>
            <a:endParaRPr lang="en-IN"/>
          </a:p>
        </p:txBody>
      </p:sp>
    </p:spTree>
    <p:extLst>
      <p:ext uri="{BB962C8B-B14F-4D97-AF65-F5344CB8AC3E}">
        <p14:creationId xmlns:p14="http://schemas.microsoft.com/office/powerpoint/2010/main" val="593922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F82DA-0BB8-A34D-5B9C-9089FB064A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4B697E-3377-E798-37E2-883CC8F15B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4116C78-EAE8-AD27-D440-FA42D300F8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916CE40-D02D-C912-43D2-3B0620F7397D}"/>
              </a:ext>
            </a:extLst>
          </p:cNvPr>
          <p:cNvSpPr>
            <a:spLocks noGrp="1"/>
          </p:cNvSpPr>
          <p:nvPr>
            <p:ph type="dt" sz="half" idx="10"/>
          </p:nvPr>
        </p:nvSpPr>
        <p:spPr/>
        <p:txBody>
          <a:bodyPr/>
          <a:lstStyle/>
          <a:p>
            <a:fld id="{A23E9B01-F221-4590-AE7D-9CFA9CD171AA}" type="datetimeFigureOut">
              <a:rPr lang="en-IN" smtClean="0"/>
              <a:t>10-03-2025</a:t>
            </a:fld>
            <a:endParaRPr lang="en-IN"/>
          </a:p>
        </p:txBody>
      </p:sp>
      <p:sp>
        <p:nvSpPr>
          <p:cNvPr id="6" name="Footer Placeholder 5">
            <a:extLst>
              <a:ext uri="{FF2B5EF4-FFF2-40B4-BE49-F238E27FC236}">
                <a16:creationId xmlns:a16="http://schemas.microsoft.com/office/drawing/2014/main" id="{859ED5FC-A6FD-92AE-BF8B-1B1937DED5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3FE2B7-326C-E72E-CE56-C50191E36398}"/>
              </a:ext>
            </a:extLst>
          </p:cNvPr>
          <p:cNvSpPr>
            <a:spLocks noGrp="1"/>
          </p:cNvSpPr>
          <p:nvPr>
            <p:ph type="sldNum" sz="quarter" idx="12"/>
          </p:nvPr>
        </p:nvSpPr>
        <p:spPr/>
        <p:txBody>
          <a:bodyPr/>
          <a:lstStyle/>
          <a:p>
            <a:fld id="{335386A1-8C74-4F7C-B40E-E4BA51107AB1}" type="slidenum">
              <a:rPr lang="en-IN" smtClean="0"/>
              <a:t>‹#›</a:t>
            </a:fld>
            <a:endParaRPr lang="en-IN"/>
          </a:p>
        </p:txBody>
      </p:sp>
    </p:spTree>
    <p:extLst>
      <p:ext uri="{BB962C8B-B14F-4D97-AF65-F5344CB8AC3E}">
        <p14:creationId xmlns:p14="http://schemas.microsoft.com/office/powerpoint/2010/main" val="4237199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BB266-B223-71C1-D66D-1925135B945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5B0292-563D-603D-32A7-A6CE154BBE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45B7A1-3DD6-2FC1-5A1D-CC3C8396D8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A366DC2-CAAF-069D-5301-236B8C7CF8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12FCD8-1BC8-9120-ABFA-79C2F0F4EC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14AB9CA-017D-75CC-3E23-8353680CBB6A}"/>
              </a:ext>
            </a:extLst>
          </p:cNvPr>
          <p:cNvSpPr>
            <a:spLocks noGrp="1"/>
          </p:cNvSpPr>
          <p:nvPr>
            <p:ph type="dt" sz="half" idx="10"/>
          </p:nvPr>
        </p:nvSpPr>
        <p:spPr/>
        <p:txBody>
          <a:bodyPr/>
          <a:lstStyle/>
          <a:p>
            <a:fld id="{A23E9B01-F221-4590-AE7D-9CFA9CD171AA}" type="datetimeFigureOut">
              <a:rPr lang="en-IN" smtClean="0"/>
              <a:t>10-03-2025</a:t>
            </a:fld>
            <a:endParaRPr lang="en-IN"/>
          </a:p>
        </p:txBody>
      </p:sp>
      <p:sp>
        <p:nvSpPr>
          <p:cNvPr id="8" name="Footer Placeholder 7">
            <a:extLst>
              <a:ext uri="{FF2B5EF4-FFF2-40B4-BE49-F238E27FC236}">
                <a16:creationId xmlns:a16="http://schemas.microsoft.com/office/drawing/2014/main" id="{B82CB565-56F2-0624-F240-42CEAF0A782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5E8CCD1-F3D5-4214-79D0-D9A3E62FDFDA}"/>
              </a:ext>
            </a:extLst>
          </p:cNvPr>
          <p:cNvSpPr>
            <a:spLocks noGrp="1"/>
          </p:cNvSpPr>
          <p:nvPr>
            <p:ph type="sldNum" sz="quarter" idx="12"/>
          </p:nvPr>
        </p:nvSpPr>
        <p:spPr/>
        <p:txBody>
          <a:bodyPr/>
          <a:lstStyle/>
          <a:p>
            <a:fld id="{335386A1-8C74-4F7C-B40E-E4BA51107AB1}" type="slidenum">
              <a:rPr lang="en-IN" smtClean="0"/>
              <a:t>‹#›</a:t>
            </a:fld>
            <a:endParaRPr lang="en-IN"/>
          </a:p>
        </p:txBody>
      </p:sp>
    </p:spTree>
    <p:extLst>
      <p:ext uri="{BB962C8B-B14F-4D97-AF65-F5344CB8AC3E}">
        <p14:creationId xmlns:p14="http://schemas.microsoft.com/office/powerpoint/2010/main" val="3930947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27317-6844-0792-7899-4DF0887FAD4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7621BEA-34D5-6FE1-6DB7-578A45916A96}"/>
              </a:ext>
            </a:extLst>
          </p:cNvPr>
          <p:cNvSpPr>
            <a:spLocks noGrp="1"/>
          </p:cNvSpPr>
          <p:nvPr>
            <p:ph type="dt" sz="half" idx="10"/>
          </p:nvPr>
        </p:nvSpPr>
        <p:spPr/>
        <p:txBody>
          <a:bodyPr/>
          <a:lstStyle/>
          <a:p>
            <a:fld id="{A23E9B01-F221-4590-AE7D-9CFA9CD171AA}" type="datetimeFigureOut">
              <a:rPr lang="en-IN" smtClean="0"/>
              <a:t>10-03-2025</a:t>
            </a:fld>
            <a:endParaRPr lang="en-IN"/>
          </a:p>
        </p:txBody>
      </p:sp>
      <p:sp>
        <p:nvSpPr>
          <p:cNvPr id="4" name="Footer Placeholder 3">
            <a:extLst>
              <a:ext uri="{FF2B5EF4-FFF2-40B4-BE49-F238E27FC236}">
                <a16:creationId xmlns:a16="http://schemas.microsoft.com/office/drawing/2014/main" id="{ECF06CF8-34EB-1B8E-5B67-1CB7ECCB389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668BCB4-B517-EF61-AFBF-EEFFDB0426C8}"/>
              </a:ext>
            </a:extLst>
          </p:cNvPr>
          <p:cNvSpPr>
            <a:spLocks noGrp="1"/>
          </p:cNvSpPr>
          <p:nvPr>
            <p:ph type="sldNum" sz="quarter" idx="12"/>
          </p:nvPr>
        </p:nvSpPr>
        <p:spPr/>
        <p:txBody>
          <a:bodyPr/>
          <a:lstStyle/>
          <a:p>
            <a:fld id="{335386A1-8C74-4F7C-B40E-E4BA51107AB1}" type="slidenum">
              <a:rPr lang="en-IN" smtClean="0"/>
              <a:t>‹#›</a:t>
            </a:fld>
            <a:endParaRPr lang="en-IN"/>
          </a:p>
        </p:txBody>
      </p:sp>
    </p:spTree>
    <p:extLst>
      <p:ext uri="{BB962C8B-B14F-4D97-AF65-F5344CB8AC3E}">
        <p14:creationId xmlns:p14="http://schemas.microsoft.com/office/powerpoint/2010/main" val="684021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A358F0-A978-F703-4BA7-BADF0B9A74C7}"/>
              </a:ext>
            </a:extLst>
          </p:cNvPr>
          <p:cNvSpPr>
            <a:spLocks noGrp="1"/>
          </p:cNvSpPr>
          <p:nvPr>
            <p:ph type="dt" sz="half" idx="10"/>
          </p:nvPr>
        </p:nvSpPr>
        <p:spPr/>
        <p:txBody>
          <a:bodyPr/>
          <a:lstStyle/>
          <a:p>
            <a:fld id="{A23E9B01-F221-4590-AE7D-9CFA9CD171AA}" type="datetimeFigureOut">
              <a:rPr lang="en-IN" smtClean="0"/>
              <a:t>10-03-2025</a:t>
            </a:fld>
            <a:endParaRPr lang="en-IN"/>
          </a:p>
        </p:txBody>
      </p:sp>
      <p:sp>
        <p:nvSpPr>
          <p:cNvPr id="3" name="Footer Placeholder 2">
            <a:extLst>
              <a:ext uri="{FF2B5EF4-FFF2-40B4-BE49-F238E27FC236}">
                <a16:creationId xmlns:a16="http://schemas.microsoft.com/office/drawing/2014/main" id="{F87DD624-69FD-C4EA-1E6B-EEB795019E4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F84DB5-73C9-4A23-B025-A5C1C16A6BF7}"/>
              </a:ext>
            </a:extLst>
          </p:cNvPr>
          <p:cNvSpPr>
            <a:spLocks noGrp="1"/>
          </p:cNvSpPr>
          <p:nvPr>
            <p:ph type="sldNum" sz="quarter" idx="12"/>
          </p:nvPr>
        </p:nvSpPr>
        <p:spPr/>
        <p:txBody>
          <a:bodyPr/>
          <a:lstStyle/>
          <a:p>
            <a:fld id="{335386A1-8C74-4F7C-B40E-E4BA51107AB1}" type="slidenum">
              <a:rPr lang="en-IN" smtClean="0"/>
              <a:t>‹#›</a:t>
            </a:fld>
            <a:endParaRPr lang="en-IN"/>
          </a:p>
        </p:txBody>
      </p:sp>
    </p:spTree>
    <p:extLst>
      <p:ext uri="{BB962C8B-B14F-4D97-AF65-F5344CB8AC3E}">
        <p14:creationId xmlns:p14="http://schemas.microsoft.com/office/powerpoint/2010/main" val="4038133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E04D2-3F57-86EA-B860-9DB58BB595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348FADB-71B4-5C1E-2AA5-B9986E364D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B37F3B4-B01A-86C5-FEFB-0089DA0294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0186D5-427C-DAB7-A54D-14B7068F844D}"/>
              </a:ext>
            </a:extLst>
          </p:cNvPr>
          <p:cNvSpPr>
            <a:spLocks noGrp="1"/>
          </p:cNvSpPr>
          <p:nvPr>
            <p:ph type="dt" sz="half" idx="10"/>
          </p:nvPr>
        </p:nvSpPr>
        <p:spPr/>
        <p:txBody>
          <a:bodyPr/>
          <a:lstStyle/>
          <a:p>
            <a:fld id="{A23E9B01-F221-4590-AE7D-9CFA9CD171AA}" type="datetimeFigureOut">
              <a:rPr lang="en-IN" smtClean="0"/>
              <a:t>10-03-2025</a:t>
            </a:fld>
            <a:endParaRPr lang="en-IN"/>
          </a:p>
        </p:txBody>
      </p:sp>
      <p:sp>
        <p:nvSpPr>
          <p:cNvPr id="6" name="Footer Placeholder 5">
            <a:extLst>
              <a:ext uri="{FF2B5EF4-FFF2-40B4-BE49-F238E27FC236}">
                <a16:creationId xmlns:a16="http://schemas.microsoft.com/office/drawing/2014/main" id="{7C73ACEB-6C2C-6704-9516-6A6164CBDF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F627AB-47C2-9657-8010-9DDE58835100}"/>
              </a:ext>
            </a:extLst>
          </p:cNvPr>
          <p:cNvSpPr>
            <a:spLocks noGrp="1"/>
          </p:cNvSpPr>
          <p:nvPr>
            <p:ph type="sldNum" sz="quarter" idx="12"/>
          </p:nvPr>
        </p:nvSpPr>
        <p:spPr/>
        <p:txBody>
          <a:bodyPr/>
          <a:lstStyle/>
          <a:p>
            <a:fld id="{335386A1-8C74-4F7C-B40E-E4BA51107AB1}" type="slidenum">
              <a:rPr lang="en-IN" smtClean="0"/>
              <a:t>‹#›</a:t>
            </a:fld>
            <a:endParaRPr lang="en-IN"/>
          </a:p>
        </p:txBody>
      </p:sp>
    </p:spTree>
    <p:extLst>
      <p:ext uri="{BB962C8B-B14F-4D97-AF65-F5344CB8AC3E}">
        <p14:creationId xmlns:p14="http://schemas.microsoft.com/office/powerpoint/2010/main" val="2744042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7B0F7-D0EA-D2C3-C1E9-69FA2BDC24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5D0CC67-B2F2-DA6C-A9DD-5CA17382BC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5761902-E822-73D5-E30E-87B1C8C542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654B7E-5CF9-FD45-D57A-DBB811CD3CA7}"/>
              </a:ext>
            </a:extLst>
          </p:cNvPr>
          <p:cNvSpPr>
            <a:spLocks noGrp="1"/>
          </p:cNvSpPr>
          <p:nvPr>
            <p:ph type="dt" sz="half" idx="10"/>
          </p:nvPr>
        </p:nvSpPr>
        <p:spPr/>
        <p:txBody>
          <a:bodyPr/>
          <a:lstStyle/>
          <a:p>
            <a:fld id="{A23E9B01-F221-4590-AE7D-9CFA9CD171AA}" type="datetimeFigureOut">
              <a:rPr lang="en-IN" smtClean="0"/>
              <a:t>10-03-2025</a:t>
            </a:fld>
            <a:endParaRPr lang="en-IN"/>
          </a:p>
        </p:txBody>
      </p:sp>
      <p:sp>
        <p:nvSpPr>
          <p:cNvPr id="6" name="Footer Placeholder 5">
            <a:extLst>
              <a:ext uri="{FF2B5EF4-FFF2-40B4-BE49-F238E27FC236}">
                <a16:creationId xmlns:a16="http://schemas.microsoft.com/office/drawing/2014/main" id="{EF12F6F3-F5BA-6054-B7C0-66BCA8FC5D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220738-300B-4FC3-B3DD-4B5F3E147523}"/>
              </a:ext>
            </a:extLst>
          </p:cNvPr>
          <p:cNvSpPr>
            <a:spLocks noGrp="1"/>
          </p:cNvSpPr>
          <p:nvPr>
            <p:ph type="sldNum" sz="quarter" idx="12"/>
          </p:nvPr>
        </p:nvSpPr>
        <p:spPr/>
        <p:txBody>
          <a:bodyPr/>
          <a:lstStyle/>
          <a:p>
            <a:fld id="{335386A1-8C74-4F7C-B40E-E4BA51107AB1}" type="slidenum">
              <a:rPr lang="en-IN" smtClean="0"/>
              <a:t>‹#›</a:t>
            </a:fld>
            <a:endParaRPr lang="en-IN"/>
          </a:p>
        </p:txBody>
      </p:sp>
    </p:spTree>
    <p:extLst>
      <p:ext uri="{BB962C8B-B14F-4D97-AF65-F5344CB8AC3E}">
        <p14:creationId xmlns:p14="http://schemas.microsoft.com/office/powerpoint/2010/main" val="3068583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D6CE3-9E6B-F410-E10D-981362A8A2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83A35A-FEC4-BDD6-3F4A-360B0B552A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784B3D-7E84-7EC0-4916-B9A604CD22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23E9B01-F221-4590-AE7D-9CFA9CD171AA}" type="datetimeFigureOut">
              <a:rPr lang="en-IN" smtClean="0"/>
              <a:t>10-03-2025</a:t>
            </a:fld>
            <a:endParaRPr lang="en-IN"/>
          </a:p>
        </p:txBody>
      </p:sp>
      <p:sp>
        <p:nvSpPr>
          <p:cNvPr id="5" name="Footer Placeholder 4">
            <a:extLst>
              <a:ext uri="{FF2B5EF4-FFF2-40B4-BE49-F238E27FC236}">
                <a16:creationId xmlns:a16="http://schemas.microsoft.com/office/drawing/2014/main" id="{912D3C8F-17B6-FA84-4137-F66D49EB46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614E252C-96D6-547A-FDB2-0238336D70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5386A1-8C74-4F7C-B40E-E4BA51107AB1}" type="slidenum">
              <a:rPr lang="en-IN" smtClean="0"/>
              <a:t>‹#›</a:t>
            </a:fld>
            <a:endParaRPr lang="en-IN"/>
          </a:p>
        </p:txBody>
      </p:sp>
    </p:spTree>
    <p:extLst>
      <p:ext uri="{BB962C8B-B14F-4D97-AF65-F5344CB8AC3E}">
        <p14:creationId xmlns:p14="http://schemas.microsoft.com/office/powerpoint/2010/main" val="548005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1.xml" /><Relationship Id="rId5" Type="http://schemas.openxmlformats.org/officeDocument/2006/relationships/image" Target="../media/image4.jpeg" /><Relationship Id="rId4" Type="http://schemas.openxmlformats.org/officeDocument/2006/relationships/image" Target="../media/image3.png" /></Relationships>
</file>

<file path=ppt/slides/_rels/slide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jpeg" /><Relationship Id="rId1" Type="http://schemas.openxmlformats.org/officeDocument/2006/relationships/slideLayout" Target="../slideLayouts/slideLayout1.xml" /><Relationship Id="rId5" Type="http://schemas.openxmlformats.org/officeDocument/2006/relationships/image" Target="../media/image2.svg" /><Relationship Id="rId4" Type="http://schemas.openxmlformats.org/officeDocument/2006/relationships/image" Target="../media/image1.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jpeg"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4.jpeg" /><Relationship Id="rId1" Type="http://schemas.openxmlformats.org/officeDocument/2006/relationships/slideLayout" Target="../slideLayouts/slideLayout1.xml" /><Relationship Id="rId4" Type="http://schemas.openxmlformats.org/officeDocument/2006/relationships/image" Target="../media/image2.svg" /></Relationships>
</file>

<file path=ppt/slides/_rels/slide7.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1.xml" /><Relationship Id="rId4" Type="http://schemas.openxmlformats.org/officeDocument/2006/relationships/image" Target="../media/image4.jpe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423AA8-D813-FC91-64B2-B3495BE74BD0}"/>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46F78FB9-0F26-F562-FAB5-EA5C1D1ABB59}"/>
              </a:ext>
            </a:extLst>
          </p:cNvPr>
          <p:cNvSpPr/>
          <p:nvPr/>
        </p:nvSpPr>
        <p:spPr>
          <a:xfrm>
            <a:off x="0" y="0"/>
            <a:ext cx="12192000" cy="6858000"/>
          </a:xfrm>
          <a:prstGeom prst="rect">
            <a:avLst/>
          </a:prstGeom>
          <a:solidFill>
            <a:srgbClr val="3635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a:extLst>
              <a:ext uri="{FF2B5EF4-FFF2-40B4-BE49-F238E27FC236}">
                <a16:creationId xmlns:a16="http://schemas.microsoft.com/office/drawing/2014/main" id="{DC28D4B3-9937-C2F4-D8C5-58F078E5A990}"/>
              </a:ext>
            </a:extLst>
          </p:cNvPr>
          <p:cNvSpPr>
            <a:spLocks noGrp="1"/>
          </p:cNvSpPr>
          <p:nvPr>
            <p:ph type="subTitle" idx="1"/>
          </p:nvPr>
        </p:nvSpPr>
        <p:spPr>
          <a:xfrm>
            <a:off x="-398827" y="3922357"/>
            <a:ext cx="6494827" cy="1655762"/>
          </a:xfrm>
        </p:spPr>
        <p:txBody>
          <a:bodyPr>
            <a:normAutofit/>
          </a:bodyPr>
          <a:lstStyle/>
          <a:p>
            <a:r>
              <a:rPr lang="en-IN" sz="3200" b="1" dirty="0">
                <a:solidFill>
                  <a:srgbClr val="DCA208"/>
                </a:solidFill>
                <a:latin typeface="Avenir Next LT Pro" panose="020B0504020202020204" pitchFamily="34" charset="0"/>
                <a:ea typeface="JetBrains Mono" panose="02000009000000000000" pitchFamily="49" charset="0"/>
                <a:cs typeface="JetBrains Mono" panose="02000009000000000000" pitchFamily="49" charset="0"/>
              </a:rPr>
              <a:t>Deception and </a:t>
            </a:r>
          </a:p>
          <a:p>
            <a:r>
              <a:rPr lang="en-IN" sz="3200" b="1" dirty="0">
                <a:solidFill>
                  <a:srgbClr val="DCA208"/>
                </a:solidFill>
                <a:latin typeface="Avenir Next LT Pro" panose="020B0504020202020204" pitchFamily="34" charset="0"/>
                <a:ea typeface="JetBrains Mono" panose="02000009000000000000" pitchFamily="49" charset="0"/>
                <a:cs typeface="JetBrains Mono" panose="02000009000000000000" pitchFamily="49" charset="0"/>
              </a:rPr>
              <a:t>Moral Ambiguity</a:t>
            </a:r>
            <a:endParaRPr lang="en-IN" sz="3200" dirty="0">
              <a:solidFill>
                <a:srgbClr val="DCA208"/>
              </a:solidFill>
              <a:latin typeface="Avenir Next LT Pro" panose="020B0504020202020204" pitchFamily="34" charset="0"/>
              <a:ea typeface="JetBrains Mono" panose="02000009000000000000" pitchFamily="49" charset="0"/>
              <a:cs typeface="JetBrains Mono" panose="02000009000000000000" pitchFamily="49" charset="0"/>
            </a:endParaRPr>
          </a:p>
          <a:p>
            <a:endParaRPr lang="en-IN" sz="3200" dirty="0">
              <a:solidFill>
                <a:srgbClr val="DCA208"/>
              </a:solidFill>
            </a:endParaRPr>
          </a:p>
        </p:txBody>
      </p:sp>
      <p:pic>
        <p:nvPicPr>
          <p:cNvPr id="36" name="Graphic 35" descr="Detective female with solid fill">
            <a:extLst>
              <a:ext uri="{FF2B5EF4-FFF2-40B4-BE49-F238E27FC236}">
                <a16:creationId xmlns:a16="http://schemas.microsoft.com/office/drawing/2014/main" id="{AAB7544E-B5CF-74D3-E7BC-3D3385600EA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47977" y="655228"/>
            <a:ext cx="1478280" cy="1478280"/>
          </a:xfrm>
          <a:prstGeom prst="rect">
            <a:avLst/>
          </a:prstGeom>
        </p:spPr>
      </p:pic>
      <p:sp>
        <p:nvSpPr>
          <p:cNvPr id="5" name="Title 4">
            <a:extLst>
              <a:ext uri="{FF2B5EF4-FFF2-40B4-BE49-F238E27FC236}">
                <a16:creationId xmlns:a16="http://schemas.microsoft.com/office/drawing/2014/main" id="{78769BF8-51BB-4C0E-46D7-A2BA826A976C}"/>
              </a:ext>
            </a:extLst>
          </p:cNvPr>
          <p:cNvSpPr>
            <a:spLocks noGrp="1"/>
          </p:cNvSpPr>
          <p:nvPr>
            <p:ph type="ctrTitle"/>
          </p:nvPr>
        </p:nvSpPr>
        <p:spPr>
          <a:xfrm>
            <a:off x="227635" y="2286636"/>
            <a:ext cx="5154592" cy="1627505"/>
          </a:xfrm>
        </p:spPr>
        <p:txBody>
          <a:bodyPr>
            <a:normAutofit fontScale="90000"/>
          </a:bodyPr>
          <a:lstStyle/>
          <a:p>
            <a:r>
              <a:rPr lang="en-US" sz="4800" b="1" dirty="0">
                <a:solidFill>
                  <a:schemeClr val="bg1"/>
                </a:solidFill>
                <a:latin typeface="Avenir Next LT Pro" panose="020B0504020202020204" pitchFamily="34" charset="0"/>
              </a:rPr>
              <a:t>The Adventure of the Dying Detective</a:t>
            </a:r>
            <a:endParaRPr lang="en-IN" sz="4800" dirty="0"/>
          </a:p>
        </p:txBody>
      </p:sp>
      <p:sp>
        <p:nvSpPr>
          <p:cNvPr id="6" name="Oval 5">
            <a:extLst>
              <a:ext uri="{FF2B5EF4-FFF2-40B4-BE49-F238E27FC236}">
                <a16:creationId xmlns:a16="http://schemas.microsoft.com/office/drawing/2014/main" id="{7CDAABE7-B045-218D-1E2E-FE021782F337}"/>
              </a:ext>
            </a:extLst>
          </p:cNvPr>
          <p:cNvSpPr/>
          <p:nvPr/>
        </p:nvSpPr>
        <p:spPr>
          <a:xfrm>
            <a:off x="227635" y="8796146"/>
            <a:ext cx="2524507" cy="2524507"/>
          </a:xfrm>
          <a:prstGeom prst="ellipse">
            <a:avLst/>
          </a:prstGeom>
          <a:blipFill>
            <a:blip r:embed="rId4"/>
            <a:stretch>
              <a:fillRect/>
            </a:stretch>
          </a:blipFill>
          <a:ln>
            <a:noFill/>
          </a:ln>
          <a:effectLst>
            <a:innerShdw blurRad="228600" dist="139700">
              <a:prstClr val="black">
                <a:alpha val="94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itle 1">
            <a:extLst>
              <a:ext uri="{FF2B5EF4-FFF2-40B4-BE49-F238E27FC236}">
                <a16:creationId xmlns:a16="http://schemas.microsoft.com/office/drawing/2014/main" id="{3A16231C-77E2-8F6C-8BCA-CC17A8908C87}"/>
              </a:ext>
            </a:extLst>
          </p:cNvPr>
          <p:cNvSpPr txBox="1">
            <a:spLocks/>
          </p:cNvSpPr>
          <p:nvPr/>
        </p:nvSpPr>
        <p:spPr>
          <a:xfrm>
            <a:off x="2405219" y="9438578"/>
            <a:ext cx="4975860" cy="165880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300" b="1" dirty="0">
                <a:solidFill>
                  <a:schemeClr val="bg1"/>
                </a:solidFill>
                <a:latin typeface="Avenir Next LT Pro" panose="020B0504020202020204" pitchFamily="34" charset="0"/>
              </a:rPr>
              <a:t>Sir Arthur Conan Doyle</a:t>
            </a:r>
          </a:p>
        </p:txBody>
      </p:sp>
      <p:sp>
        <p:nvSpPr>
          <p:cNvPr id="8" name="TextBox 7">
            <a:extLst>
              <a:ext uri="{FF2B5EF4-FFF2-40B4-BE49-F238E27FC236}">
                <a16:creationId xmlns:a16="http://schemas.microsoft.com/office/drawing/2014/main" id="{C33F0E06-7F33-A769-56B8-0A6EC4286585}"/>
              </a:ext>
            </a:extLst>
          </p:cNvPr>
          <p:cNvSpPr txBox="1"/>
          <p:nvPr/>
        </p:nvSpPr>
        <p:spPr>
          <a:xfrm>
            <a:off x="2180194" y="11459165"/>
            <a:ext cx="6416233" cy="2585323"/>
          </a:xfrm>
          <a:prstGeom prst="rect">
            <a:avLst/>
          </a:prstGeom>
          <a:noFill/>
        </p:spPr>
        <p:txBody>
          <a:bodyPr wrap="square" rtlCol="0">
            <a:spAutoFit/>
          </a:bodyPr>
          <a:lstStyle/>
          <a:p>
            <a:r>
              <a:rPr lang="en-US" b="1" dirty="0">
                <a:solidFill>
                  <a:schemeClr val="bg1"/>
                </a:solidFill>
                <a:latin typeface="Avenir Next LT Pro" panose="020B0504020202020204" pitchFamily="34" charset="0"/>
              </a:rPr>
              <a:t>Sir Arthur Conan Doyle (</a:t>
            </a:r>
            <a:r>
              <a:rPr lang="en-US" b="1" dirty="0">
                <a:solidFill>
                  <a:srgbClr val="DCA208"/>
                </a:solidFill>
                <a:latin typeface="Avenir Next LT Pro" panose="020B0504020202020204" pitchFamily="34" charset="0"/>
              </a:rPr>
              <a:t>1859–1930</a:t>
            </a:r>
            <a:r>
              <a:rPr lang="en-US" b="1" dirty="0">
                <a:solidFill>
                  <a:schemeClr val="bg1"/>
                </a:solidFill>
                <a:latin typeface="Avenir Next LT Pro" panose="020B0504020202020204" pitchFamily="34" charset="0"/>
              </a:rPr>
              <a:t>) was a British writer and physician, best known for creating the iconic detective </a:t>
            </a:r>
            <a:r>
              <a:rPr lang="en-US" b="1" dirty="0">
                <a:solidFill>
                  <a:srgbClr val="DCA208"/>
                </a:solidFill>
                <a:latin typeface="Avenir Next LT Pro" panose="020B0504020202020204" pitchFamily="34" charset="0"/>
              </a:rPr>
              <a:t>Sherlock Holmes</a:t>
            </a:r>
            <a:r>
              <a:rPr lang="en-US" b="1" dirty="0">
                <a:solidFill>
                  <a:schemeClr val="bg1"/>
                </a:solidFill>
                <a:latin typeface="Avenir Next LT Pro" panose="020B0504020202020204" pitchFamily="34" charset="0"/>
              </a:rPr>
              <a:t>. His works revolutionized detective fiction, emphasizing logical deduction, forensic science, and acute observation. The Holmes stories, </a:t>
            </a:r>
            <a:r>
              <a:rPr lang="en-US" b="1" dirty="0">
                <a:solidFill>
                  <a:srgbClr val="DCA208"/>
                </a:solidFill>
                <a:latin typeface="Avenir Next LT Pro" panose="020B0504020202020204" pitchFamily="34" charset="0"/>
              </a:rPr>
              <a:t>narrated by</a:t>
            </a:r>
            <a:r>
              <a:rPr lang="en-US" b="1" dirty="0">
                <a:solidFill>
                  <a:schemeClr val="bg1"/>
                </a:solidFill>
                <a:latin typeface="Avenir Next LT Pro" panose="020B0504020202020204" pitchFamily="34" charset="0"/>
              </a:rPr>
              <a:t> </a:t>
            </a:r>
            <a:r>
              <a:rPr lang="en-US" b="1" dirty="0">
                <a:solidFill>
                  <a:srgbClr val="DCA208"/>
                </a:solidFill>
                <a:latin typeface="Avenir Next LT Pro" panose="020B0504020202020204" pitchFamily="34" charset="0"/>
              </a:rPr>
              <a:t>Dr. John Watson</a:t>
            </a:r>
            <a:r>
              <a:rPr lang="en-US" b="1" dirty="0">
                <a:solidFill>
                  <a:schemeClr val="bg1"/>
                </a:solidFill>
                <a:latin typeface="Avenir Next LT Pro" panose="020B0504020202020204" pitchFamily="34" charset="0"/>
              </a:rPr>
              <a:t>, depict thrilling mysteries solved with intellect and strategy.</a:t>
            </a:r>
          </a:p>
          <a:p>
            <a:endParaRPr lang="en-IN" b="1" dirty="0"/>
          </a:p>
          <a:p>
            <a:endParaRPr lang="en-IN" b="1" dirty="0"/>
          </a:p>
        </p:txBody>
      </p:sp>
      <p:sp>
        <p:nvSpPr>
          <p:cNvPr id="9" name="Freeform: Shape 8">
            <a:extLst>
              <a:ext uri="{FF2B5EF4-FFF2-40B4-BE49-F238E27FC236}">
                <a16:creationId xmlns:a16="http://schemas.microsoft.com/office/drawing/2014/main" id="{F83B8000-D5ED-4935-6F19-227103A4A38D}"/>
              </a:ext>
            </a:extLst>
          </p:cNvPr>
          <p:cNvSpPr/>
          <p:nvPr/>
        </p:nvSpPr>
        <p:spPr>
          <a:xfrm rot="2700000">
            <a:off x="6645870" y="-3102479"/>
            <a:ext cx="8579268" cy="9627445"/>
          </a:xfrm>
          <a:custGeom>
            <a:avLst/>
            <a:gdLst>
              <a:gd name="connsiteX0" fmla="*/ 5855153 w 8614633"/>
              <a:gd name="connsiteY0" fmla="*/ 7394348 h 9667131"/>
              <a:gd name="connsiteX1" fmla="*/ 7048159 w 8614633"/>
              <a:gd name="connsiteY1" fmla="*/ 7394348 h 9667131"/>
              <a:gd name="connsiteX2" fmla="*/ 7048159 w 8614633"/>
              <a:gd name="connsiteY2" fmla="*/ 8587354 h 9667131"/>
              <a:gd name="connsiteX3" fmla="*/ 5855153 w 8614633"/>
              <a:gd name="connsiteY3" fmla="*/ 8587354 h 9667131"/>
              <a:gd name="connsiteX4" fmla="*/ 5855153 w 8614633"/>
              <a:gd name="connsiteY4" fmla="*/ 7394348 h 9667131"/>
              <a:gd name="connsiteX5" fmla="*/ 7692356 w 8614633"/>
              <a:gd name="connsiteY5" fmla="*/ 1555661 h 9667131"/>
              <a:gd name="connsiteX6" fmla="*/ 8074375 w 8614633"/>
              <a:gd name="connsiteY6" fmla="*/ 1397423 h 9667131"/>
              <a:gd name="connsiteX7" fmla="*/ 8614632 w 8614633"/>
              <a:gd name="connsiteY7" fmla="*/ 1937680 h 9667131"/>
              <a:gd name="connsiteX8" fmla="*/ 8614633 w 8614633"/>
              <a:gd name="connsiteY8" fmla="*/ 7890533 h 9667131"/>
              <a:gd name="connsiteX9" fmla="*/ 8074375 w 8614633"/>
              <a:gd name="connsiteY9" fmla="*/ 8430790 h 9667131"/>
              <a:gd name="connsiteX10" fmla="*/ 7534119 w 8614633"/>
              <a:gd name="connsiteY10" fmla="*/ 7890534 h 9667131"/>
              <a:gd name="connsiteX11" fmla="*/ 7534118 w 8614633"/>
              <a:gd name="connsiteY11" fmla="*/ 1937680 h 9667131"/>
              <a:gd name="connsiteX12" fmla="*/ 7692356 w 8614633"/>
              <a:gd name="connsiteY12" fmla="*/ 1555661 h 9667131"/>
              <a:gd name="connsiteX13" fmla="*/ 133681 w 8614633"/>
              <a:gd name="connsiteY13" fmla="*/ 7207464 h 9667131"/>
              <a:gd name="connsiteX14" fmla="*/ 430861 w 8614633"/>
              <a:gd name="connsiteY14" fmla="*/ 7084368 h 9667131"/>
              <a:gd name="connsiteX15" fmla="*/ 851138 w 8614633"/>
              <a:gd name="connsiteY15" fmla="*/ 7504644 h 9667131"/>
              <a:gd name="connsiteX16" fmla="*/ 851137 w 8614633"/>
              <a:gd name="connsiteY16" fmla="*/ 8038521 h 9667131"/>
              <a:gd name="connsiteX17" fmla="*/ 430860 w 8614633"/>
              <a:gd name="connsiteY17" fmla="*/ 8458798 h 9667131"/>
              <a:gd name="connsiteX18" fmla="*/ 430861 w 8614633"/>
              <a:gd name="connsiteY18" fmla="*/ 8458797 h 9667131"/>
              <a:gd name="connsiteX19" fmla="*/ 10585 w 8614633"/>
              <a:gd name="connsiteY19" fmla="*/ 8038520 h 9667131"/>
              <a:gd name="connsiteX20" fmla="*/ 10585 w 8614633"/>
              <a:gd name="connsiteY20" fmla="*/ 7504644 h 9667131"/>
              <a:gd name="connsiteX21" fmla="*/ 133681 w 8614633"/>
              <a:gd name="connsiteY21" fmla="*/ 7207464 h 9667131"/>
              <a:gd name="connsiteX22" fmla="*/ 5848912 w 8614633"/>
              <a:gd name="connsiteY22" fmla="*/ 267620 h 9667131"/>
              <a:gd name="connsiteX23" fmla="*/ 6495003 w 8614633"/>
              <a:gd name="connsiteY23" fmla="*/ 0 h 9667131"/>
              <a:gd name="connsiteX24" fmla="*/ 7408713 w 8614633"/>
              <a:gd name="connsiteY24" fmla="*/ 913710 h 9667131"/>
              <a:gd name="connsiteX25" fmla="*/ 7408713 w 8614633"/>
              <a:gd name="connsiteY25" fmla="*/ 6119658 h 9667131"/>
              <a:gd name="connsiteX26" fmla="*/ 6495003 w 8614633"/>
              <a:gd name="connsiteY26" fmla="*/ 7033368 h 9667131"/>
              <a:gd name="connsiteX27" fmla="*/ 5581293 w 8614633"/>
              <a:gd name="connsiteY27" fmla="*/ 6119658 h 9667131"/>
              <a:gd name="connsiteX28" fmla="*/ 5581293 w 8614633"/>
              <a:gd name="connsiteY28" fmla="*/ 913710 h 9667131"/>
              <a:gd name="connsiteX29" fmla="*/ 5848912 w 8614633"/>
              <a:gd name="connsiteY29" fmla="*/ 267620 h 9667131"/>
              <a:gd name="connsiteX30" fmla="*/ 3494214 w 8614633"/>
              <a:gd name="connsiteY30" fmla="*/ 1719675 h 9667131"/>
              <a:gd name="connsiteX31" fmla="*/ 4306498 w 8614633"/>
              <a:gd name="connsiteY31" fmla="*/ 1383215 h 9667131"/>
              <a:gd name="connsiteX32" fmla="*/ 5455244 w 8614633"/>
              <a:gd name="connsiteY32" fmla="*/ 2531960 h 9667131"/>
              <a:gd name="connsiteX33" fmla="*/ 5455242 w 8614633"/>
              <a:gd name="connsiteY33" fmla="*/ 8518386 h 9667131"/>
              <a:gd name="connsiteX34" fmla="*/ 4306498 w 8614633"/>
              <a:gd name="connsiteY34" fmla="*/ 9667131 h 9667131"/>
              <a:gd name="connsiteX35" fmla="*/ 4306499 w 8614633"/>
              <a:gd name="connsiteY35" fmla="*/ 9667130 h 9667131"/>
              <a:gd name="connsiteX36" fmla="*/ 3157754 w 8614633"/>
              <a:gd name="connsiteY36" fmla="*/ 8518385 h 9667131"/>
              <a:gd name="connsiteX37" fmla="*/ 3157754 w 8614633"/>
              <a:gd name="connsiteY37" fmla="*/ 2531959 h 9667131"/>
              <a:gd name="connsiteX38" fmla="*/ 3494214 w 8614633"/>
              <a:gd name="connsiteY38" fmla="*/ 1719675 h 9667131"/>
              <a:gd name="connsiteX39" fmla="*/ 123096 w 8614633"/>
              <a:gd name="connsiteY39" fmla="*/ 4841353 h 9667131"/>
              <a:gd name="connsiteX40" fmla="*/ 420277 w 8614633"/>
              <a:gd name="connsiteY40" fmla="*/ 4718257 h 9667131"/>
              <a:gd name="connsiteX41" fmla="*/ 840554 w 8614633"/>
              <a:gd name="connsiteY41" fmla="*/ 5138534 h 9667131"/>
              <a:gd name="connsiteX42" fmla="*/ 840553 w 8614633"/>
              <a:gd name="connsiteY42" fmla="*/ 6575521 h 9667131"/>
              <a:gd name="connsiteX43" fmla="*/ 420276 w 8614633"/>
              <a:gd name="connsiteY43" fmla="*/ 6995798 h 9667131"/>
              <a:gd name="connsiteX44" fmla="*/ 420277 w 8614633"/>
              <a:gd name="connsiteY44" fmla="*/ 6995797 h 9667131"/>
              <a:gd name="connsiteX45" fmla="*/ 0 w 8614633"/>
              <a:gd name="connsiteY45" fmla="*/ 6575520 h 9667131"/>
              <a:gd name="connsiteX46" fmla="*/ 0 w 8614633"/>
              <a:gd name="connsiteY46" fmla="*/ 5138533 h 9667131"/>
              <a:gd name="connsiteX47" fmla="*/ 123096 w 8614633"/>
              <a:gd name="connsiteY47" fmla="*/ 4841353 h 9667131"/>
              <a:gd name="connsiteX48" fmla="*/ 1242390 w 8614633"/>
              <a:gd name="connsiteY48" fmla="*/ 830936 h 9667131"/>
              <a:gd name="connsiteX49" fmla="*/ 1985274 w 8614633"/>
              <a:gd name="connsiteY49" fmla="*/ 523223 h 9667131"/>
              <a:gd name="connsiteX50" fmla="*/ 3035873 w 8614633"/>
              <a:gd name="connsiteY50" fmla="*/ 1573821 h 9667131"/>
              <a:gd name="connsiteX51" fmla="*/ 3035871 w 8614633"/>
              <a:gd name="connsiteY51" fmla="*/ 7101391 h 9667131"/>
              <a:gd name="connsiteX52" fmla="*/ 1985273 w 8614633"/>
              <a:gd name="connsiteY52" fmla="*/ 8151990 h 9667131"/>
              <a:gd name="connsiteX53" fmla="*/ 1985274 w 8614633"/>
              <a:gd name="connsiteY53" fmla="*/ 8151988 h 9667131"/>
              <a:gd name="connsiteX54" fmla="*/ 934677 w 8614633"/>
              <a:gd name="connsiteY54" fmla="*/ 7101391 h 9667131"/>
              <a:gd name="connsiteX55" fmla="*/ 934676 w 8614633"/>
              <a:gd name="connsiteY55" fmla="*/ 1573821 h 9667131"/>
              <a:gd name="connsiteX56" fmla="*/ 1242390 w 8614633"/>
              <a:gd name="connsiteY56" fmla="*/ 830936 h 9667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8614633" h="9667131">
                <a:moveTo>
                  <a:pt x="5855153" y="7394348"/>
                </a:moveTo>
                <a:cubicBezTo>
                  <a:pt x="6184592" y="7064908"/>
                  <a:pt x="6718720" y="7064908"/>
                  <a:pt x="7048159" y="7394348"/>
                </a:cubicBezTo>
                <a:cubicBezTo>
                  <a:pt x="7377599" y="7723788"/>
                  <a:pt x="7377599" y="8257915"/>
                  <a:pt x="7048159" y="8587354"/>
                </a:cubicBezTo>
                <a:cubicBezTo>
                  <a:pt x="6718720" y="8916794"/>
                  <a:pt x="6184592" y="8916794"/>
                  <a:pt x="5855153" y="8587354"/>
                </a:cubicBezTo>
                <a:cubicBezTo>
                  <a:pt x="5525713" y="8257915"/>
                  <a:pt x="5525713" y="7723788"/>
                  <a:pt x="5855153" y="7394348"/>
                </a:cubicBezTo>
                <a:close/>
                <a:moveTo>
                  <a:pt x="7692356" y="1555661"/>
                </a:moveTo>
                <a:cubicBezTo>
                  <a:pt x="7790123" y="1457893"/>
                  <a:pt x="7925187" y="1397423"/>
                  <a:pt x="8074375" y="1397423"/>
                </a:cubicBezTo>
                <a:cubicBezTo>
                  <a:pt x="8372752" y="1397422"/>
                  <a:pt x="8614633" y="1639303"/>
                  <a:pt x="8614632" y="1937680"/>
                </a:cubicBezTo>
                <a:lnTo>
                  <a:pt x="8614633" y="7890533"/>
                </a:lnTo>
                <a:cubicBezTo>
                  <a:pt x="8614633" y="8188910"/>
                  <a:pt x="8372752" y="8430790"/>
                  <a:pt x="8074375" y="8430790"/>
                </a:cubicBezTo>
                <a:cubicBezTo>
                  <a:pt x="7775999" y="8430791"/>
                  <a:pt x="7534118" y="8188910"/>
                  <a:pt x="7534119" y="7890534"/>
                </a:cubicBezTo>
                <a:lnTo>
                  <a:pt x="7534118" y="1937680"/>
                </a:lnTo>
                <a:cubicBezTo>
                  <a:pt x="7534118" y="1788492"/>
                  <a:pt x="7594589" y="1653427"/>
                  <a:pt x="7692356" y="1555661"/>
                </a:cubicBezTo>
                <a:close/>
                <a:moveTo>
                  <a:pt x="133681" y="7207464"/>
                </a:moveTo>
                <a:cubicBezTo>
                  <a:pt x="209736" y="7131409"/>
                  <a:pt x="314805" y="7084367"/>
                  <a:pt x="430861" y="7084368"/>
                </a:cubicBezTo>
                <a:cubicBezTo>
                  <a:pt x="662974" y="7084367"/>
                  <a:pt x="851138" y="7272531"/>
                  <a:pt x="851138" y="7504644"/>
                </a:cubicBezTo>
                <a:cubicBezTo>
                  <a:pt x="851138" y="7682604"/>
                  <a:pt x="851137" y="7860562"/>
                  <a:pt x="851137" y="8038521"/>
                </a:cubicBezTo>
                <a:cubicBezTo>
                  <a:pt x="851137" y="8270634"/>
                  <a:pt x="662973" y="8458798"/>
                  <a:pt x="430860" y="8458798"/>
                </a:cubicBezTo>
                <a:lnTo>
                  <a:pt x="430861" y="8458797"/>
                </a:lnTo>
                <a:cubicBezTo>
                  <a:pt x="198749" y="8458797"/>
                  <a:pt x="10585" y="8270633"/>
                  <a:pt x="10585" y="8038520"/>
                </a:cubicBezTo>
                <a:lnTo>
                  <a:pt x="10585" y="7504644"/>
                </a:lnTo>
                <a:cubicBezTo>
                  <a:pt x="10585" y="7388588"/>
                  <a:pt x="57626" y="7283519"/>
                  <a:pt x="133681" y="7207464"/>
                </a:cubicBezTo>
                <a:close/>
                <a:moveTo>
                  <a:pt x="5848912" y="267620"/>
                </a:moveTo>
                <a:cubicBezTo>
                  <a:pt x="6014261" y="102271"/>
                  <a:pt x="6242689" y="0"/>
                  <a:pt x="6495003" y="0"/>
                </a:cubicBezTo>
                <a:cubicBezTo>
                  <a:pt x="6999631" y="0"/>
                  <a:pt x="7408713" y="409082"/>
                  <a:pt x="7408713" y="913710"/>
                </a:cubicBezTo>
                <a:lnTo>
                  <a:pt x="7408713" y="6119658"/>
                </a:lnTo>
                <a:cubicBezTo>
                  <a:pt x="7408713" y="6624286"/>
                  <a:pt x="6999631" y="7033368"/>
                  <a:pt x="6495003" y="7033368"/>
                </a:cubicBezTo>
                <a:cubicBezTo>
                  <a:pt x="5990375" y="7033368"/>
                  <a:pt x="5581293" y="6624286"/>
                  <a:pt x="5581293" y="6119658"/>
                </a:cubicBezTo>
                <a:lnTo>
                  <a:pt x="5581293" y="913710"/>
                </a:lnTo>
                <a:cubicBezTo>
                  <a:pt x="5581293" y="661396"/>
                  <a:pt x="5683564" y="432969"/>
                  <a:pt x="5848912" y="267620"/>
                </a:cubicBezTo>
                <a:close/>
                <a:moveTo>
                  <a:pt x="3494214" y="1719675"/>
                </a:moveTo>
                <a:cubicBezTo>
                  <a:pt x="3702095" y="1511793"/>
                  <a:pt x="3989282" y="1383215"/>
                  <a:pt x="4306498" y="1383215"/>
                </a:cubicBezTo>
                <a:cubicBezTo>
                  <a:pt x="4940933" y="1383215"/>
                  <a:pt x="5455244" y="1897526"/>
                  <a:pt x="5455244" y="2531960"/>
                </a:cubicBezTo>
                <a:cubicBezTo>
                  <a:pt x="5455244" y="4527435"/>
                  <a:pt x="5455242" y="6522910"/>
                  <a:pt x="5455242" y="8518386"/>
                </a:cubicBezTo>
                <a:cubicBezTo>
                  <a:pt x="5455242" y="9152820"/>
                  <a:pt x="4940931" y="9667131"/>
                  <a:pt x="4306498" y="9667131"/>
                </a:cubicBezTo>
                <a:lnTo>
                  <a:pt x="4306499" y="9667130"/>
                </a:lnTo>
                <a:cubicBezTo>
                  <a:pt x="3672064" y="9667131"/>
                  <a:pt x="3157753" y="9152819"/>
                  <a:pt x="3157754" y="8518385"/>
                </a:cubicBezTo>
                <a:lnTo>
                  <a:pt x="3157754" y="2531959"/>
                </a:lnTo>
                <a:cubicBezTo>
                  <a:pt x="3157754" y="2214743"/>
                  <a:pt x="3286331" y="1927557"/>
                  <a:pt x="3494214" y="1719675"/>
                </a:cubicBezTo>
                <a:close/>
                <a:moveTo>
                  <a:pt x="123096" y="4841353"/>
                </a:moveTo>
                <a:cubicBezTo>
                  <a:pt x="199151" y="4765298"/>
                  <a:pt x="304221" y="4718257"/>
                  <a:pt x="420277" y="4718257"/>
                </a:cubicBezTo>
                <a:cubicBezTo>
                  <a:pt x="652390" y="4718256"/>
                  <a:pt x="840554" y="4906420"/>
                  <a:pt x="840554" y="5138534"/>
                </a:cubicBezTo>
                <a:cubicBezTo>
                  <a:pt x="840554" y="5617529"/>
                  <a:pt x="840553" y="6096525"/>
                  <a:pt x="840553" y="6575521"/>
                </a:cubicBezTo>
                <a:cubicBezTo>
                  <a:pt x="840553" y="6807634"/>
                  <a:pt x="652389" y="6995798"/>
                  <a:pt x="420276" y="6995798"/>
                </a:cubicBezTo>
                <a:lnTo>
                  <a:pt x="420277" y="6995797"/>
                </a:lnTo>
                <a:cubicBezTo>
                  <a:pt x="188164" y="6995797"/>
                  <a:pt x="0" y="6807633"/>
                  <a:pt x="0" y="6575520"/>
                </a:cubicBezTo>
                <a:lnTo>
                  <a:pt x="0" y="5138533"/>
                </a:lnTo>
                <a:cubicBezTo>
                  <a:pt x="1" y="5022477"/>
                  <a:pt x="47041" y="4917408"/>
                  <a:pt x="123096" y="4841353"/>
                </a:cubicBezTo>
                <a:close/>
                <a:moveTo>
                  <a:pt x="1242390" y="830936"/>
                </a:moveTo>
                <a:cubicBezTo>
                  <a:pt x="1432511" y="640815"/>
                  <a:pt x="1695160" y="523223"/>
                  <a:pt x="1985274" y="523223"/>
                </a:cubicBezTo>
                <a:cubicBezTo>
                  <a:pt x="2565503" y="523223"/>
                  <a:pt x="3035873" y="993592"/>
                  <a:pt x="3035873" y="1573821"/>
                </a:cubicBezTo>
                <a:cubicBezTo>
                  <a:pt x="3035873" y="3416345"/>
                  <a:pt x="3035872" y="5258868"/>
                  <a:pt x="3035871" y="7101391"/>
                </a:cubicBezTo>
                <a:cubicBezTo>
                  <a:pt x="3035871" y="7681621"/>
                  <a:pt x="2565502" y="8151990"/>
                  <a:pt x="1985273" y="8151990"/>
                </a:cubicBezTo>
                <a:lnTo>
                  <a:pt x="1985274" y="8151988"/>
                </a:lnTo>
                <a:cubicBezTo>
                  <a:pt x="1405045" y="8151988"/>
                  <a:pt x="934677" y="7681620"/>
                  <a:pt x="934677" y="7101391"/>
                </a:cubicBezTo>
                <a:lnTo>
                  <a:pt x="934676" y="1573821"/>
                </a:lnTo>
                <a:cubicBezTo>
                  <a:pt x="934677" y="1283707"/>
                  <a:pt x="1052269" y="1021057"/>
                  <a:pt x="1242390" y="830936"/>
                </a:cubicBezTo>
                <a:close/>
              </a:path>
            </a:pathLst>
          </a:custGeom>
          <a:blipFill dpi="0" rotWithShape="0">
            <a:blip r:embed="rId5"/>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0" name="Title 2">
            <a:extLst>
              <a:ext uri="{FF2B5EF4-FFF2-40B4-BE49-F238E27FC236}">
                <a16:creationId xmlns:a16="http://schemas.microsoft.com/office/drawing/2014/main" id="{FFE295B4-CCB3-B8A6-61F3-8AB98FF06267}"/>
              </a:ext>
            </a:extLst>
          </p:cNvPr>
          <p:cNvSpPr txBox="1">
            <a:spLocks/>
          </p:cNvSpPr>
          <p:nvPr/>
        </p:nvSpPr>
        <p:spPr>
          <a:xfrm>
            <a:off x="12278119" y="8148290"/>
            <a:ext cx="5697611" cy="176709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00" b="1">
                <a:solidFill>
                  <a:schemeClr val="bg1"/>
                </a:solidFill>
                <a:latin typeface="Avenir Next LT Pro" panose="020B0504020202020204" pitchFamily="34" charset="0"/>
              </a:rPr>
              <a:t>Character Analysis</a:t>
            </a:r>
            <a:endParaRPr lang="en-IN" sz="5400" dirty="0"/>
          </a:p>
        </p:txBody>
      </p:sp>
      <p:sp>
        <p:nvSpPr>
          <p:cNvPr id="11" name="Subtitle 5">
            <a:extLst>
              <a:ext uri="{FF2B5EF4-FFF2-40B4-BE49-F238E27FC236}">
                <a16:creationId xmlns:a16="http://schemas.microsoft.com/office/drawing/2014/main" id="{C405C70B-6A65-C63B-514F-CB5EAAEDF2E3}"/>
              </a:ext>
            </a:extLst>
          </p:cNvPr>
          <p:cNvSpPr txBox="1">
            <a:spLocks/>
          </p:cNvSpPr>
          <p:nvPr/>
        </p:nvSpPr>
        <p:spPr>
          <a:xfrm>
            <a:off x="10774011" y="9536947"/>
            <a:ext cx="8461095" cy="468563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1800" b="1">
                <a:solidFill>
                  <a:srgbClr val="DCA208"/>
                </a:solidFill>
                <a:latin typeface="Avenir Next LT Pro" panose="020B0504020202020204" pitchFamily="34" charset="0"/>
              </a:rPr>
              <a:t>Sherlock Holmes </a:t>
            </a:r>
            <a:r>
              <a:rPr lang="en-US" sz="1800" b="1">
                <a:solidFill>
                  <a:schemeClr val="bg1"/>
                </a:solidFill>
                <a:latin typeface="Avenir Next LT Pro" panose="020B0504020202020204" pitchFamily="34" charset="0"/>
              </a:rPr>
              <a:t>– A master of disguise and deception, Holmes manipulates both friend and foe to achieve his goal. His unwavering commitment to justice justifies his morally ambiguous methods. He appears frail and delirious but is, in reality, in complete control of the situation.</a:t>
            </a:r>
          </a:p>
          <a:p>
            <a:pPr algn="just"/>
            <a:r>
              <a:rPr lang="en-US" sz="1800" b="1">
                <a:solidFill>
                  <a:srgbClr val="DCA208"/>
                </a:solidFill>
                <a:latin typeface="Avenir Next LT Pro" panose="020B0504020202020204" pitchFamily="34" charset="0"/>
              </a:rPr>
              <a:t>Dr. John Watson </a:t>
            </a:r>
            <a:r>
              <a:rPr lang="en-US" sz="1800" b="1">
                <a:solidFill>
                  <a:schemeClr val="bg1"/>
                </a:solidFill>
                <a:latin typeface="Avenir Next LT Pro" panose="020B0504020202020204" pitchFamily="34" charset="0"/>
              </a:rPr>
              <a:t>– Loyal and compassionate, Watson is genuinely distressed at Holmes' condition. His unwavering trust in Holmes is tested, yet he remains by his side. His character highlights the contrast between moral clarity and ethical dilemmas.</a:t>
            </a:r>
          </a:p>
          <a:p>
            <a:pPr algn="just"/>
            <a:r>
              <a:rPr lang="en-US" sz="1800" b="1">
                <a:solidFill>
                  <a:srgbClr val="DCA208"/>
                </a:solidFill>
                <a:latin typeface="Avenir Next LT Pro" panose="020B0504020202020204" pitchFamily="34" charset="0"/>
              </a:rPr>
              <a:t>Culverton Smith </a:t>
            </a:r>
            <a:r>
              <a:rPr lang="en-US" sz="1800" b="1">
                <a:solidFill>
                  <a:schemeClr val="bg1"/>
                </a:solidFill>
                <a:latin typeface="Avenir Next LT Pro" panose="020B0504020202020204" pitchFamily="34" charset="0"/>
              </a:rPr>
              <a:t>– A cunning and ruthless man, Smith embodies deception for malevolent purposes. He believes himself untouchable but ultimately falls into Holmes’ trap, proving that deception can be outwitted by greater intelligence.</a:t>
            </a:r>
          </a:p>
          <a:p>
            <a:pPr algn="just"/>
            <a:r>
              <a:rPr lang="en-US" sz="1800" b="1">
                <a:solidFill>
                  <a:srgbClr val="DCA208"/>
                </a:solidFill>
                <a:latin typeface="Avenir Next LT Pro" panose="020B0504020202020204" pitchFamily="34" charset="0"/>
              </a:rPr>
              <a:t>Mrs. Hudson </a:t>
            </a:r>
            <a:r>
              <a:rPr lang="en-US" sz="1800" b="1">
                <a:solidFill>
                  <a:schemeClr val="bg1"/>
                </a:solidFill>
                <a:latin typeface="Avenir Next LT Pro" panose="020B0504020202020204" pitchFamily="34" charset="0"/>
              </a:rPr>
              <a:t>– Though a minor character, Mrs. Hudson provides a crucial moment of emotional intensity. Her genuine distress makes Holmes’ deception even more impactful, adding realism to the act.</a:t>
            </a:r>
            <a:endParaRPr lang="en-IN" sz="1800" b="1" dirty="0">
              <a:solidFill>
                <a:schemeClr val="bg1"/>
              </a:solidFill>
              <a:latin typeface="Avenir Next LT Pro" panose="020B0504020202020204" pitchFamily="34" charset="0"/>
            </a:endParaRPr>
          </a:p>
        </p:txBody>
      </p:sp>
    </p:spTree>
    <p:extLst>
      <p:ext uri="{BB962C8B-B14F-4D97-AF65-F5344CB8AC3E}">
        <p14:creationId xmlns:p14="http://schemas.microsoft.com/office/powerpoint/2010/main" val="2591829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84E90B-FAE2-37D9-CDD5-A88784C2A9B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454F23F-3949-459C-A3F6-BC2B81123D7B}"/>
              </a:ext>
            </a:extLst>
          </p:cNvPr>
          <p:cNvSpPr/>
          <p:nvPr/>
        </p:nvSpPr>
        <p:spPr>
          <a:xfrm>
            <a:off x="0" y="0"/>
            <a:ext cx="12192000" cy="6858000"/>
          </a:xfrm>
          <a:prstGeom prst="rect">
            <a:avLst/>
          </a:prstGeom>
          <a:solidFill>
            <a:srgbClr val="3635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Freeform: Shape 12">
            <a:extLst>
              <a:ext uri="{FF2B5EF4-FFF2-40B4-BE49-F238E27FC236}">
                <a16:creationId xmlns:a16="http://schemas.microsoft.com/office/drawing/2014/main" id="{BA03F775-1259-1A2C-5CD8-B7F173112CCC}"/>
              </a:ext>
            </a:extLst>
          </p:cNvPr>
          <p:cNvSpPr/>
          <p:nvPr/>
        </p:nvSpPr>
        <p:spPr>
          <a:xfrm rot="2700000">
            <a:off x="8568912" y="-1842394"/>
            <a:ext cx="5440240" cy="6104905"/>
          </a:xfrm>
          <a:custGeom>
            <a:avLst/>
            <a:gdLst>
              <a:gd name="connsiteX0" fmla="*/ 5855153 w 8614633"/>
              <a:gd name="connsiteY0" fmla="*/ 7394348 h 9667131"/>
              <a:gd name="connsiteX1" fmla="*/ 7048159 w 8614633"/>
              <a:gd name="connsiteY1" fmla="*/ 7394348 h 9667131"/>
              <a:gd name="connsiteX2" fmla="*/ 7048159 w 8614633"/>
              <a:gd name="connsiteY2" fmla="*/ 8587354 h 9667131"/>
              <a:gd name="connsiteX3" fmla="*/ 5855153 w 8614633"/>
              <a:gd name="connsiteY3" fmla="*/ 8587354 h 9667131"/>
              <a:gd name="connsiteX4" fmla="*/ 5855153 w 8614633"/>
              <a:gd name="connsiteY4" fmla="*/ 7394348 h 9667131"/>
              <a:gd name="connsiteX5" fmla="*/ 7692356 w 8614633"/>
              <a:gd name="connsiteY5" fmla="*/ 1555661 h 9667131"/>
              <a:gd name="connsiteX6" fmla="*/ 8074375 w 8614633"/>
              <a:gd name="connsiteY6" fmla="*/ 1397423 h 9667131"/>
              <a:gd name="connsiteX7" fmla="*/ 8614632 w 8614633"/>
              <a:gd name="connsiteY7" fmla="*/ 1937680 h 9667131"/>
              <a:gd name="connsiteX8" fmla="*/ 8614633 w 8614633"/>
              <a:gd name="connsiteY8" fmla="*/ 7890533 h 9667131"/>
              <a:gd name="connsiteX9" fmla="*/ 8074375 w 8614633"/>
              <a:gd name="connsiteY9" fmla="*/ 8430790 h 9667131"/>
              <a:gd name="connsiteX10" fmla="*/ 7534119 w 8614633"/>
              <a:gd name="connsiteY10" fmla="*/ 7890534 h 9667131"/>
              <a:gd name="connsiteX11" fmla="*/ 7534118 w 8614633"/>
              <a:gd name="connsiteY11" fmla="*/ 1937680 h 9667131"/>
              <a:gd name="connsiteX12" fmla="*/ 7692356 w 8614633"/>
              <a:gd name="connsiteY12" fmla="*/ 1555661 h 9667131"/>
              <a:gd name="connsiteX13" fmla="*/ 133681 w 8614633"/>
              <a:gd name="connsiteY13" fmla="*/ 7207464 h 9667131"/>
              <a:gd name="connsiteX14" fmla="*/ 430861 w 8614633"/>
              <a:gd name="connsiteY14" fmla="*/ 7084368 h 9667131"/>
              <a:gd name="connsiteX15" fmla="*/ 851138 w 8614633"/>
              <a:gd name="connsiteY15" fmla="*/ 7504644 h 9667131"/>
              <a:gd name="connsiteX16" fmla="*/ 851137 w 8614633"/>
              <a:gd name="connsiteY16" fmla="*/ 8038521 h 9667131"/>
              <a:gd name="connsiteX17" fmla="*/ 430860 w 8614633"/>
              <a:gd name="connsiteY17" fmla="*/ 8458798 h 9667131"/>
              <a:gd name="connsiteX18" fmla="*/ 430861 w 8614633"/>
              <a:gd name="connsiteY18" fmla="*/ 8458797 h 9667131"/>
              <a:gd name="connsiteX19" fmla="*/ 10585 w 8614633"/>
              <a:gd name="connsiteY19" fmla="*/ 8038520 h 9667131"/>
              <a:gd name="connsiteX20" fmla="*/ 10585 w 8614633"/>
              <a:gd name="connsiteY20" fmla="*/ 7504644 h 9667131"/>
              <a:gd name="connsiteX21" fmla="*/ 133681 w 8614633"/>
              <a:gd name="connsiteY21" fmla="*/ 7207464 h 9667131"/>
              <a:gd name="connsiteX22" fmla="*/ 5848912 w 8614633"/>
              <a:gd name="connsiteY22" fmla="*/ 267620 h 9667131"/>
              <a:gd name="connsiteX23" fmla="*/ 6495003 w 8614633"/>
              <a:gd name="connsiteY23" fmla="*/ 0 h 9667131"/>
              <a:gd name="connsiteX24" fmla="*/ 7408713 w 8614633"/>
              <a:gd name="connsiteY24" fmla="*/ 913710 h 9667131"/>
              <a:gd name="connsiteX25" fmla="*/ 7408713 w 8614633"/>
              <a:gd name="connsiteY25" fmla="*/ 6119658 h 9667131"/>
              <a:gd name="connsiteX26" fmla="*/ 6495003 w 8614633"/>
              <a:gd name="connsiteY26" fmla="*/ 7033368 h 9667131"/>
              <a:gd name="connsiteX27" fmla="*/ 5581293 w 8614633"/>
              <a:gd name="connsiteY27" fmla="*/ 6119658 h 9667131"/>
              <a:gd name="connsiteX28" fmla="*/ 5581293 w 8614633"/>
              <a:gd name="connsiteY28" fmla="*/ 913710 h 9667131"/>
              <a:gd name="connsiteX29" fmla="*/ 5848912 w 8614633"/>
              <a:gd name="connsiteY29" fmla="*/ 267620 h 9667131"/>
              <a:gd name="connsiteX30" fmla="*/ 3494214 w 8614633"/>
              <a:gd name="connsiteY30" fmla="*/ 1719675 h 9667131"/>
              <a:gd name="connsiteX31" fmla="*/ 4306498 w 8614633"/>
              <a:gd name="connsiteY31" fmla="*/ 1383215 h 9667131"/>
              <a:gd name="connsiteX32" fmla="*/ 5455244 w 8614633"/>
              <a:gd name="connsiteY32" fmla="*/ 2531960 h 9667131"/>
              <a:gd name="connsiteX33" fmla="*/ 5455242 w 8614633"/>
              <a:gd name="connsiteY33" fmla="*/ 8518386 h 9667131"/>
              <a:gd name="connsiteX34" fmla="*/ 4306498 w 8614633"/>
              <a:gd name="connsiteY34" fmla="*/ 9667131 h 9667131"/>
              <a:gd name="connsiteX35" fmla="*/ 4306499 w 8614633"/>
              <a:gd name="connsiteY35" fmla="*/ 9667130 h 9667131"/>
              <a:gd name="connsiteX36" fmla="*/ 3157754 w 8614633"/>
              <a:gd name="connsiteY36" fmla="*/ 8518385 h 9667131"/>
              <a:gd name="connsiteX37" fmla="*/ 3157754 w 8614633"/>
              <a:gd name="connsiteY37" fmla="*/ 2531959 h 9667131"/>
              <a:gd name="connsiteX38" fmla="*/ 3494214 w 8614633"/>
              <a:gd name="connsiteY38" fmla="*/ 1719675 h 9667131"/>
              <a:gd name="connsiteX39" fmla="*/ 123096 w 8614633"/>
              <a:gd name="connsiteY39" fmla="*/ 4841353 h 9667131"/>
              <a:gd name="connsiteX40" fmla="*/ 420277 w 8614633"/>
              <a:gd name="connsiteY40" fmla="*/ 4718257 h 9667131"/>
              <a:gd name="connsiteX41" fmla="*/ 840554 w 8614633"/>
              <a:gd name="connsiteY41" fmla="*/ 5138534 h 9667131"/>
              <a:gd name="connsiteX42" fmla="*/ 840553 w 8614633"/>
              <a:gd name="connsiteY42" fmla="*/ 6575521 h 9667131"/>
              <a:gd name="connsiteX43" fmla="*/ 420276 w 8614633"/>
              <a:gd name="connsiteY43" fmla="*/ 6995798 h 9667131"/>
              <a:gd name="connsiteX44" fmla="*/ 420277 w 8614633"/>
              <a:gd name="connsiteY44" fmla="*/ 6995797 h 9667131"/>
              <a:gd name="connsiteX45" fmla="*/ 0 w 8614633"/>
              <a:gd name="connsiteY45" fmla="*/ 6575520 h 9667131"/>
              <a:gd name="connsiteX46" fmla="*/ 0 w 8614633"/>
              <a:gd name="connsiteY46" fmla="*/ 5138533 h 9667131"/>
              <a:gd name="connsiteX47" fmla="*/ 123096 w 8614633"/>
              <a:gd name="connsiteY47" fmla="*/ 4841353 h 9667131"/>
              <a:gd name="connsiteX48" fmla="*/ 1242390 w 8614633"/>
              <a:gd name="connsiteY48" fmla="*/ 830936 h 9667131"/>
              <a:gd name="connsiteX49" fmla="*/ 1985274 w 8614633"/>
              <a:gd name="connsiteY49" fmla="*/ 523223 h 9667131"/>
              <a:gd name="connsiteX50" fmla="*/ 3035873 w 8614633"/>
              <a:gd name="connsiteY50" fmla="*/ 1573821 h 9667131"/>
              <a:gd name="connsiteX51" fmla="*/ 3035871 w 8614633"/>
              <a:gd name="connsiteY51" fmla="*/ 7101391 h 9667131"/>
              <a:gd name="connsiteX52" fmla="*/ 1985273 w 8614633"/>
              <a:gd name="connsiteY52" fmla="*/ 8151990 h 9667131"/>
              <a:gd name="connsiteX53" fmla="*/ 1985274 w 8614633"/>
              <a:gd name="connsiteY53" fmla="*/ 8151988 h 9667131"/>
              <a:gd name="connsiteX54" fmla="*/ 934677 w 8614633"/>
              <a:gd name="connsiteY54" fmla="*/ 7101391 h 9667131"/>
              <a:gd name="connsiteX55" fmla="*/ 934676 w 8614633"/>
              <a:gd name="connsiteY55" fmla="*/ 1573821 h 9667131"/>
              <a:gd name="connsiteX56" fmla="*/ 1242390 w 8614633"/>
              <a:gd name="connsiteY56" fmla="*/ 830936 h 9667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8614633" h="9667131">
                <a:moveTo>
                  <a:pt x="5855153" y="7394348"/>
                </a:moveTo>
                <a:cubicBezTo>
                  <a:pt x="6184592" y="7064908"/>
                  <a:pt x="6718720" y="7064908"/>
                  <a:pt x="7048159" y="7394348"/>
                </a:cubicBezTo>
                <a:cubicBezTo>
                  <a:pt x="7377599" y="7723788"/>
                  <a:pt x="7377599" y="8257915"/>
                  <a:pt x="7048159" y="8587354"/>
                </a:cubicBezTo>
                <a:cubicBezTo>
                  <a:pt x="6718720" y="8916794"/>
                  <a:pt x="6184592" y="8916794"/>
                  <a:pt x="5855153" y="8587354"/>
                </a:cubicBezTo>
                <a:cubicBezTo>
                  <a:pt x="5525713" y="8257915"/>
                  <a:pt x="5525713" y="7723788"/>
                  <a:pt x="5855153" y="7394348"/>
                </a:cubicBezTo>
                <a:close/>
                <a:moveTo>
                  <a:pt x="7692356" y="1555661"/>
                </a:moveTo>
                <a:cubicBezTo>
                  <a:pt x="7790123" y="1457893"/>
                  <a:pt x="7925187" y="1397423"/>
                  <a:pt x="8074375" y="1397423"/>
                </a:cubicBezTo>
                <a:cubicBezTo>
                  <a:pt x="8372752" y="1397422"/>
                  <a:pt x="8614633" y="1639303"/>
                  <a:pt x="8614632" y="1937680"/>
                </a:cubicBezTo>
                <a:lnTo>
                  <a:pt x="8614633" y="7890533"/>
                </a:lnTo>
                <a:cubicBezTo>
                  <a:pt x="8614633" y="8188910"/>
                  <a:pt x="8372752" y="8430790"/>
                  <a:pt x="8074375" y="8430790"/>
                </a:cubicBezTo>
                <a:cubicBezTo>
                  <a:pt x="7775999" y="8430791"/>
                  <a:pt x="7534118" y="8188910"/>
                  <a:pt x="7534119" y="7890534"/>
                </a:cubicBezTo>
                <a:lnTo>
                  <a:pt x="7534118" y="1937680"/>
                </a:lnTo>
                <a:cubicBezTo>
                  <a:pt x="7534118" y="1788492"/>
                  <a:pt x="7594589" y="1653427"/>
                  <a:pt x="7692356" y="1555661"/>
                </a:cubicBezTo>
                <a:close/>
                <a:moveTo>
                  <a:pt x="133681" y="7207464"/>
                </a:moveTo>
                <a:cubicBezTo>
                  <a:pt x="209736" y="7131409"/>
                  <a:pt x="314805" y="7084367"/>
                  <a:pt x="430861" y="7084368"/>
                </a:cubicBezTo>
                <a:cubicBezTo>
                  <a:pt x="662974" y="7084367"/>
                  <a:pt x="851138" y="7272531"/>
                  <a:pt x="851138" y="7504644"/>
                </a:cubicBezTo>
                <a:cubicBezTo>
                  <a:pt x="851138" y="7682604"/>
                  <a:pt x="851137" y="7860562"/>
                  <a:pt x="851137" y="8038521"/>
                </a:cubicBezTo>
                <a:cubicBezTo>
                  <a:pt x="851137" y="8270634"/>
                  <a:pt x="662973" y="8458798"/>
                  <a:pt x="430860" y="8458798"/>
                </a:cubicBezTo>
                <a:lnTo>
                  <a:pt x="430861" y="8458797"/>
                </a:lnTo>
                <a:cubicBezTo>
                  <a:pt x="198749" y="8458797"/>
                  <a:pt x="10585" y="8270633"/>
                  <a:pt x="10585" y="8038520"/>
                </a:cubicBezTo>
                <a:lnTo>
                  <a:pt x="10585" y="7504644"/>
                </a:lnTo>
                <a:cubicBezTo>
                  <a:pt x="10585" y="7388588"/>
                  <a:pt x="57626" y="7283519"/>
                  <a:pt x="133681" y="7207464"/>
                </a:cubicBezTo>
                <a:close/>
                <a:moveTo>
                  <a:pt x="5848912" y="267620"/>
                </a:moveTo>
                <a:cubicBezTo>
                  <a:pt x="6014261" y="102271"/>
                  <a:pt x="6242689" y="0"/>
                  <a:pt x="6495003" y="0"/>
                </a:cubicBezTo>
                <a:cubicBezTo>
                  <a:pt x="6999631" y="0"/>
                  <a:pt x="7408713" y="409082"/>
                  <a:pt x="7408713" y="913710"/>
                </a:cubicBezTo>
                <a:lnTo>
                  <a:pt x="7408713" y="6119658"/>
                </a:lnTo>
                <a:cubicBezTo>
                  <a:pt x="7408713" y="6624286"/>
                  <a:pt x="6999631" y="7033368"/>
                  <a:pt x="6495003" y="7033368"/>
                </a:cubicBezTo>
                <a:cubicBezTo>
                  <a:pt x="5990375" y="7033368"/>
                  <a:pt x="5581293" y="6624286"/>
                  <a:pt x="5581293" y="6119658"/>
                </a:cubicBezTo>
                <a:lnTo>
                  <a:pt x="5581293" y="913710"/>
                </a:lnTo>
                <a:cubicBezTo>
                  <a:pt x="5581293" y="661396"/>
                  <a:pt x="5683564" y="432969"/>
                  <a:pt x="5848912" y="267620"/>
                </a:cubicBezTo>
                <a:close/>
                <a:moveTo>
                  <a:pt x="3494214" y="1719675"/>
                </a:moveTo>
                <a:cubicBezTo>
                  <a:pt x="3702095" y="1511793"/>
                  <a:pt x="3989282" y="1383215"/>
                  <a:pt x="4306498" y="1383215"/>
                </a:cubicBezTo>
                <a:cubicBezTo>
                  <a:pt x="4940933" y="1383215"/>
                  <a:pt x="5455244" y="1897526"/>
                  <a:pt x="5455244" y="2531960"/>
                </a:cubicBezTo>
                <a:cubicBezTo>
                  <a:pt x="5455244" y="4527435"/>
                  <a:pt x="5455242" y="6522910"/>
                  <a:pt x="5455242" y="8518386"/>
                </a:cubicBezTo>
                <a:cubicBezTo>
                  <a:pt x="5455242" y="9152820"/>
                  <a:pt x="4940931" y="9667131"/>
                  <a:pt x="4306498" y="9667131"/>
                </a:cubicBezTo>
                <a:lnTo>
                  <a:pt x="4306499" y="9667130"/>
                </a:lnTo>
                <a:cubicBezTo>
                  <a:pt x="3672064" y="9667131"/>
                  <a:pt x="3157753" y="9152819"/>
                  <a:pt x="3157754" y="8518385"/>
                </a:cubicBezTo>
                <a:lnTo>
                  <a:pt x="3157754" y="2531959"/>
                </a:lnTo>
                <a:cubicBezTo>
                  <a:pt x="3157754" y="2214743"/>
                  <a:pt x="3286331" y="1927557"/>
                  <a:pt x="3494214" y="1719675"/>
                </a:cubicBezTo>
                <a:close/>
                <a:moveTo>
                  <a:pt x="123096" y="4841353"/>
                </a:moveTo>
                <a:cubicBezTo>
                  <a:pt x="199151" y="4765298"/>
                  <a:pt x="304221" y="4718257"/>
                  <a:pt x="420277" y="4718257"/>
                </a:cubicBezTo>
                <a:cubicBezTo>
                  <a:pt x="652390" y="4718256"/>
                  <a:pt x="840554" y="4906420"/>
                  <a:pt x="840554" y="5138534"/>
                </a:cubicBezTo>
                <a:cubicBezTo>
                  <a:pt x="840554" y="5617529"/>
                  <a:pt x="840553" y="6096525"/>
                  <a:pt x="840553" y="6575521"/>
                </a:cubicBezTo>
                <a:cubicBezTo>
                  <a:pt x="840553" y="6807634"/>
                  <a:pt x="652389" y="6995798"/>
                  <a:pt x="420276" y="6995798"/>
                </a:cubicBezTo>
                <a:lnTo>
                  <a:pt x="420277" y="6995797"/>
                </a:lnTo>
                <a:cubicBezTo>
                  <a:pt x="188164" y="6995797"/>
                  <a:pt x="0" y="6807633"/>
                  <a:pt x="0" y="6575520"/>
                </a:cubicBezTo>
                <a:lnTo>
                  <a:pt x="0" y="5138533"/>
                </a:lnTo>
                <a:cubicBezTo>
                  <a:pt x="1" y="5022477"/>
                  <a:pt x="47041" y="4917408"/>
                  <a:pt x="123096" y="4841353"/>
                </a:cubicBezTo>
                <a:close/>
                <a:moveTo>
                  <a:pt x="1242390" y="830936"/>
                </a:moveTo>
                <a:cubicBezTo>
                  <a:pt x="1432511" y="640815"/>
                  <a:pt x="1695160" y="523223"/>
                  <a:pt x="1985274" y="523223"/>
                </a:cubicBezTo>
                <a:cubicBezTo>
                  <a:pt x="2565503" y="523223"/>
                  <a:pt x="3035873" y="993592"/>
                  <a:pt x="3035873" y="1573821"/>
                </a:cubicBezTo>
                <a:cubicBezTo>
                  <a:pt x="3035873" y="3416345"/>
                  <a:pt x="3035872" y="5258868"/>
                  <a:pt x="3035871" y="7101391"/>
                </a:cubicBezTo>
                <a:cubicBezTo>
                  <a:pt x="3035871" y="7681621"/>
                  <a:pt x="2565502" y="8151990"/>
                  <a:pt x="1985273" y="8151990"/>
                </a:cubicBezTo>
                <a:lnTo>
                  <a:pt x="1985274" y="8151988"/>
                </a:lnTo>
                <a:cubicBezTo>
                  <a:pt x="1405045" y="8151988"/>
                  <a:pt x="934677" y="7681620"/>
                  <a:pt x="934677" y="7101391"/>
                </a:cubicBezTo>
                <a:lnTo>
                  <a:pt x="934676" y="1573821"/>
                </a:lnTo>
                <a:cubicBezTo>
                  <a:pt x="934677" y="1283707"/>
                  <a:pt x="1052269" y="1021057"/>
                  <a:pt x="1242390" y="830936"/>
                </a:cubicBezTo>
                <a:close/>
              </a:path>
            </a:pathLst>
          </a:custGeom>
          <a:blipFill dpi="0" rotWithShape="0">
            <a:blip r:embed="rId2"/>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2" name="Oval 11">
            <a:extLst>
              <a:ext uri="{FF2B5EF4-FFF2-40B4-BE49-F238E27FC236}">
                <a16:creationId xmlns:a16="http://schemas.microsoft.com/office/drawing/2014/main" id="{18933ECB-ADB3-6DAE-1032-7249DE995757}"/>
              </a:ext>
            </a:extLst>
          </p:cNvPr>
          <p:cNvSpPr/>
          <p:nvPr/>
        </p:nvSpPr>
        <p:spPr>
          <a:xfrm>
            <a:off x="524617" y="502152"/>
            <a:ext cx="2524507" cy="2524507"/>
          </a:xfrm>
          <a:prstGeom prst="ellipse">
            <a:avLst/>
          </a:prstGeom>
          <a:blipFill>
            <a:blip r:embed="rId3"/>
            <a:stretch>
              <a:fillRect/>
            </a:stretch>
          </a:blipFill>
          <a:ln>
            <a:noFill/>
          </a:ln>
          <a:effectLst>
            <a:innerShdw blurRad="228600" dist="139700">
              <a:prstClr val="black">
                <a:alpha val="94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itle 1">
            <a:extLst>
              <a:ext uri="{FF2B5EF4-FFF2-40B4-BE49-F238E27FC236}">
                <a16:creationId xmlns:a16="http://schemas.microsoft.com/office/drawing/2014/main" id="{E7489933-6107-B1FE-AFDE-AE80A8614BBB}"/>
              </a:ext>
            </a:extLst>
          </p:cNvPr>
          <p:cNvSpPr txBox="1">
            <a:spLocks/>
          </p:cNvSpPr>
          <p:nvPr/>
        </p:nvSpPr>
        <p:spPr>
          <a:xfrm>
            <a:off x="2702201" y="1144584"/>
            <a:ext cx="4975860" cy="165880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300" b="1" dirty="0">
                <a:solidFill>
                  <a:schemeClr val="bg1"/>
                </a:solidFill>
                <a:latin typeface="Avenir Next LT Pro" panose="020B0504020202020204" pitchFamily="34" charset="0"/>
              </a:rPr>
              <a:t>Sir Arthur Conan Doyle</a:t>
            </a:r>
          </a:p>
        </p:txBody>
      </p:sp>
      <p:sp>
        <p:nvSpPr>
          <p:cNvPr id="19" name="Subtitle 2">
            <a:extLst>
              <a:ext uri="{FF2B5EF4-FFF2-40B4-BE49-F238E27FC236}">
                <a16:creationId xmlns:a16="http://schemas.microsoft.com/office/drawing/2014/main" id="{443C5824-FE3F-E06A-1606-16BE881B5505}"/>
              </a:ext>
            </a:extLst>
          </p:cNvPr>
          <p:cNvSpPr>
            <a:spLocks noGrp="1"/>
          </p:cNvSpPr>
          <p:nvPr>
            <p:ph type="subTitle" idx="1"/>
          </p:nvPr>
        </p:nvSpPr>
        <p:spPr>
          <a:xfrm>
            <a:off x="-10626099" y="4094732"/>
            <a:ext cx="6494827" cy="1655762"/>
          </a:xfrm>
        </p:spPr>
        <p:txBody>
          <a:bodyPr>
            <a:normAutofit/>
          </a:bodyPr>
          <a:lstStyle/>
          <a:p>
            <a:r>
              <a:rPr lang="en-IN" sz="3200" b="1" dirty="0">
                <a:solidFill>
                  <a:srgbClr val="DCA208"/>
                </a:solidFill>
                <a:latin typeface="Avenir Next LT Pro" panose="020B0504020202020204" pitchFamily="34" charset="0"/>
                <a:ea typeface="JetBrains Mono" panose="02000009000000000000" pitchFamily="49" charset="0"/>
                <a:cs typeface="JetBrains Mono" panose="02000009000000000000" pitchFamily="49" charset="0"/>
              </a:rPr>
              <a:t>Deception and </a:t>
            </a:r>
          </a:p>
          <a:p>
            <a:r>
              <a:rPr lang="en-IN" sz="3200" b="1" dirty="0">
                <a:solidFill>
                  <a:srgbClr val="DCA208"/>
                </a:solidFill>
                <a:latin typeface="Avenir Next LT Pro" panose="020B0504020202020204" pitchFamily="34" charset="0"/>
                <a:ea typeface="JetBrains Mono" panose="02000009000000000000" pitchFamily="49" charset="0"/>
                <a:cs typeface="JetBrains Mono" panose="02000009000000000000" pitchFamily="49" charset="0"/>
              </a:rPr>
              <a:t>Moral Ambiguity</a:t>
            </a:r>
            <a:endParaRPr lang="en-IN" sz="3200" dirty="0">
              <a:solidFill>
                <a:srgbClr val="DCA208"/>
              </a:solidFill>
              <a:latin typeface="Avenir Next LT Pro" panose="020B0504020202020204" pitchFamily="34" charset="0"/>
              <a:ea typeface="JetBrains Mono" panose="02000009000000000000" pitchFamily="49" charset="0"/>
              <a:cs typeface="JetBrains Mono" panose="02000009000000000000" pitchFamily="49" charset="0"/>
            </a:endParaRPr>
          </a:p>
          <a:p>
            <a:endParaRPr lang="en-IN" sz="3200" dirty="0">
              <a:solidFill>
                <a:srgbClr val="DCA208"/>
              </a:solidFill>
            </a:endParaRPr>
          </a:p>
        </p:txBody>
      </p:sp>
      <p:pic>
        <p:nvPicPr>
          <p:cNvPr id="20" name="Graphic 19" descr="Detective female with solid fill">
            <a:extLst>
              <a:ext uri="{FF2B5EF4-FFF2-40B4-BE49-F238E27FC236}">
                <a16:creationId xmlns:a16="http://schemas.microsoft.com/office/drawing/2014/main" id="{E59202AE-07A2-CC85-06CE-AF54DA42F27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79295" y="827603"/>
            <a:ext cx="1478280" cy="1478280"/>
          </a:xfrm>
          <a:prstGeom prst="rect">
            <a:avLst/>
          </a:prstGeom>
        </p:spPr>
      </p:pic>
      <p:sp>
        <p:nvSpPr>
          <p:cNvPr id="21" name="Title 4">
            <a:extLst>
              <a:ext uri="{FF2B5EF4-FFF2-40B4-BE49-F238E27FC236}">
                <a16:creationId xmlns:a16="http://schemas.microsoft.com/office/drawing/2014/main" id="{97754E87-E92D-25FD-ACE3-3238C88A8149}"/>
              </a:ext>
            </a:extLst>
          </p:cNvPr>
          <p:cNvSpPr>
            <a:spLocks noGrp="1"/>
          </p:cNvSpPr>
          <p:nvPr>
            <p:ph type="ctrTitle"/>
          </p:nvPr>
        </p:nvSpPr>
        <p:spPr>
          <a:xfrm>
            <a:off x="-9999637" y="2459011"/>
            <a:ext cx="5154592" cy="1627505"/>
          </a:xfrm>
        </p:spPr>
        <p:txBody>
          <a:bodyPr>
            <a:normAutofit fontScale="90000"/>
          </a:bodyPr>
          <a:lstStyle/>
          <a:p>
            <a:r>
              <a:rPr lang="en-US" sz="4800" b="1" dirty="0">
                <a:solidFill>
                  <a:schemeClr val="bg1"/>
                </a:solidFill>
                <a:latin typeface="Avenir Next LT Pro" panose="020B0504020202020204" pitchFamily="34" charset="0"/>
              </a:rPr>
              <a:t>The Adventure of the Dying Detective</a:t>
            </a:r>
            <a:endParaRPr lang="en-IN" sz="4800" dirty="0"/>
          </a:p>
        </p:txBody>
      </p:sp>
      <p:sp>
        <p:nvSpPr>
          <p:cNvPr id="23" name="TextBox 22">
            <a:extLst>
              <a:ext uri="{FF2B5EF4-FFF2-40B4-BE49-F238E27FC236}">
                <a16:creationId xmlns:a16="http://schemas.microsoft.com/office/drawing/2014/main" id="{8A93EBD3-7B34-12AE-53AF-3FCEE879D4D3}"/>
              </a:ext>
            </a:extLst>
          </p:cNvPr>
          <p:cNvSpPr txBox="1"/>
          <p:nvPr/>
        </p:nvSpPr>
        <p:spPr>
          <a:xfrm>
            <a:off x="2477176" y="3165171"/>
            <a:ext cx="6416233" cy="2585323"/>
          </a:xfrm>
          <a:prstGeom prst="rect">
            <a:avLst/>
          </a:prstGeom>
          <a:noFill/>
        </p:spPr>
        <p:txBody>
          <a:bodyPr wrap="square" rtlCol="0">
            <a:spAutoFit/>
          </a:bodyPr>
          <a:lstStyle/>
          <a:p>
            <a:r>
              <a:rPr lang="en-US" b="1" dirty="0">
                <a:solidFill>
                  <a:schemeClr val="bg1"/>
                </a:solidFill>
                <a:latin typeface="Avenir Next LT Pro" panose="020B0504020202020204" pitchFamily="34" charset="0"/>
              </a:rPr>
              <a:t>Sir Arthur Conan Doyle (</a:t>
            </a:r>
            <a:r>
              <a:rPr lang="en-US" b="1" dirty="0">
                <a:solidFill>
                  <a:srgbClr val="DCA208"/>
                </a:solidFill>
                <a:latin typeface="Avenir Next LT Pro" panose="020B0504020202020204" pitchFamily="34" charset="0"/>
              </a:rPr>
              <a:t>1859–1930</a:t>
            </a:r>
            <a:r>
              <a:rPr lang="en-US" b="1" dirty="0">
                <a:solidFill>
                  <a:schemeClr val="bg1"/>
                </a:solidFill>
                <a:latin typeface="Avenir Next LT Pro" panose="020B0504020202020204" pitchFamily="34" charset="0"/>
              </a:rPr>
              <a:t>) was a British writer and physician, best known for creating the iconic detective </a:t>
            </a:r>
            <a:r>
              <a:rPr lang="en-US" b="1" dirty="0">
                <a:solidFill>
                  <a:srgbClr val="DCA208"/>
                </a:solidFill>
                <a:latin typeface="Avenir Next LT Pro" panose="020B0504020202020204" pitchFamily="34" charset="0"/>
              </a:rPr>
              <a:t>Sherlock Holmes</a:t>
            </a:r>
            <a:r>
              <a:rPr lang="en-US" b="1" dirty="0">
                <a:solidFill>
                  <a:schemeClr val="bg1"/>
                </a:solidFill>
                <a:latin typeface="Avenir Next LT Pro" panose="020B0504020202020204" pitchFamily="34" charset="0"/>
              </a:rPr>
              <a:t>. His works revolutionized detective fiction, emphasizing logical deduction, forensic science, and acute observation. The Holmes stories, </a:t>
            </a:r>
            <a:r>
              <a:rPr lang="en-US" b="1" dirty="0">
                <a:solidFill>
                  <a:srgbClr val="DCA208"/>
                </a:solidFill>
                <a:latin typeface="Avenir Next LT Pro" panose="020B0504020202020204" pitchFamily="34" charset="0"/>
              </a:rPr>
              <a:t>narrated by</a:t>
            </a:r>
            <a:r>
              <a:rPr lang="en-US" b="1" dirty="0">
                <a:solidFill>
                  <a:schemeClr val="bg1"/>
                </a:solidFill>
                <a:latin typeface="Avenir Next LT Pro" panose="020B0504020202020204" pitchFamily="34" charset="0"/>
              </a:rPr>
              <a:t> </a:t>
            </a:r>
            <a:r>
              <a:rPr lang="en-US" b="1" dirty="0">
                <a:solidFill>
                  <a:srgbClr val="DCA208"/>
                </a:solidFill>
                <a:latin typeface="Avenir Next LT Pro" panose="020B0504020202020204" pitchFamily="34" charset="0"/>
              </a:rPr>
              <a:t>Dr. John Watson</a:t>
            </a:r>
            <a:r>
              <a:rPr lang="en-US" b="1" dirty="0">
                <a:solidFill>
                  <a:schemeClr val="bg1"/>
                </a:solidFill>
                <a:latin typeface="Avenir Next LT Pro" panose="020B0504020202020204" pitchFamily="34" charset="0"/>
              </a:rPr>
              <a:t>, depict thrilling mysteries solved with intellect and strategy.</a:t>
            </a:r>
          </a:p>
          <a:p>
            <a:endParaRPr lang="en-IN" b="1" dirty="0"/>
          </a:p>
          <a:p>
            <a:endParaRPr lang="en-IN" b="1" dirty="0"/>
          </a:p>
        </p:txBody>
      </p:sp>
      <p:sp>
        <p:nvSpPr>
          <p:cNvPr id="26" name="Title 2">
            <a:extLst>
              <a:ext uri="{FF2B5EF4-FFF2-40B4-BE49-F238E27FC236}">
                <a16:creationId xmlns:a16="http://schemas.microsoft.com/office/drawing/2014/main" id="{D4D021B9-7F11-73E3-43EA-5A2C9736599E}"/>
              </a:ext>
            </a:extLst>
          </p:cNvPr>
          <p:cNvSpPr txBox="1">
            <a:spLocks/>
          </p:cNvSpPr>
          <p:nvPr/>
        </p:nvSpPr>
        <p:spPr>
          <a:xfrm>
            <a:off x="1509595" y="7219784"/>
            <a:ext cx="5697611" cy="176709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00" b="1" dirty="0">
                <a:solidFill>
                  <a:schemeClr val="bg1"/>
                </a:solidFill>
                <a:latin typeface="Avenir Next LT Pro" panose="020B0504020202020204" pitchFamily="34" charset="0"/>
              </a:rPr>
              <a:t>Character Analysis</a:t>
            </a:r>
            <a:endParaRPr lang="en-IN" sz="5400" dirty="0"/>
          </a:p>
        </p:txBody>
      </p:sp>
      <p:sp>
        <p:nvSpPr>
          <p:cNvPr id="27" name="Subtitle 5">
            <a:extLst>
              <a:ext uri="{FF2B5EF4-FFF2-40B4-BE49-F238E27FC236}">
                <a16:creationId xmlns:a16="http://schemas.microsoft.com/office/drawing/2014/main" id="{BC5A84CB-DDD6-8C61-B7F6-1B44BC397A66}"/>
              </a:ext>
            </a:extLst>
          </p:cNvPr>
          <p:cNvSpPr txBox="1">
            <a:spLocks/>
          </p:cNvSpPr>
          <p:nvPr/>
        </p:nvSpPr>
        <p:spPr>
          <a:xfrm>
            <a:off x="127852" y="8986875"/>
            <a:ext cx="8461095" cy="468563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1800" b="1" dirty="0">
                <a:solidFill>
                  <a:srgbClr val="DCA208"/>
                </a:solidFill>
                <a:latin typeface="Avenir Next LT Pro" panose="020B0504020202020204" pitchFamily="34" charset="0"/>
              </a:rPr>
              <a:t>Sherlock Holmes </a:t>
            </a:r>
            <a:r>
              <a:rPr lang="en-US" sz="1800" b="1" dirty="0">
                <a:solidFill>
                  <a:schemeClr val="bg1"/>
                </a:solidFill>
                <a:latin typeface="Avenir Next LT Pro" panose="020B0504020202020204" pitchFamily="34" charset="0"/>
              </a:rPr>
              <a:t>– A master of disguise and deception, Holmes manipulates both friend and foe to achieve his goal. His unwavering commitment to justice justifies his morally ambiguous methods. He appears frail and delirious but is, in reality, in complete control of the situation.</a:t>
            </a:r>
          </a:p>
          <a:p>
            <a:pPr algn="just"/>
            <a:r>
              <a:rPr lang="en-US" sz="1800" b="1" dirty="0">
                <a:solidFill>
                  <a:srgbClr val="DCA208"/>
                </a:solidFill>
                <a:latin typeface="Avenir Next LT Pro" panose="020B0504020202020204" pitchFamily="34" charset="0"/>
              </a:rPr>
              <a:t>Dr. John Watson </a:t>
            </a:r>
            <a:r>
              <a:rPr lang="en-US" sz="1800" b="1" dirty="0">
                <a:solidFill>
                  <a:schemeClr val="bg1"/>
                </a:solidFill>
                <a:latin typeface="Avenir Next LT Pro" panose="020B0504020202020204" pitchFamily="34" charset="0"/>
              </a:rPr>
              <a:t>– Loyal and compassionate, Watson is genuinely distressed at Holmes' condition. His unwavering trust in Holmes is tested, yet he remains by his side. His character highlights the contrast between moral clarity and ethical dilemmas.</a:t>
            </a:r>
          </a:p>
          <a:p>
            <a:pPr algn="just"/>
            <a:r>
              <a:rPr lang="en-US" sz="1800" b="1" dirty="0">
                <a:solidFill>
                  <a:srgbClr val="DCA208"/>
                </a:solidFill>
                <a:latin typeface="Avenir Next LT Pro" panose="020B0504020202020204" pitchFamily="34" charset="0"/>
              </a:rPr>
              <a:t>Culverton Smith </a:t>
            </a:r>
            <a:r>
              <a:rPr lang="en-US" sz="1800" b="1" dirty="0">
                <a:solidFill>
                  <a:schemeClr val="bg1"/>
                </a:solidFill>
                <a:latin typeface="Avenir Next LT Pro" panose="020B0504020202020204" pitchFamily="34" charset="0"/>
              </a:rPr>
              <a:t>– A cunning and ruthless man, Smith embodies deception for malevolent purposes. He believes himself untouchable but ultimately falls into Holmes’ trap, proving that deception can be outwitted by greater intelligence.</a:t>
            </a:r>
          </a:p>
          <a:p>
            <a:pPr algn="just"/>
            <a:r>
              <a:rPr lang="en-US" sz="1800" b="1" dirty="0">
                <a:solidFill>
                  <a:srgbClr val="DCA208"/>
                </a:solidFill>
                <a:latin typeface="Avenir Next LT Pro" panose="020B0504020202020204" pitchFamily="34" charset="0"/>
              </a:rPr>
              <a:t>Mrs. Hudson </a:t>
            </a:r>
            <a:r>
              <a:rPr lang="en-US" sz="1800" b="1" dirty="0">
                <a:solidFill>
                  <a:schemeClr val="bg1"/>
                </a:solidFill>
                <a:latin typeface="Avenir Next LT Pro" panose="020B0504020202020204" pitchFamily="34" charset="0"/>
              </a:rPr>
              <a:t>– Though a minor character, Mrs. Hudson provides a crucial moment of emotional intensity. Her genuine distress makes Holmes’ deception even more impactful, adding realism to the act.</a:t>
            </a:r>
            <a:endParaRPr lang="en-IN" sz="1800" b="1" dirty="0">
              <a:solidFill>
                <a:schemeClr val="bg1"/>
              </a:solidFill>
              <a:latin typeface="Avenir Next LT Pro" panose="020B0504020202020204" pitchFamily="34" charset="0"/>
            </a:endParaRPr>
          </a:p>
        </p:txBody>
      </p:sp>
    </p:spTree>
    <p:extLst>
      <p:ext uri="{BB962C8B-B14F-4D97-AF65-F5344CB8AC3E}">
        <p14:creationId xmlns:p14="http://schemas.microsoft.com/office/powerpoint/2010/main" val="39502777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ACBA25-A9D2-FBC5-A89F-C08A4F062A6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D1562F7-60BA-A803-2F43-96C04DBB1885}"/>
              </a:ext>
            </a:extLst>
          </p:cNvPr>
          <p:cNvSpPr/>
          <p:nvPr/>
        </p:nvSpPr>
        <p:spPr>
          <a:xfrm>
            <a:off x="0" y="0"/>
            <a:ext cx="12192000" cy="6858000"/>
          </a:xfrm>
          <a:prstGeom prst="rect">
            <a:avLst/>
          </a:prstGeom>
          <a:solidFill>
            <a:srgbClr val="3635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Freeform: Shape 12">
            <a:extLst>
              <a:ext uri="{FF2B5EF4-FFF2-40B4-BE49-F238E27FC236}">
                <a16:creationId xmlns:a16="http://schemas.microsoft.com/office/drawing/2014/main" id="{D14E0F74-57E8-EABF-2AFD-6A57440C5B69}"/>
              </a:ext>
            </a:extLst>
          </p:cNvPr>
          <p:cNvSpPr/>
          <p:nvPr/>
        </p:nvSpPr>
        <p:spPr>
          <a:xfrm rot="2700000">
            <a:off x="8568912" y="-1842394"/>
            <a:ext cx="5440240" cy="6104905"/>
          </a:xfrm>
          <a:custGeom>
            <a:avLst/>
            <a:gdLst>
              <a:gd name="connsiteX0" fmla="*/ 5855153 w 8614633"/>
              <a:gd name="connsiteY0" fmla="*/ 7394348 h 9667131"/>
              <a:gd name="connsiteX1" fmla="*/ 7048159 w 8614633"/>
              <a:gd name="connsiteY1" fmla="*/ 7394348 h 9667131"/>
              <a:gd name="connsiteX2" fmla="*/ 7048159 w 8614633"/>
              <a:gd name="connsiteY2" fmla="*/ 8587354 h 9667131"/>
              <a:gd name="connsiteX3" fmla="*/ 5855153 w 8614633"/>
              <a:gd name="connsiteY3" fmla="*/ 8587354 h 9667131"/>
              <a:gd name="connsiteX4" fmla="*/ 5855153 w 8614633"/>
              <a:gd name="connsiteY4" fmla="*/ 7394348 h 9667131"/>
              <a:gd name="connsiteX5" fmla="*/ 7692356 w 8614633"/>
              <a:gd name="connsiteY5" fmla="*/ 1555661 h 9667131"/>
              <a:gd name="connsiteX6" fmla="*/ 8074375 w 8614633"/>
              <a:gd name="connsiteY6" fmla="*/ 1397423 h 9667131"/>
              <a:gd name="connsiteX7" fmla="*/ 8614632 w 8614633"/>
              <a:gd name="connsiteY7" fmla="*/ 1937680 h 9667131"/>
              <a:gd name="connsiteX8" fmla="*/ 8614633 w 8614633"/>
              <a:gd name="connsiteY8" fmla="*/ 7890533 h 9667131"/>
              <a:gd name="connsiteX9" fmla="*/ 8074375 w 8614633"/>
              <a:gd name="connsiteY9" fmla="*/ 8430790 h 9667131"/>
              <a:gd name="connsiteX10" fmla="*/ 7534119 w 8614633"/>
              <a:gd name="connsiteY10" fmla="*/ 7890534 h 9667131"/>
              <a:gd name="connsiteX11" fmla="*/ 7534118 w 8614633"/>
              <a:gd name="connsiteY11" fmla="*/ 1937680 h 9667131"/>
              <a:gd name="connsiteX12" fmla="*/ 7692356 w 8614633"/>
              <a:gd name="connsiteY12" fmla="*/ 1555661 h 9667131"/>
              <a:gd name="connsiteX13" fmla="*/ 133681 w 8614633"/>
              <a:gd name="connsiteY13" fmla="*/ 7207464 h 9667131"/>
              <a:gd name="connsiteX14" fmla="*/ 430861 w 8614633"/>
              <a:gd name="connsiteY14" fmla="*/ 7084368 h 9667131"/>
              <a:gd name="connsiteX15" fmla="*/ 851138 w 8614633"/>
              <a:gd name="connsiteY15" fmla="*/ 7504644 h 9667131"/>
              <a:gd name="connsiteX16" fmla="*/ 851137 w 8614633"/>
              <a:gd name="connsiteY16" fmla="*/ 8038521 h 9667131"/>
              <a:gd name="connsiteX17" fmla="*/ 430860 w 8614633"/>
              <a:gd name="connsiteY17" fmla="*/ 8458798 h 9667131"/>
              <a:gd name="connsiteX18" fmla="*/ 430861 w 8614633"/>
              <a:gd name="connsiteY18" fmla="*/ 8458797 h 9667131"/>
              <a:gd name="connsiteX19" fmla="*/ 10585 w 8614633"/>
              <a:gd name="connsiteY19" fmla="*/ 8038520 h 9667131"/>
              <a:gd name="connsiteX20" fmla="*/ 10585 w 8614633"/>
              <a:gd name="connsiteY20" fmla="*/ 7504644 h 9667131"/>
              <a:gd name="connsiteX21" fmla="*/ 133681 w 8614633"/>
              <a:gd name="connsiteY21" fmla="*/ 7207464 h 9667131"/>
              <a:gd name="connsiteX22" fmla="*/ 5848912 w 8614633"/>
              <a:gd name="connsiteY22" fmla="*/ 267620 h 9667131"/>
              <a:gd name="connsiteX23" fmla="*/ 6495003 w 8614633"/>
              <a:gd name="connsiteY23" fmla="*/ 0 h 9667131"/>
              <a:gd name="connsiteX24" fmla="*/ 7408713 w 8614633"/>
              <a:gd name="connsiteY24" fmla="*/ 913710 h 9667131"/>
              <a:gd name="connsiteX25" fmla="*/ 7408713 w 8614633"/>
              <a:gd name="connsiteY25" fmla="*/ 6119658 h 9667131"/>
              <a:gd name="connsiteX26" fmla="*/ 6495003 w 8614633"/>
              <a:gd name="connsiteY26" fmla="*/ 7033368 h 9667131"/>
              <a:gd name="connsiteX27" fmla="*/ 5581293 w 8614633"/>
              <a:gd name="connsiteY27" fmla="*/ 6119658 h 9667131"/>
              <a:gd name="connsiteX28" fmla="*/ 5581293 w 8614633"/>
              <a:gd name="connsiteY28" fmla="*/ 913710 h 9667131"/>
              <a:gd name="connsiteX29" fmla="*/ 5848912 w 8614633"/>
              <a:gd name="connsiteY29" fmla="*/ 267620 h 9667131"/>
              <a:gd name="connsiteX30" fmla="*/ 3494214 w 8614633"/>
              <a:gd name="connsiteY30" fmla="*/ 1719675 h 9667131"/>
              <a:gd name="connsiteX31" fmla="*/ 4306498 w 8614633"/>
              <a:gd name="connsiteY31" fmla="*/ 1383215 h 9667131"/>
              <a:gd name="connsiteX32" fmla="*/ 5455244 w 8614633"/>
              <a:gd name="connsiteY32" fmla="*/ 2531960 h 9667131"/>
              <a:gd name="connsiteX33" fmla="*/ 5455242 w 8614633"/>
              <a:gd name="connsiteY33" fmla="*/ 8518386 h 9667131"/>
              <a:gd name="connsiteX34" fmla="*/ 4306498 w 8614633"/>
              <a:gd name="connsiteY34" fmla="*/ 9667131 h 9667131"/>
              <a:gd name="connsiteX35" fmla="*/ 4306499 w 8614633"/>
              <a:gd name="connsiteY35" fmla="*/ 9667130 h 9667131"/>
              <a:gd name="connsiteX36" fmla="*/ 3157754 w 8614633"/>
              <a:gd name="connsiteY36" fmla="*/ 8518385 h 9667131"/>
              <a:gd name="connsiteX37" fmla="*/ 3157754 w 8614633"/>
              <a:gd name="connsiteY37" fmla="*/ 2531959 h 9667131"/>
              <a:gd name="connsiteX38" fmla="*/ 3494214 w 8614633"/>
              <a:gd name="connsiteY38" fmla="*/ 1719675 h 9667131"/>
              <a:gd name="connsiteX39" fmla="*/ 123096 w 8614633"/>
              <a:gd name="connsiteY39" fmla="*/ 4841353 h 9667131"/>
              <a:gd name="connsiteX40" fmla="*/ 420277 w 8614633"/>
              <a:gd name="connsiteY40" fmla="*/ 4718257 h 9667131"/>
              <a:gd name="connsiteX41" fmla="*/ 840554 w 8614633"/>
              <a:gd name="connsiteY41" fmla="*/ 5138534 h 9667131"/>
              <a:gd name="connsiteX42" fmla="*/ 840553 w 8614633"/>
              <a:gd name="connsiteY42" fmla="*/ 6575521 h 9667131"/>
              <a:gd name="connsiteX43" fmla="*/ 420276 w 8614633"/>
              <a:gd name="connsiteY43" fmla="*/ 6995798 h 9667131"/>
              <a:gd name="connsiteX44" fmla="*/ 420277 w 8614633"/>
              <a:gd name="connsiteY44" fmla="*/ 6995797 h 9667131"/>
              <a:gd name="connsiteX45" fmla="*/ 0 w 8614633"/>
              <a:gd name="connsiteY45" fmla="*/ 6575520 h 9667131"/>
              <a:gd name="connsiteX46" fmla="*/ 0 w 8614633"/>
              <a:gd name="connsiteY46" fmla="*/ 5138533 h 9667131"/>
              <a:gd name="connsiteX47" fmla="*/ 123096 w 8614633"/>
              <a:gd name="connsiteY47" fmla="*/ 4841353 h 9667131"/>
              <a:gd name="connsiteX48" fmla="*/ 1242390 w 8614633"/>
              <a:gd name="connsiteY48" fmla="*/ 830936 h 9667131"/>
              <a:gd name="connsiteX49" fmla="*/ 1985274 w 8614633"/>
              <a:gd name="connsiteY49" fmla="*/ 523223 h 9667131"/>
              <a:gd name="connsiteX50" fmla="*/ 3035873 w 8614633"/>
              <a:gd name="connsiteY50" fmla="*/ 1573821 h 9667131"/>
              <a:gd name="connsiteX51" fmla="*/ 3035871 w 8614633"/>
              <a:gd name="connsiteY51" fmla="*/ 7101391 h 9667131"/>
              <a:gd name="connsiteX52" fmla="*/ 1985273 w 8614633"/>
              <a:gd name="connsiteY52" fmla="*/ 8151990 h 9667131"/>
              <a:gd name="connsiteX53" fmla="*/ 1985274 w 8614633"/>
              <a:gd name="connsiteY53" fmla="*/ 8151988 h 9667131"/>
              <a:gd name="connsiteX54" fmla="*/ 934677 w 8614633"/>
              <a:gd name="connsiteY54" fmla="*/ 7101391 h 9667131"/>
              <a:gd name="connsiteX55" fmla="*/ 934676 w 8614633"/>
              <a:gd name="connsiteY55" fmla="*/ 1573821 h 9667131"/>
              <a:gd name="connsiteX56" fmla="*/ 1242390 w 8614633"/>
              <a:gd name="connsiteY56" fmla="*/ 830936 h 9667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8614633" h="9667131">
                <a:moveTo>
                  <a:pt x="5855153" y="7394348"/>
                </a:moveTo>
                <a:cubicBezTo>
                  <a:pt x="6184592" y="7064908"/>
                  <a:pt x="6718720" y="7064908"/>
                  <a:pt x="7048159" y="7394348"/>
                </a:cubicBezTo>
                <a:cubicBezTo>
                  <a:pt x="7377599" y="7723788"/>
                  <a:pt x="7377599" y="8257915"/>
                  <a:pt x="7048159" y="8587354"/>
                </a:cubicBezTo>
                <a:cubicBezTo>
                  <a:pt x="6718720" y="8916794"/>
                  <a:pt x="6184592" y="8916794"/>
                  <a:pt x="5855153" y="8587354"/>
                </a:cubicBezTo>
                <a:cubicBezTo>
                  <a:pt x="5525713" y="8257915"/>
                  <a:pt x="5525713" y="7723788"/>
                  <a:pt x="5855153" y="7394348"/>
                </a:cubicBezTo>
                <a:close/>
                <a:moveTo>
                  <a:pt x="7692356" y="1555661"/>
                </a:moveTo>
                <a:cubicBezTo>
                  <a:pt x="7790123" y="1457893"/>
                  <a:pt x="7925187" y="1397423"/>
                  <a:pt x="8074375" y="1397423"/>
                </a:cubicBezTo>
                <a:cubicBezTo>
                  <a:pt x="8372752" y="1397422"/>
                  <a:pt x="8614633" y="1639303"/>
                  <a:pt x="8614632" y="1937680"/>
                </a:cubicBezTo>
                <a:lnTo>
                  <a:pt x="8614633" y="7890533"/>
                </a:lnTo>
                <a:cubicBezTo>
                  <a:pt x="8614633" y="8188910"/>
                  <a:pt x="8372752" y="8430790"/>
                  <a:pt x="8074375" y="8430790"/>
                </a:cubicBezTo>
                <a:cubicBezTo>
                  <a:pt x="7775999" y="8430791"/>
                  <a:pt x="7534118" y="8188910"/>
                  <a:pt x="7534119" y="7890534"/>
                </a:cubicBezTo>
                <a:lnTo>
                  <a:pt x="7534118" y="1937680"/>
                </a:lnTo>
                <a:cubicBezTo>
                  <a:pt x="7534118" y="1788492"/>
                  <a:pt x="7594589" y="1653427"/>
                  <a:pt x="7692356" y="1555661"/>
                </a:cubicBezTo>
                <a:close/>
                <a:moveTo>
                  <a:pt x="133681" y="7207464"/>
                </a:moveTo>
                <a:cubicBezTo>
                  <a:pt x="209736" y="7131409"/>
                  <a:pt x="314805" y="7084367"/>
                  <a:pt x="430861" y="7084368"/>
                </a:cubicBezTo>
                <a:cubicBezTo>
                  <a:pt x="662974" y="7084367"/>
                  <a:pt x="851138" y="7272531"/>
                  <a:pt x="851138" y="7504644"/>
                </a:cubicBezTo>
                <a:cubicBezTo>
                  <a:pt x="851138" y="7682604"/>
                  <a:pt x="851137" y="7860562"/>
                  <a:pt x="851137" y="8038521"/>
                </a:cubicBezTo>
                <a:cubicBezTo>
                  <a:pt x="851137" y="8270634"/>
                  <a:pt x="662973" y="8458798"/>
                  <a:pt x="430860" y="8458798"/>
                </a:cubicBezTo>
                <a:lnTo>
                  <a:pt x="430861" y="8458797"/>
                </a:lnTo>
                <a:cubicBezTo>
                  <a:pt x="198749" y="8458797"/>
                  <a:pt x="10585" y="8270633"/>
                  <a:pt x="10585" y="8038520"/>
                </a:cubicBezTo>
                <a:lnTo>
                  <a:pt x="10585" y="7504644"/>
                </a:lnTo>
                <a:cubicBezTo>
                  <a:pt x="10585" y="7388588"/>
                  <a:pt x="57626" y="7283519"/>
                  <a:pt x="133681" y="7207464"/>
                </a:cubicBezTo>
                <a:close/>
                <a:moveTo>
                  <a:pt x="5848912" y="267620"/>
                </a:moveTo>
                <a:cubicBezTo>
                  <a:pt x="6014261" y="102271"/>
                  <a:pt x="6242689" y="0"/>
                  <a:pt x="6495003" y="0"/>
                </a:cubicBezTo>
                <a:cubicBezTo>
                  <a:pt x="6999631" y="0"/>
                  <a:pt x="7408713" y="409082"/>
                  <a:pt x="7408713" y="913710"/>
                </a:cubicBezTo>
                <a:lnTo>
                  <a:pt x="7408713" y="6119658"/>
                </a:lnTo>
                <a:cubicBezTo>
                  <a:pt x="7408713" y="6624286"/>
                  <a:pt x="6999631" y="7033368"/>
                  <a:pt x="6495003" y="7033368"/>
                </a:cubicBezTo>
                <a:cubicBezTo>
                  <a:pt x="5990375" y="7033368"/>
                  <a:pt x="5581293" y="6624286"/>
                  <a:pt x="5581293" y="6119658"/>
                </a:cubicBezTo>
                <a:lnTo>
                  <a:pt x="5581293" y="913710"/>
                </a:lnTo>
                <a:cubicBezTo>
                  <a:pt x="5581293" y="661396"/>
                  <a:pt x="5683564" y="432969"/>
                  <a:pt x="5848912" y="267620"/>
                </a:cubicBezTo>
                <a:close/>
                <a:moveTo>
                  <a:pt x="3494214" y="1719675"/>
                </a:moveTo>
                <a:cubicBezTo>
                  <a:pt x="3702095" y="1511793"/>
                  <a:pt x="3989282" y="1383215"/>
                  <a:pt x="4306498" y="1383215"/>
                </a:cubicBezTo>
                <a:cubicBezTo>
                  <a:pt x="4940933" y="1383215"/>
                  <a:pt x="5455244" y="1897526"/>
                  <a:pt x="5455244" y="2531960"/>
                </a:cubicBezTo>
                <a:cubicBezTo>
                  <a:pt x="5455244" y="4527435"/>
                  <a:pt x="5455242" y="6522910"/>
                  <a:pt x="5455242" y="8518386"/>
                </a:cubicBezTo>
                <a:cubicBezTo>
                  <a:pt x="5455242" y="9152820"/>
                  <a:pt x="4940931" y="9667131"/>
                  <a:pt x="4306498" y="9667131"/>
                </a:cubicBezTo>
                <a:lnTo>
                  <a:pt x="4306499" y="9667130"/>
                </a:lnTo>
                <a:cubicBezTo>
                  <a:pt x="3672064" y="9667131"/>
                  <a:pt x="3157753" y="9152819"/>
                  <a:pt x="3157754" y="8518385"/>
                </a:cubicBezTo>
                <a:lnTo>
                  <a:pt x="3157754" y="2531959"/>
                </a:lnTo>
                <a:cubicBezTo>
                  <a:pt x="3157754" y="2214743"/>
                  <a:pt x="3286331" y="1927557"/>
                  <a:pt x="3494214" y="1719675"/>
                </a:cubicBezTo>
                <a:close/>
                <a:moveTo>
                  <a:pt x="123096" y="4841353"/>
                </a:moveTo>
                <a:cubicBezTo>
                  <a:pt x="199151" y="4765298"/>
                  <a:pt x="304221" y="4718257"/>
                  <a:pt x="420277" y="4718257"/>
                </a:cubicBezTo>
                <a:cubicBezTo>
                  <a:pt x="652390" y="4718256"/>
                  <a:pt x="840554" y="4906420"/>
                  <a:pt x="840554" y="5138534"/>
                </a:cubicBezTo>
                <a:cubicBezTo>
                  <a:pt x="840554" y="5617529"/>
                  <a:pt x="840553" y="6096525"/>
                  <a:pt x="840553" y="6575521"/>
                </a:cubicBezTo>
                <a:cubicBezTo>
                  <a:pt x="840553" y="6807634"/>
                  <a:pt x="652389" y="6995798"/>
                  <a:pt x="420276" y="6995798"/>
                </a:cubicBezTo>
                <a:lnTo>
                  <a:pt x="420277" y="6995797"/>
                </a:lnTo>
                <a:cubicBezTo>
                  <a:pt x="188164" y="6995797"/>
                  <a:pt x="0" y="6807633"/>
                  <a:pt x="0" y="6575520"/>
                </a:cubicBezTo>
                <a:lnTo>
                  <a:pt x="0" y="5138533"/>
                </a:lnTo>
                <a:cubicBezTo>
                  <a:pt x="1" y="5022477"/>
                  <a:pt x="47041" y="4917408"/>
                  <a:pt x="123096" y="4841353"/>
                </a:cubicBezTo>
                <a:close/>
                <a:moveTo>
                  <a:pt x="1242390" y="830936"/>
                </a:moveTo>
                <a:cubicBezTo>
                  <a:pt x="1432511" y="640815"/>
                  <a:pt x="1695160" y="523223"/>
                  <a:pt x="1985274" y="523223"/>
                </a:cubicBezTo>
                <a:cubicBezTo>
                  <a:pt x="2565503" y="523223"/>
                  <a:pt x="3035873" y="993592"/>
                  <a:pt x="3035873" y="1573821"/>
                </a:cubicBezTo>
                <a:cubicBezTo>
                  <a:pt x="3035873" y="3416345"/>
                  <a:pt x="3035872" y="5258868"/>
                  <a:pt x="3035871" y="7101391"/>
                </a:cubicBezTo>
                <a:cubicBezTo>
                  <a:pt x="3035871" y="7681621"/>
                  <a:pt x="2565502" y="8151990"/>
                  <a:pt x="1985273" y="8151990"/>
                </a:cubicBezTo>
                <a:lnTo>
                  <a:pt x="1985274" y="8151988"/>
                </a:lnTo>
                <a:cubicBezTo>
                  <a:pt x="1405045" y="8151988"/>
                  <a:pt x="934677" y="7681620"/>
                  <a:pt x="934677" y="7101391"/>
                </a:cubicBezTo>
                <a:lnTo>
                  <a:pt x="934676" y="1573821"/>
                </a:lnTo>
                <a:cubicBezTo>
                  <a:pt x="934677" y="1283707"/>
                  <a:pt x="1052269" y="1021057"/>
                  <a:pt x="1242390" y="830936"/>
                </a:cubicBezTo>
                <a:close/>
              </a:path>
            </a:pathLst>
          </a:custGeom>
          <a:blipFill dpi="0" rotWithShape="0">
            <a:blip r:embed="rId2"/>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2" name="Oval 11">
            <a:extLst>
              <a:ext uri="{FF2B5EF4-FFF2-40B4-BE49-F238E27FC236}">
                <a16:creationId xmlns:a16="http://schemas.microsoft.com/office/drawing/2014/main" id="{993A4153-9397-FFF2-C10C-6DA7DABD22BD}"/>
              </a:ext>
            </a:extLst>
          </p:cNvPr>
          <p:cNvSpPr/>
          <p:nvPr/>
        </p:nvSpPr>
        <p:spPr>
          <a:xfrm>
            <a:off x="-10113311" y="326512"/>
            <a:ext cx="2524507" cy="2524507"/>
          </a:xfrm>
          <a:prstGeom prst="ellipse">
            <a:avLst/>
          </a:prstGeom>
          <a:blipFill>
            <a:blip r:embed="rId3"/>
            <a:stretch>
              <a:fillRect/>
            </a:stretch>
          </a:blipFill>
          <a:ln>
            <a:noFill/>
          </a:ln>
          <a:effectLst>
            <a:innerShdw blurRad="228600" dist="139700">
              <a:prstClr val="black">
                <a:alpha val="94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itle 1">
            <a:extLst>
              <a:ext uri="{FF2B5EF4-FFF2-40B4-BE49-F238E27FC236}">
                <a16:creationId xmlns:a16="http://schemas.microsoft.com/office/drawing/2014/main" id="{1F57FE05-DDE8-5BC4-56B4-7F509861BAA5}"/>
              </a:ext>
            </a:extLst>
          </p:cNvPr>
          <p:cNvSpPr txBox="1">
            <a:spLocks/>
          </p:cNvSpPr>
          <p:nvPr/>
        </p:nvSpPr>
        <p:spPr>
          <a:xfrm>
            <a:off x="-7935727" y="968944"/>
            <a:ext cx="4975860" cy="1658803"/>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300" b="1" dirty="0">
                <a:solidFill>
                  <a:schemeClr val="bg1"/>
                </a:solidFill>
                <a:latin typeface="Avenir Next LT Pro" panose="020B0504020202020204" pitchFamily="34" charset="0"/>
              </a:rPr>
              <a:t>Sir Arthur Conan Doyle</a:t>
            </a:r>
          </a:p>
        </p:txBody>
      </p:sp>
      <p:sp>
        <p:nvSpPr>
          <p:cNvPr id="23" name="TextBox 22">
            <a:extLst>
              <a:ext uri="{FF2B5EF4-FFF2-40B4-BE49-F238E27FC236}">
                <a16:creationId xmlns:a16="http://schemas.microsoft.com/office/drawing/2014/main" id="{D5E0B1AB-BDD2-00AD-7573-96A435D6F39F}"/>
              </a:ext>
            </a:extLst>
          </p:cNvPr>
          <p:cNvSpPr txBox="1"/>
          <p:nvPr/>
        </p:nvSpPr>
        <p:spPr>
          <a:xfrm>
            <a:off x="-8160752" y="2989531"/>
            <a:ext cx="6416233" cy="2585323"/>
          </a:xfrm>
          <a:prstGeom prst="rect">
            <a:avLst/>
          </a:prstGeom>
          <a:noFill/>
        </p:spPr>
        <p:txBody>
          <a:bodyPr wrap="square" rtlCol="0">
            <a:spAutoFit/>
          </a:bodyPr>
          <a:lstStyle/>
          <a:p>
            <a:r>
              <a:rPr lang="en-US" b="1" dirty="0">
                <a:solidFill>
                  <a:schemeClr val="bg1"/>
                </a:solidFill>
                <a:latin typeface="Avenir Next LT Pro" panose="020B0504020202020204" pitchFamily="34" charset="0"/>
              </a:rPr>
              <a:t>Sir Arthur Conan Doyle (</a:t>
            </a:r>
            <a:r>
              <a:rPr lang="en-US" b="1" dirty="0">
                <a:solidFill>
                  <a:srgbClr val="DCA208"/>
                </a:solidFill>
                <a:latin typeface="Avenir Next LT Pro" panose="020B0504020202020204" pitchFamily="34" charset="0"/>
              </a:rPr>
              <a:t>1859–1930</a:t>
            </a:r>
            <a:r>
              <a:rPr lang="en-US" b="1" dirty="0">
                <a:solidFill>
                  <a:schemeClr val="bg1"/>
                </a:solidFill>
                <a:latin typeface="Avenir Next LT Pro" panose="020B0504020202020204" pitchFamily="34" charset="0"/>
              </a:rPr>
              <a:t>) was a British writer and physician, best known for creating the iconic detective </a:t>
            </a:r>
            <a:r>
              <a:rPr lang="en-US" b="1" dirty="0">
                <a:solidFill>
                  <a:srgbClr val="DCA208"/>
                </a:solidFill>
                <a:latin typeface="Avenir Next LT Pro" panose="020B0504020202020204" pitchFamily="34" charset="0"/>
              </a:rPr>
              <a:t>Sherlock Holmes</a:t>
            </a:r>
            <a:r>
              <a:rPr lang="en-US" b="1" dirty="0">
                <a:solidFill>
                  <a:schemeClr val="bg1"/>
                </a:solidFill>
                <a:latin typeface="Avenir Next LT Pro" panose="020B0504020202020204" pitchFamily="34" charset="0"/>
              </a:rPr>
              <a:t>. His works revolutionized detective fiction, emphasizing logical deduction, forensic science, and acute observation. The Holmes stories, </a:t>
            </a:r>
            <a:r>
              <a:rPr lang="en-US" b="1" dirty="0">
                <a:solidFill>
                  <a:srgbClr val="DCA208"/>
                </a:solidFill>
                <a:latin typeface="Avenir Next LT Pro" panose="020B0504020202020204" pitchFamily="34" charset="0"/>
              </a:rPr>
              <a:t>narrated by</a:t>
            </a:r>
            <a:r>
              <a:rPr lang="en-US" b="1" dirty="0">
                <a:solidFill>
                  <a:schemeClr val="bg1"/>
                </a:solidFill>
                <a:latin typeface="Avenir Next LT Pro" panose="020B0504020202020204" pitchFamily="34" charset="0"/>
              </a:rPr>
              <a:t> </a:t>
            </a:r>
            <a:r>
              <a:rPr lang="en-US" b="1" dirty="0">
                <a:solidFill>
                  <a:srgbClr val="DCA208"/>
                </a:solidFill>
                <a:latin typeface="Avenir Next LT Pro" panose="020B0504020202020204" pitchFamily="34" charset="0"/>
              </a:rPr>
              <a:t>Dr. John Watson</a:t>
            </a:r>
            <a:r>
              <a:rPr lang="en-US" b="1" dirty="0">
                <a:solidFill>
                  <a:schemeClr val="bg1"/>
                </a:solidFill>
                <a:latin typeface="Avenir Next LT Pro" panose="020B0504020202020204" pitchFamily="34" charset="0"/>
              </a:rPr>
              <a:t>, depict thrilling mysteries solved with intellect and strategy.</a:t>
            </a:r>
          </a:p>
          <a:p>
            <a:endParaRPr lang="en-IN" b="1" dirty="0"/>
          </a:p>
          <a:p>
            <a:endParaRPr lang="en-IN" b="1" dirty="0"/>
          </a:p>
        </p:txBody>
      </p:sp>
      <p:sp>
        <p:nvSpPr>
          <p:cNvPr id="2" name="Title 2">
            <a:extLst>
              <a:ext uri="{FF2B5EF4-FFF2-40B4-BE49-F238E27FC236}">
                <a16:creationId xmlns:a16="http://schemas.microsoft.com/office/drawing/2014/main" id="{5FE143A4-29BA-3A56-6ACB-FD6F96E6D090}"/>
              </a:ext>
            </a:extLst>
          </p:cNvPr>
          <p:cNvSpPr txBox="1">
            <a:spLocks/>
          </p:cNvSpPr>
          <p:nvPr/>
        </p:nvSpPr>
        <p:spPr>
          <a:xfrm>
            <a:off x="-542424" y="6595658"/>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400" b="1" dirty="0">
                <a:solidFill>
                  <a:schemeClr val="bg1"/>
                </a:solidFill>
                <a:latin typeface="Avenir Next LT Pro" panose="020B0504020202020204" pitchFamily="34" charset="0"/>
              </a:rPr>
              <a:t>Summary of the Story</a:t>
            </a:r>
            <a:br>
              <a:rPr lang="en-IN" dirty="0"/>
            </a:br>
            <a:endParaRPr lang="en-IN" dirty="0"/>
          </a:p>
        </p:txBody>
      </p:sp>
      <p:sp>
        <p:nvSpPr>
          <p:cNvPr id="5" name="Subtitle 5">
            <a:extLst>
              <a:ext uri="{FF2B5EF4-FFF2-40B4-BE49-F238E27FC236}">
                <a16:creationId xmlns:a16="http://schemas.microsoft.com/office/drawing/2014/main" id="{B85C208E-BD69-200A-F663-9A8689770A12}"/>
              </a:ext>
            </a:extLst>
          </p:cNvPr>
          <p:cNvSpPr txBox="1">
            <a:spLocks/>
          </p:cNvSpPr>
          <p:nvPr/>
        </p:nvSpPr>
        <p:spPr>
          <a:xfrm>
            <a:off x="47884" y="8310662"/>
            <a:ext cx="8461095" cy="523032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1">
                <a:solidFill>
                  <a:schemeClr val="bg1"/>
                </a:solidFill>
                <a:latin typeface="Avenir Next LT Pro" panose="020B0504020202020204" pitchFamily="34" charset="0"/>
              </a:rPr>
              <a:t>The story begins with Mrs. Hudson, Holmes’ landlady, desperately seeking Dr. Watson’s help, claiming that Holmes has been critically ill for three days. Upon arriving at </a:t>
            </a:r>
            <a:r>
              <a:rPr lang="en-US" sz="2000" b="1">
                <a:solidFill>
                  <a:srgbClr val="DCA208"/>
                </a:solidFill>
                <a:latin typeface="Avenir Next LT Pro" panose="020B0504020202020204" pitchFamily="34" charset="0"/>
              </a:rPr>
              <a:t>221B Baker Street</a:t>
            </a:r>
            <a:r>
              <a:rPr lang="en-US" sz="2000" b="1">
                <a:solidFill>
                  <a:schemeClr val="bg1"/>
                </a:solidFill>
                <a:latin typeface="Avenir Next LT Pro" panose="020B0504020202020204" pitchFamily="34" charset="0"/>
              </a:rPr>
              <a:t>, Watson finds Holmes in a terrible state—pale, weak, and delirious. Despite Watson’s insistence on examining him, Holmes refuses, claiming he is suffering from a </a:t>
            </a:r>
            <a:r>
              <a:rPr lang="en-US" sz="2000" b="1">
                <a:solidFill>
                  <a:srgbClr val="DCA208"/>
                </a:solidFill>
                <a:latin typeface="Avenir Next LT Pro" panose="020B0504020202020204" pitchFamily="34" charset="0"/>
              </a:rPr>
              <a:t>rare and deadly tropical disease</a:t>
            </a:r>
            <a:r>
              <a:rPr lang="en-US" sz="2000" b="1">
                <a:solidFill>
                  <a:schemeClr val="bg1"/>
                </a:solidFill>
                <a:latin typeface="Avenir Next LT Pro" panose="020B0504020202020204" pitchFamily="34" charset="0"/>
              </a:rPr>
              <a:t>. He instructs Watson to fetch </a:t>
            </a:r>
            <a:r>
              <a:rPr lang="en-US" sz="2000" b="1">
                <a:solidFill>
                  <a:srgbClr val="DCA208"/>
                </a:solidFill>
                <a:latin typeface="Avenir Next LT Pro" panose="020B0504020202020204" pitchFamily="34" charset="0"/>
              </a:rPr>
              <a:t>Culverton Smith</a:t>
            </a:r>
            <a:r>
              <a:rPr lang="en-US" sz="2000" b="1">
                <a:solidFill>
                  <a:schemeClr val="bg1"/>
                </a:solidFill>
                <a:latin typeface="Avenir Next LT Pro" panose="020B0504020202020204" pitchFamily="34" charset="0"/>
              </a:rPr>
              <a:t>, a specialist in such illnesses, warning Watson not to return too soon or alert Smith that Holmes has sent for him. Watson, deeply concerned, follows the instructions. Upon Smith’s arrival, Holmes appears to be at death’s door. Believing Holmes to be too weak to survive, </a:t>
            </a:r>
            <a:r>
              <a:rPr lang="en-US" sz="2000" b="1">
                <a:solidFill>
                  <a:srgbClr val="DCA208"/>
                </a:solidFill>
                <a:latin typeface="Avenir Next LT Pro" panose="020B0504020202020204" pitchFamily="34" charset="0"/>
              </a:rPr>
              <a:t>Smith arrogantly confesses to infecting him, just as he had done to his own nephew, Victor Savage</a:t>
            </a:r>
            <a:r>
              <a:rPr lang="en-US" sz="2000" b="1">
                <a:solidFill>
                  <a:schemeClr val="bg1"/>
                </a:solidFill>
                <a:latin typeface="Avenir Next LT Pro" panose="020B0504020202020204" pitchFamily="34" charset="0"/>
              </a:rPr>
              <a:t>. At this moment, Holmes suddenly sits up, revealing that he was never sick at all. The entire act was a ruse to trick Smith into admitting his crime. </a:t>
            </a:r>
            <a:r>
              <a:rPr lang="en-US" sz="2000" b="1">
                <a:solidFill>
                  <a:srgbClr val="DCA208"/>
                </a:solidFill>
                <a:latin typeface="Avenir Next LT Pro" panose="020B0504020202020204" pitchFamily="34" charset="0"/>
              </a:rPr>
              <a:t>Inspector Morton</a:t>
            </a:r>
            <a:r>
              <a:rPr lang="en-US" sz="2000" b="1">
                <a:solidFill>
                  <a:schemeClr val="bg1"/>
                </a:solidFill>
                <a:latin typeface="Avenir Next LT Pro" panose="020B0504020202020204" pitchFamily="34" charset="0"/>
              </a:rPr>
              <a:t> arrives just in time to arrest Smith, completing Holmes’ elaborate deception and proving, once again, that intellect and trickery can be as powerful as brute force in solving crimes.</a:t>
            </a:r>
            <a:endParaRPr lang="en-IN" sz="2000" b="1" dirty="0">
              <a:solidFill>
                <a:schemeClr val="bg1"/>
              </a:solidFill>
              <a:latin typeface="Avenir Next LT Pro" panose="020B0504020202020204" pitchFamily="34" charset="0"/>
            </a:endParaRPr>
          </a:p>
        </p:txBody>
      </p:sp>
      <p:sp>
        <p:nvSpPr>
          <p:cNvPr id="11" name="Title 2">
            <a:extLst>
              <a:ext uri="{FF2B5EF4-FFF2-40B4-BE49-F238E27FC236}">
                <a16:creationId xmlns:a16="http://schemas.microsoft.com/office/drawing/2014/main" id="{C7A167D0-478F-B305-E353-DFD6DB123925}"/>
              </a:ext>
            </a:extLst>
          </p:cNvPr>
          <p:cNvSpPr txBox="1">
            <a:spLocks/>
          </p:cNvSpPr>
          <p:nvPr/>
        </p:nvSpPr>
        <p:spPr>
          <a:xfrm>
            <a:off x="1780131" y="142935"/>
            <a:ext cx="5697611" cy="176709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00" b="1" dirty="0">
                <a:solidFill>
                  <a:schemeClr val="bg1"/>
                </a:solidFill>
                <a:latin typeface="Avenir Next LT Pro" panose="020B0504020202020204" pitchFamily="34" charset="0"/>
              </a:rPr>
              <a:t>Character Analysis</a:t>
            </a:r>
            <a:endParaRPr lang="en-IN" sz="5400" dirty="0"/>
          </a:p>
        </p:txBody>
      </p:sp>
      <p:sp>
        <p:nvSpPr>
          <p:cNvPr id="15" name="Subtitle 5">
            <a:extLst>
              <a:ext uri="{FF2B5EF4-FFF2-40B4-BE49-F238E27FC236}">
                <a16:creationId xmlns:a16="http://schemas.microsoft.com/office/drawing/2014/main" id="{51ECE8C7-2D32-FA27-DE01-079F3FD53F87}"/>
              </a:ext>
            </a:extLst>
          </p:cNvPr>
          <p:cNvSpPr txBox="1">
            <a:spLocks/>
          </p:cNvSpPr>
          <p:nvPr/>
        </p:nvSpPr>
        <p:spPr>
          <a:xfrm>
            <a:off x="398388" y="1910026"/>
            <a:ext cx="8461095" cy="468563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1800" b="1" dirty="0">
                <a:solidFill>
                  <a:srgbClr val="DCA208"/>
                </a:solidFill>
                <a:latin typeface="Avenir Next LT Pro" panose="020B0504020202020204" pitchFamily="34" charset="0"/>
              </a:rPr>
              <a:t>Sherlock Holmes </a:t>
            </a:r>
            <a:r>
              <a:rPr lang="en-US" sz="1800" b="1" dirty="0">
                <a:solidFill>
                  <a:schemeClr val="bg1"/>
                </a:solidFill>
                <a:latin typeface="Avenir Next LT Pro" panose="020B0504020202020204" pitchFamily="34" charset="0"/>
              </a:rPr>
              <a:t>– A master of disguise and deception, Holmes manipulates both friend and foe to achieve his goal. His unwavering commitment to justice justifies his morally ambiguous methods. He appears frail and delirious but is, in reality, in complete control of the situation.</a:t>
            </a:r>
          </a:p>
          <a:p>
            <a:pPr algn="just"/>
            <a:r>
              <a:rPr lang="en-US" sz="1800" b="1" dirty="0">
                <a:solidFill>
                  <a:srgbClr val="DCA208"/>
                </a:solidFill>
                <a:latin typeface="Avenir Next LT Pro" panose="020B0504020202020204" pitchFamily="34" charset="0"/>
              </a:rPr>
              <a:t>Dr. John Watson </a:t>
            </a:r>
            <a:r>
              <a:rPr lang="en-US" sz="1800" b="1" dirty="0">
                <a:solidFill>
                  <a:schemeClr val="bg1"/>
                </a:solidFill>
                <a:latin typeface="Avenir Next LT Pro" panose="020B0504020202020204" pitchFamily="34" charset="0"/>
              </a:rPr>
              <a:t>– Loyal and compassionate, Watson is genuinely distressed at Holmes' condition. His unwavering trust in Holmes is tested, yet he remains by his side. His character highlights the contrast between moral clarity and ethical dilemmas.</a:t>
            </a:r>
          </a:p>
          <a:p>
            <a:pPr algn="just"/>
            <a:r>
              <a:rPr lang="en-US" sz="1800" b="1" dirty="0">
                <a:solidFill>
                  <a:srgbClr val="DCA208"/>
                </a:solidFill>
                <a:latin typeface="Avenir Next LT Pro" panose="020B0504020202020204" pitchFamily="34" charset="0"/>
              </a:rPr>
              <a:t>Culverton Smith </a:t>
            </a:r>
            <a:r>
              <a:rPr lang="en-US" sz="1800" b="1" dirty="0">
                <a:solidFill>
                  <a:schemeClr val="bg1"/>
                </a:solidFill>
                <a:latin typeface="Avenir Next LT Pro" panose="020B0504020202020204" pitchFamily="34" charset="0"/>
              </a:rPr>
              <a:t>– A cunning and ruthless man, Smith embodies deception for malevolent purposes. He believes himself untouchable but ultimately falls into Holmes’ trap, proving that deception can be outwitted by greater intelligence.</a:t>
            </a:r>
          </a:p>
          <a:p>
            <a:pPr algn="just"/>
            <a:r>
              <a:rPr lang="en-US" sz="1800" b="1" dirty="0">
                <a:solidFill>
                  <a:srgbClr val="DCA208"/>
                </a:solidFill>
                <a:latin typeface="Avenir Next LT Pro" panose="020B0504020202020204" pitchFamily="34" charset="0"/>
              </a:rPr>
              <a:t>Mrs. Hudson </a:t>
            </a:r>
            <a:r>
              <a:rPr lang="en-US" sz="1800" b="1" dirty="0">
                <a:solidFill>
                  <a:schemeClr val="bg1"/>
                </a:solidFill>
                <a:latin typeface="Avenir Next LT Pro" panose="020B0504020202020204" pitchFamily="34" charset="0"/>
              </a:rPr>
              <a:t>– Though a minor character, Mrs. Hudson provides a crucial moment of emotional intensity. Her genuine distress makes Holmes’ deception even more impactful, adding realism to the act.</a:t>
            </a:r>
            <a:endParaRPr lang="en-IN" sz="1800" b="1" dirty="0">
              <a:solidFill>
                <a:schemeClr val="bg1"/>
              </a:solidFill>
              <a:latin typeface="Avenir Next LT Pro" panose="020B0504020202020204" pitchFamily="34" charset="0"/>
            </a:endParaRPr>
          </a:p>
        </p:txBody>
      </p:sp>
    </p:spTree>
    <p:extLst>
      <p:ext uri="{BB962C8B-B14F-4D97-AF65-F5344CB8AC3E}">
        <p14:creationId xmlns:p14="http://schemas.microsoft.com/office/powerpoint/2010/main" val="2823429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DB4C33-EFF0-41E7-6DD8-429C75F8A05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07BCED5-9A11-D64C-91D6-A129B02D919A}"/>
              </a:ext>
            </a:extLst>
          </p:cNvPr>
          <p:cNvSpPr/>
          <p:nvPr/>
        </p:nvSpPr>
        <p:spPr>
          <a:xfrm>
            <a:off x="0" y="0"/>
            <a:ext cx="12192000" cy="6858000"/>
          </a:xfrm>
          <a:prstGeom prst="rect">
            <a:avLst/>
          </a:prstGeom>
          <a:solidFill>
            <a:srgbClr val="3635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Freeform: Shape 12">
            <a:extLst>
              <a:ext uri="{FF2B5EF4-FFF2-40B4-BE49-F238E27FC236}">
                <a16:creationId xmlns:a16="http://schemas.microsoft.com/office/drawing/2014/main" id="{51C40A1A-7CE9-43B0-D91F-CFC3F414AB46}"/>
              </a:ext>
            </a:extLst>
          </p:cNvPr>
          <p:cNvSpPr/>
          <p:nvPr/>
        </p:nvSpPr>
        <p:spPr>
          <a:xfrm rot="2700000">
            <a:off x="8568912" y="-1842394"/>
            <a:ext cx="5440240" cy="6104905"/>
          </a:xfrm>
          <a:custGeom>
            <a:avLst/>
            <a:gdLst>
              <a:gd name="connsiteX0" fmla="*/ 5855153 w 8614633"/>
              <a:gd name="connsiteY0" fmla="*/ 7394348 h 9667131"/>
              <a:gd name="connsiteX1" fmla="*/ 7048159 w 8614633"/>
              <a:gd name="connsiteY1" fmla="*/ 7394348 h 9667131"/>
              <a:gd name="connsiteX2" fmla="*/ 7048159 w 8614633"/>
              <a:gd name="connsiteY2" fmla="*/ 8587354 h 9667131"/>
              <a:gd name="connsiteX3" fmla="*/ 5855153 w 8614633"/>
              <a:gd name="connsiteY3" fmla="*/ 8587354 h 9667131"/>
              <a:gd name="connsiteX4" fmla="*/ 5855153 w 8614633"/>
              <a:gd name="connsiteY4" fmla="*/ 7394348 h 9667131"/>
              <a:gd name="connsiteX5" fmla="*/ 7692356 w 8614633"/>
              <a:gd name="connsiteY5" fmla="*/ 1555661 h 9667131"/>
              <a:gd name="connsiteX6" fmla="*/ 8074375 w 8614633"/>
              <a:gd name="connsiteY6" fmla="*/ 1397423 h 9667131"/>
              <a:gd name="connsiteX7" fmla="*/ 8614632 w 8614633"/>
              <a:gd name="connsiteY7" fmla="*/ 1937680 h 9667131"/>
              <a:gd name="connsiteX8" fmla="*/ 8614633 w 8614633"/>
              <a:gd name="connsiteY8" fmla="*/ 7890533 h 9667131"/>
              <a:gd name="connsiteX9" fmla="*/ 8074375 w 8614633"/>
              <a:gd name="connsiteY9" fmla="*/ 8430790 h 9667131"/>
              <a:gd name="connsiteX10" fmla="*/ 7534119 w 8614633"/>
              <a:gd name="connsiteY10" fmla="*/ 7890534 h 9667131"/>
              <a:gd name="connsiteX11" fmla="*/ 7534118 w 8614633"/>
              <a:gd name="connsiteY11" fmla="*/ 1937680 h 9667131"/>
              <a:gd name="connsiteX12" fmla="*/ 7692356 w 8614633"/>
              <a:gd name="connsiteY12" fmla="*/ 1555661 h 9667131"/>
              <a:gd name="connsiteX13" fmla="*/ 133681 w 8614633"/>
              <a:gd name="connsiteY13" fmla="*/ 7207464 h 9667131"/>
              <a:gd name="connsiteX14" fmla="*/ 430861 w 8614633"/>
              <a:gd name="connsiteY14" fmla="*/ 7084368 h 9667131"/>
              <a:gd name="connsiteX15" fmla="*/ 851138 w 8614633"/>
              <a:gd name="connsiteY15" fmla="*/ 7504644 h 9667131"/>
              <a:gd name="connsiteX16" fmla="*/ 851137 w 8614633"/>
              <a:gd name="connsiteY16" fmla="*/ 8038521 h 9667131"/>
              <a:gd name="connsiteX17" fmla="*/ 430860 w 8614633"/>
              <a:gd name="connsiteY17" fmla="*/ 8458798 h 9667131"/>
              <a:gd name="connsiteX18" fmla="*/ 430861 w 8614633"/>
              <a:gd name="connsiteY18" fmla="*/ 8458797 h 9667131"/>
              <a:gd name="connsiteX19" fmla="*/ 10585 w 8614633"/>
              <a:gd name="connsiteY19" fmla="*/ 8038520 h 9667131"/>
              <a:gd name="connsiteX20" fmla="*/ 10585 w 8614633"/>
              <a:gd name="connsiteY20" fmla="*/ 7504644 h 9667131"/>
              <a:gd name="connsiteX21" fmla="*/ 133681 w 8614633"/>
              <a:gd name="connsiteY21" fmla="*/ 7207464 h 9667131"/>
              <a:gd name="connsiteX22" fmla="*/ 5848912 w 8614633"/>
              <a:gd name="connsiteY22" fmla="*/ 267620 h 9667131"/>
              <a:gd name="connsiteX23" fmla="*/ 6495003 w 8614633"/>
              <a:gd name="connsiteY23" fmla="*/ 0 h 9667131"/>
              <a:gd name="connsiteX24" fmla="*/ 7408713 w 8614633"/>
              <a:gd name="connsiteY24" fmla="*/ 913710 h 9667131"/>
              <a:gd name="connsiteX25" fmla="*/ 7408713 w 8614633"/>
              <a:gd name="connsiteY25" fmla="*/ 6119658 h 9667131"/>
              <a:gd name="connsiteX26" fmla="*/ 6495003 w 8614633"/>
              <a:gd name="connsiteY26" fmla="*/ 7033368 h 9667131"/>
              <a:gd name="connsiteX27" fmla="*/ 5581293 w 8614633"/>
              <a:gd name="connsiteY27" fmla="*/ 6119658 h 9667131"/>
              <a:gd name="connsiteX28" fmla="*/ 5581293 w 8614633"/>
              <a:gd name="connsiteY28" fmla="*/ 913710 h 9667131"/>
              <a:gd name="connsiteX29" fmla="*/ 5848912 w 8614633"/>
              <a:gd name="connsiteY29" fmla="*/ 267620 h 9667131"/>
              <a:gd name="connsiteX30" fmla="*/ 3494214 w 8614633"/>
              <a:gd name="connsiteY30" fmla="*/ 1719675 h 9667131"/>
              <a:gd name="connsiteX31" fmla="*/ 4306498 w 8614633"/>
              <a:gd name="connsiteY31" fmla="*/ 1383215 h 9667131"/>
              <a:gd name="connsiteX32" fmla="*/ 5455244 w 8614633"/>
              <a:gd name="connsiteY32" fmla="*/ 2531960 h 9667131"/>
              <a:gd name="connsiteX33" fmla="*/ 5455242 w 8614633"/>
              <a:gd name="connsiteY33" fmla="*/ 8518386 h 9667131"/>
              <a:gd name="connsiteX34" fmla="*/ 4306498 w 8614633"/>
              <a:gd name="connsiteY34" fmla="*/ 9667131 h 9667131"/>
              <a:gd name="connsiteX35" fmla="*/ 4306499 w 8614633"/>
              <a:gd name="connsiteY35" fmla="*/ 9667130 h 9667131"/>
              <a:gd name="connsiteX36" fmla="*/ 3157754 w 8614633"/>
              <a:gd name="connsiteY36" fmla="*/ 8518385 h 9667131"/>
              <a:gd name="connsiteX37" fmla="*/ 3157754 w 8614633"/>
              <a:gd name="connsiteY37" fmla="*/ 2531959 h 9667131"/>
              <a:gd name="connsiteX38" fmla="*/ 3494214 w 8614633"/>
              <a:gd name="connsiteY38" fmla="*/ 1719675 h 9667131"/>
              <a:gd name="connsiteX39" fmla="*/ 123096 w 8614633"/>
              <a:gd name="connsiteY39" fmla="*/ 4841353 h 9667131"/>
              <a:gd name="connsiteX40" fmla="*/ 420277 w 8614633"/>
              <a:gd name="connsiteY40" fmla="*/ 4718257 h 9667131"/>
              <a:gd name="connsiteX41" fmla="*/ 840554 w 8614633"/>
              <a:gd name="connsiteY41" fmla="*/ 5138534 h 9667131"/>
              <a:gd name="connsiteX42" fmla="*/ 840553 w 8614633"/>
              <a:gd name="connsiteY42" fmla="*/ 6575521 h 9667131"/>
              <a:gd name="connsiteX43" fmla="*/ 420276 w 8614633"/>
              <a:gd name="connsiteY43" fmla="*/ 6995798 h 9667131"/>
              <a:gd name="connsiteX44" fmla="*/ 420277 w 8614633"/>
              <a:gd name="connsiteY44" fmla="*/ 6995797 h 9667131"/>
              <a:gd name="connsiteX45" fmla="*/ 0 w 8614633"/>
              <a:gd name="connsiteY45" fmla="*/ 6575520 h 9667131"/>
              <a:gd name="connsiteX46" fmla="*/ 0 w 8614633"/>
              <a:gd name="connsiteY46" fmla="*/ 5138533 h 9667131"/>
              <a:gd name="connsiteX47" fmla="*/ 123096 w 8614633"/>
              <a:gd name="connsiteY47" fmla="*/ 4841353 h 9667131"/>
              <a:gd name="connsiteX48" fmla="*/ 1242390 w 8614633"/>
              <a:gd name="connsiteY48" fmla="*/ 830936 h 9667131"/>
              <a:gd name="connsiteX49" fmla="*/ 1985274 w 8614633"/>
              <a:gd name="connsiteY49" fmla="*/ 523223 h 9667131"/>
              <a:gd name="connsiteX50" fmla="*/ 3035873 w 8614633"/>
              <a:gd name="connsiteY50" fmla="*/ 1573821 h 9667131"/>
              <a:gd name="connsiteX51" fmla="*/ 3035871 w 8614633"/>
              <a:gd name="connsiteY51" fmla="*/ 7101391 h 9667131"/>
              <a:gd name="connsiteX52" fmla="*/ 1985273 w 8614633"/>
              <a:gd name="connsiteY52" fmla="*/ 8151990 h 9667131"/>
              <a:gd name="connsiteX53" fmla="*/ 1985274 w 8614633"/>
              <a:gd name="connsiteY53" fmla="*/ 8151988 h 9667131"/>
              <a:gd name="connsiteX54" fmla="*/ 934677 w 8614633"/>
              <a:gd name="connsiteY54" fmla="*/ 7101391 h 9667131"/>
              <a:gd name="connsiteX55" fmla="*/ 934676 w 8614633"/>
              <a:gd name="connsiteY55" fmla="*/ 1573821 h 9667131"/>
              <a:gd name="connsiteX56" fmla="*/ 1242390 w 8614633"/>
              <a:gd name="connsiteY56" fmla="*/ 830936 h 9667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8614633" h="9667131">
                <a:moveTo>
                  <a:pt x="5855153" y="7394348"/>
                </a:moveTo>
                <a:cubicBezTo>
                  <a:pt x="6184592" y="7064908"/>
                  <a:pt x="6718720" y="7064908"/>
                  <a:pt x="7048159" y="7394348"/>
                </a:cubicBezTo>
                <a:cubicBezTo>
                  <a:pt x="7377599" y="7723788"/>
                  <a:pt x="7377599" y="8257915"/>
                  <a:pt x="7048159" y="8587354"/>
                </a:cubicBezTo>
                <a:cubicBezTo>
                  <a:pt x="6718720" y="8916794"/>
                  <a:pt x="6184592" y="8916794"/>
                  <a:pt x="5855153" y="8587354"/>
                </a:cubicBezTo>
                <a:cubicBezTo>
                  <a:pt x="5525713" y="8257915"/>
                  <a:pt x="5525713" y="7723788"/>
                  <a:pt x="5855153" y="7394348"/>
                </a:cubicBezTo>
                <a:close/>
                <a:moveTo>
                  <a:pt x="7692356" y="1555661"/>
                </a:moveTo>
                <a:cubicBezTo>
                  <a:pt x="7790123" y="1457893"/>
                  <a:pt x="7925187" y="1397423"/>
                  <a:pt x="8074375" y="1397423"/>
                </a:cubicBezTo>
                <a:cubicBezTo>
                  <a:pt x="8372752" y="1397422"/>
                  <a:pt x="8614633" y="1639303"/>
                  <a:pt x="8614632" y="1937680"/>
                </a:cubicBezTo>
                <a:lnTo>
                  <a:pt x="8614633" y="7890533"/>
                </a:lnTo>
                <a:cubicBezTo>
                  <a:pt x="8614633" y="8188910"/>
                  <a:pt x="8372752" y="8430790"/>
                  <a:pt x="8074375" y="8430790"/>
                </a:cubicBezTo>
                <a:cubicBezTo>
                  <a:pt x="7775999" y="8430791"/>
                  <a:pt x="7534118" y="8188910"/>
                  <a:pt x="7534119" y="7890534"/>
                </a:cubicBezTo>
                <a:lnTo>
                  <a:pt x="7534118" y="1937680"/>
                </a:lnTo>
                <a:cubicBezTo>
                  <a:pt x="7534118" y="1788492"/>
                  <a:pt x="7594589" y="1653427"/>
                  <a:pt x="7692356" y="1555661"/>
                </a:cubicBezTo>
                <a:close/>
                <a:moveTo>
                  <a:pt x="133681" y="7207464"/>
                </a:moveTo>
                <a:cubicBezTo>
                  <a:pt x="209736" y="7131409"/>
                  <a:pt x="314805" y="7084367"/>
                  <a:pt x="430861" y="7084368"/>
                </a:cubicBezTo>
                <a:cubicBezTo>
                  <a:pt x="662974" y="7084367"/>
                  <a:pt x="851138" y="7272531"/>
                  <a:pt x="851138" y="7504644"/>
                </a:cubicBezTo>
                <a:cubicBezTo>
                  <a:pt x="851138" y="7682604"/>
                  <a:pt x="851137" y="7860562"/>
                  <a:pt x="851137" y="8038521"/>
                </a:cubicBezTo>
                <a:cubicBezTo>
                  <a:pt x="851137" y="8270634"/>
                  <a:pt x="662973" y="8458798"/>
                  <a:pt x="430860" y="8458798"/>
                </a:cubicBezTo>
                <a:lnTo>
                  <a:pt x="430861" y="8458797"/>
                </a:lnTo>
                <a:cubicBezTo>
                  <a:pt x="198749" y="8458797"/>
                  <a:pt x="10585" y="8270633"/>
                  <a:pt x="10585" y="8038520"/>
                </a:cubicBezTo>
                <a:lnTo>
                  <a:pt x="10585" y="7504644"/>
                </a:lnTo>
                <a:cubicBezTo>
                  <a:pt x="10585" y="7388588"/>
                  <a:pt x="57626" y="7283519"/>
                  <a:pt x="133681" y="7207464"/>
                </a:cubicBezTo>
                <a:close/>
                <a:moveTo>
                  <a:pt x="5848912" y="267620"/>
                </a:moveTo>
                <a:cubicBezTo>
                  <a:pt x="6014261" y="102271"/>
                  <a:pt x="6242689" y="0"/>
                  <a:pt x="6495003" y="0"/>
                </a:cubicBezTo>
                <a:cubicBezTo>
                  <a:pt x="6999631" y="0"/>
                  <a:pt x="7408713" y="409082"/>
                  <a:pt x="7408713" y="913710"/>
                </a:cubicBezTo>
                <a:lnTo>
                  <a:pt x="7408713" y="6119658"/>
                </a:lnTo>
                <a:cubicBezTo>
                  <a:pt x="7408713" y="6624286"/>
                  <a:pt x="6999631" y="7033368"/>
                  <a:pt x="6495003" y="7033368"/>
                </a:cubicBezTo>
                <a:cubicBezTo>
                  <a:pt x="5990375" y="7033368"/>
                  <a:pt x="5581293" y="6624286"/>
                  <a:pt x="5581293" y="6119658"/>
                </a:cubicBezTo>
                <a:lnTo>
                  <a:pt x="5581293" y="913710"/>
                </a:lnTo>
                <a:cubicBezTo>
                  <a:pt x="5581293" y="661396"/>
                  <a:pt x="5683564" y="432969"/>
                  <a:pt x="5848912" y="267620"/>
                </a:cubicBezTo>
                <a:close/>
                <a:moveTo>
                  <a:pt x="3494214" y="1719675"/>
                </a:moveTo>
                <a:cubicBezTo>
                  <a:pt x="3702095" y="1511793"/>
                  <a:pt x="3989282" y="1383215"/>
                  <a:pt x="4306498" y="1383215"/>
                </a:cubicBezTo>
                <a:cubicBezTo>
                  <a:pt x="4940933" y="1383215"/>
                  <a:pt x="5455244" y="1897526"/>
                  <a:pt x="5455244" y="2531960"/>
                </a:cubicBezTo>
                <a:cubicBezTo>
                  <a:pt x="5455244" y="4527435"/>
                  <a:pt x="5455242" y="6522910"/>
                  <a:pt x="5455242" y="8518386"/>
                </a:cubicBezTo>
                <a:cubicBezTo>
                  <a:pt x="5455242" y="9152820"/>
                  <a:pt x="4940931" y="9667131"/>
                  <a:pt x="4306498" y="9667131"/>
                </a:cubicBezTo>
                <a:lnTo>
                  <a:pt x="4306499" y="9667130"/>
                </a:lnTo>
                <a:cubicBezTo>
                  <a:pt x="3672064" y="9667131"/>
                  <a:pt x="3157753" y="9152819"/>
                  <a:pt x="3157754" y="8518385"/>
                </a:cubicBezTo>
                <a:lnTo>
                  <a:pt x="3157754" y="2531959"/>
                </a:lnTo>
                <a:cubicBezTo>
                  <a:pt x="3157754" y="2214743"/>
                  <a:pt x="3286331" y="1927557"/>
                  <a:pt x="3494214" y="1719675"/>
                </a:cubicBezTo>
                <a:close/>
                <a:moveTo>
                  <a:pt x="123096" y="4841353"/>
                </a:moveTo>
                <a:cubicBezTo>
                  <a:pt x="199151" y="4765298"/>
                  <a:pt x="304221" y="4718257"/>
                  <a:pt x="420277" y="4718257"/>
                </a:cubicBezTo>
                <a:cubicBezTo>
                  <a:pt x="652390" y="4718256"/>
                  <a:pt x="840554" y="4906420"/>
                  <a:pt x="840554" y="5138534"/>
                </a:cubicBezTo>
                <a:cubicBezTo>
                  <a:pt x="840554" y="5617529"/>
                  <a:pt x="840553" y="6096525"/>
                  <a:pt x="840553" y="6575521"/>
                </a:cubicBezTo>
                <a:cubicBezTo>
                  <a:pt x="840553" y="6807634"/>
                  <a:pt x="652389" y="6995798"/>
                  <a:pt x="420276" y="6995798"/>
                </a:cubicBezTo>
                <a:lnTo>
                  <a:pt x="420277" y="6995797"/>
                </a:lnTo>
                <a:cubicBezTo>
                  <a:pt x="188164" y="6995797"/>
                  <a:pt x="0" y="6807633"/>
                  <a:pt x="0" y="6575520"/>
                </a:cubicBezTo>
                <a:lnTo>
                  <a:pt x="0" y="5138533"/>
                </a:lnTo>
                <a:cubicBezTo>
                  <a:pt x="1" y="5022477"/>
                  <a:pt x="47041" y="4917408"/>
                  <a:pt x="123096" y="4841353"/>
                </a:cubicBezTo>
                <a:close/>
                <a:moveTo>
                  <a:pt x="1242390" y="830936"/>
                </a:moveTo>
                <a:cubicBezTo>
                  <a:pt x="1432511" y="640815"/>
                  <a:pt x="1695160" y="523223"/>
                  <a:pt x="1985274" y="523223"/>
                </a:cubicBezTo>
                <a:cubicBezTo>
                  <a:pt x="2565503" y="523223"/>
                  <a:pt x="3035873" y="993592"/>
                  <a:pt x="3035873" y="1573821"/>
                </a:cubicBezTo>
                <a:cubicBezTo>
                  <a:pt x="3035873" y="3416345"/>
                  <a:pt x="3035872" y="5258868"/>
                  <a:pt x="3035871" y="7101391"/>
                </a:cubicBezTo>
                <a:cubicBezTo>
                  <a:pt x="3035871" y="7681621"/>
                  <a:pt x="2565502" y="8151990"/>
                  <a:pt x="1985273" y="8151990"/>
                </a:cubicBezTo>
                <a:lnTo>
                  <a:pt x="1985274" y="8151988"/>
                </a:lnTo>
                <a:cubicBezTo>
                  <a:pt x="1405045" y="8151988"/>
                  <a:pt x="934677" y="7681620"/>
                  <a:pt x="934677" y="7101391"/>
                </a:cubicBezTo>
                <a:lnTo>
                  <a:pt x="934676" y="1573821"/>
                </a:lnTo>
                <a:cubicBezTo>
                  <a:pt x="934677" y="1283707"/>
                  <a:pt x="1052269" y="1021057"/>
                  <a:pt x="1242390" y="830936"/>
                </a:cubicBezTo>
                <a:close/>
              </a:path>
            </a:pathLst>
          </a:custGeom>
          <a:blipFill dpi="0" rotWithShape="0">
            <a:blip r:embed="rId2"/>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1" name="Title 2">
            <a:extLst>
              <a:ext uri="{FF2B5EF4-FFF2-40B4-BE49-F238E27FC236}">
                <a16:creationId xmlns:a16="http://schemas.microsoft.com/office/drawing/2014/main" id="{082D4583-12B5-B22C-6845-AD99795FC3BC}"/>
              </a:ext>
            </a:extLst>
          </p:cNvPr>
          <p:cNvSpPr txBox="1">
            <a:spLocks/>
          </p:cNvSpPr>
          <p:nvPr/>
        </p:nvSpPr>
        <p:spPr>
          <a:xfrm>
            <a:off x="312510" y="10033109"/>
            <a:ext cx="8163652" cy="176709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00" b="1" dirty="0">
                <a:solidFill>
                  <a:schemeClr val="bg1"/>
                </a:solidFill>
                <a:latin typeface="Avenir Next LT Pro" panose="020B0504020202020204" pitchFamily="34" charset="0"/>
              </a:rPr>
              <a:t>Deception and Moral Ambiguity</a:t>
            </a:r>
            <a:endParaRPr lang="en-IN" sz="5400" dirty="0"/>
          </a:p>
        </p:txBody>
      </p:sp>
      <p:sp>
        <p:nvSpPr>
          <p:cNvPr id="15" name="Subtitle 5">
            <a:extLst>
              <a:ext uri="{FF2B5EF4-FFF2-40B4-BE49-F238E27FC236}">
                <a16:creationId xmlns:a16="http://schemas.microsoft.com/office/drawing/2014/main" id="{B6375166-A6EB-3A6C-E097-63477759F245}"/>
              </a:ext>
            </a:extLst>
          </p:cNvPr>
          <p:cNvSpPr txBox="1">
            <a:spLocks/>
          </p:cNvSpPr>
          <p:nvPr/>
        </p:nvSpPr>
        <p:spPr>
          <a:xfrm>
            <a:off x="312510" y="11621026"/>
            <a:ext cx="8461095" cy="326043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1">
                <a:solidFill>
                  <a:schemeClr val="bg1"/>
                </a:solidFill>
                <a:latin typeface="Avenir Next LT Pro" panose="020B0504020202020204" pitchFamily="34" charset="0"/>
              </a:rPr>
              <a:t>One of the central themes in this story is the use of deception as a tool for justice. Holmes’ strategy is undeniably effective, but it raises critical questions: Is it acceptable to lie and manipulate if the goal is to catch a criminal? This theme extends beyond literature into real-life ethical dilemmas in law enforcement, where undercover operations and psychological tactics are often employed to catch criminals. Additionally, the story explores the fine line between right and wrong—while Holmes uses deception for good, Smith uses it for evil. This contrast forces readers to consider whether morality is defined solely by intention or if the methods themselves matter just as much.</a:t>
            </a:r>
            <a:endParaRPr lang="en-IN" sz="2000" b="1" dirty="0">
              <a:solidFill>
                <a:schemeClr val="bg1"/>
              </a:solidFill>
              <a:latin typeface="Avenir Next LT Pro" panose="020B0504020202020204" pitchFamily="34" charset="0"/>
            </a:endParaRPr>
          </a:p>
        </p:txBody>
      </p:sp>
      <p:sp>
        <p:nvSpPr>
          <p:cNvPr id="26" name="Title 2">
            <a:extLst>
              <a:ext uri="{FF2B5EF4-FFF2-40B4-BE49-F238E27FC236}">
                <a16:creationId xmlns:a16="http://schemas.microsoft.com/office/drawing/2014/main" id="{A1B5C290-5DA4-2C8E-E140-F8FB2FDE04C9}"/>
              </a:ext>
            </a:extLst>
          </p:cNvPr>
          <p:cNvSpPr txBox="1">
            <a:spLocks/>
          </p:cNvSpPr>
          <p:nvPr/>
        </p:nvSpPr>
        <p:spPr>
          <a:xfrm>
            <a:off x="-39781" y="-410089"/>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400" b="1" dirty="0">
                <a:solidFill>
                  <a:schemeClr val="bg1"/>
                </a:solidFill>
                <a:latin typeface="Avenir Next LT Pro" panose="020B0504020202020204" pitchFamily="34" charset="0"/>
              </a:rPr>
              <a:t>Summary of the Story</a:t>
            </a:r>
            <a:br>
              <a:rPr lang="en-IN" dirty="0"/>
            </a:br>
            <a:endParaRPr lang="en-IN" dirty="0"/>
          </a:p>
        </p:txBody>
      </p:sp>
      <p:sp>
        <p:nvSpPr>
          <p:cNvPr id="27" name="Subtitle 5">
            <a:extLst>
              <a:ext uri="{FF2B5EF4-FFF2-40B4-BE49-F238E27FC236}">
                <a16:creationId xmlns:a16="http://schemas.microsoft.com/office/drawing/2014/main" id="{A258DAD8-90B3-0B09-B77D-DACECD58CDE4}"/>
              </a:ext>
            </a:extLst>
          </p:cNvPr>
          <p:cNvSpPr txBox="1">
            <a:spLocks/>
          </p:cNvSpPr>
          <p:nvPr/>
        </p:nvSpPr>
        <p:spPr>
          <a:xfrm>
            <a:off x="550527" y="1304915"/>
            <a:ext cx="8461095" cy="523032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1" dirty="0">
                <a:solidFill>
                  <a:schemeClr val="bg1"/>
                </a:solidFill>
                <a:latin typeface="Avenir Next LT Pro" panose="020B0504020202020204" pitchFamily="34" charset="0"/>
              </a:rPr>
              <a:t>The story begins with Mrs. Hudson, Holmes’ landlady, desperately seeking Dr. Watson’s help, claiming that Holmes has been critically ill for three days. Upon arriving at </a:t>
            </a:r>
            <a:r>
              <a:rPr lang="en-US" sz="2000" b="1" dirty="0">
                <a:solidFill>
                  <a:srgbClr val="DCA208"/>
                </a:solidFill>
                <a:latin typeface="Avenir Next LT Pro" panose="020B0504020202020204" pitchFamily="34" charset="0"/>
              </a:rPr>
              <a:t>221B Baker Street</a:t>
            </a:r>
            <a:r>
              <a:rPr lang="en-US" sz="2000" b="1" dirty="0">
                <a:solidFill>
                  <a:schemeClr val="bg1"/>
                </a:solidFill>
                <a:latin typeface="Avenir Next LT Pro" panose="020B0504020202020204" pitchFamily="34" charset="0"/>
              </a:rPr>
              <a:t>, Watson finds Holmes in a terrible state—pale, weak, and delirious. Despite Watson’s insistence on examining him, Holmes refuses, claiming he is suffering from a </a:t>
            </a:r>
            <a:r>
              <a:rPr lang="en-US" sz="2000" b="1" dirty="0">
                <a:solidFill>
                  <a:srgbClr val="DCA208"/>
                </a:solidFill>
                <a:latin typeface="Avenir Next LT Pro" panose="020B0504020202020204" pitchFamily="34" charset="0"/>
              </a:rPr>
              <a:t>rare and deadly tropical disease</a:t>
            </a:r>
            <a:r>
              <a:rPr lang="en-US" sz="2000" b="1" dirty="0">
                <a:solidFill>
                  <a:schemeClr val="bg1"/>
                </a:solidFill>
                <a:latin typeface="Avenir Next LT Pro" panose="020B0504020202020204" pitchFamily="34" charset="0"/>
              </a:rPr>
              <a:t>. He instructs Watson to fetch </a:t>
            </a:r>
            <a:r>
              <a:rPr lang="en-US" sz="2000" b="1" dirty="0">
                <a:solidFill>
                  <a:srgbClr val="DCA208"/>
                </a:solidFill>
                <a:latin typeface="Avenir Next LT Pro" panose="020B0504020202020204" pitchFamily="34" charset="0"/>
              </a:rPr>
              <a:t>Culverton Smith</a:t>
            </a:r>
            <a:r>
              <a:rPr lang="en-US" sz="2000" b="1" dirty="0">
                <a:solidFill>
                  <a:schemeClr val="bg1"/>
                </a:solidFill>
                <a:latin typeface="Avenir Next LT Pro" panose="020B0504020202020204" pitchFamily="34" charset="0"/>
              </a:rPr>
              <a:t>, a specialist in such illnesses, warning Watson not to return too soon or alert Smith that Holmes has sent for him. Watson, deeply concerned, follows the instructions. Upon Smith’s arrival, Holmes appears to be at death’s door. Believing Holmes to be too weak to survive, </a:t>
            </a:r>
            <a:r>
              <a:rPr lang="en-US" sz="2000" b="1" dirty="0">
                <a:solidFill>
                  <a:srgbClr val="DCA208"/>
                </a:solidFill>
                <a:latin typeface="Avenir Next LT Pro" panose="020B0504020202020204" pitchFamily="34" charset="0"/>
              </a:rPr>
              <a:t>Smith arrogantly confesses to infecting him, just as he had done to his own nephew, Victor Savage</a:t>
            </a:r>
            <a:r>
              <a:rPr lang="en-US" sz="2000" b="1" dirty="0">
                <a:solidFill>
                  <a:schemeClr val="bg1"/>
                </a:solidFill>
                <a:latin typeface="Avenir Next LT Pro" panose="020B0504020202020204" pitchFamily="34" charset="0"/>
              </a:rPr>
              <a:t>. At this moment, Holmes suddenly sits up, revealing that he was never sick at all. The entire act was a ruse to trick Smith into admitting his crime. </a:t>
            </a:r>
            <a:r>
              <a:rPr lang="en-US" sz="2000" b="1" dirty="0">
                <a:solidFill>
                  <a:srgbClr val="DCA208"/>
                </a:solidFill>
                <a:latin typeface="Avenir Next LT Pro" panose="020B0504020202020204" pitchFamily="34" charset="0"/>
              </a:rPr>
              <a:t>Inspector Morton</a:t>
            </a:r>
            <a:r>
              <a:rPr lang="en-US" sz="2000" b="1" dirty="0">
                <a:solidFill>
                  <a:schemeClr val="bg1"/>
                </a:solidFill>
                <a:latin typeface="Avenir Next LT Pro" panose="020B0504020202020204" pitchFamily="34" charset="0"/>
              </a:rPr>
              <a:t> arrives just in time to arrest Smith, completing Holmes’ elaborate deception and proving, once again, that intellect and trickery can be as powerful as brute force in solving crimes.</a:t>
            </a:r>
            <a:endParaRPr lang="en-IN" sz="2000" b="1" dirty="0">
              <a:solidFill>
                <a:schemeClr val="bg1"/>
              </a:solidFill>
              <a:latin typeface="Avenir Next LT Pro" panose="020B0504020202020204" pitchFamily="34" charset="0"/>
            </a:endParaRPr>
          </a:p>
        </p:txBody>
      </p:sp>
      <p:sp>
        <p:nvSpPr>
          <p:cNvPr id="34" name="Title 2">
            <a:extLst>
              <a:ext uri="{FF2B5EF4-FFF2-40B4-BE49-F238E27FC236}">
                <a16:creationId xmlns:a16="http://schemas.microsoft.com/office/drawing/2014/main" id="{4FCFA9CA-B3FA-0A14-1798-3B9D66CD0AAE}"/>
              </a:ext>
            </a:extLst>
          </p:cNvPr>
          <p:cNvSpPr txBox="1">
            <a:spLocks/>
          </p:cNvSpPr>
          <p:nvPr/>
        </p:nvSpPr>
        <p:spPr>
          <a:xfrm>
            <a:off x="-7854041" y="210420"/>
            <a:ext cx="5697611" cy="176709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00" b="1" dirty="0">
                <a:solidFill>
                  <a:schemeClr val="bg1"/>
                </a:solidFill>
                <a:latin typeface="Avenir Next LT Pro" panose="020B0504020202020204" pitchFamily="34" charset="0"/>
              </a:rPr>
              <a:t>Character Analysis</a:t>
            </a:r>
            <a:endParaRPr lang="en-IN" sz="5400" dirty="0"/>
          </a:p>
        </p:txBody>
      </p:sp>
      <p:sp>
        <p:nvSpPr>
          <p:cNvPr id="35" name="Subtitle 5">
            <a:extLst>
              <a:ext uri="{FF2B5EF4-FFF2-40B4-BE49-F238E27FC236}">
                <a16:creationId xmlns:a16="http://schemas.microsoft.com/office/drawing/2014/main" id="{23BB0ECB-3B3E-5212-9A73-73DED233AC1F}"/>
              </a:ext>
            </a:extLst>
          </p:cNvPr>
          <p:cNvSpPr txBox="1">
            <a:spLocks/>
          </p:cNvSpPr>
          <p:nvPr/>
        </p:nvSpPr>
        <p:spPr>
          <a:xfrm>
            <a:off x="-9235784" y="1977511"/>
            <a:ext cx="8461095" cy="468563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1800" b="1" dirty="0">
                <a:solidFill>
                  <a:srgbClr val="DCA208"/>
                </a:solidFill>
                <a:latin typeface="Avenir Next LT Pro" panose="020B0504020202020204" pitchFamily="34" charset="0"/>
              </a:rPr>
              <a:t>Sherlock Holmes </a:t>
            </a:r>
            <a:r>
              <a:rPr lang="en-US" sz="1800" b="1" dirty="0">
                <a:solidFill>
                  <a:schemeClr val="bg1"/>
                </a:solidFill>
                <a:latin typeface="Avenir Next LT Pro" panose="020B0504020202020204" pitchFamily="34" charset="0"/>
              </a:rPr>
              <a:t>– A master of disguise and deception, Holmes manipulates both friend and foe to achieve his goal. His unwavering commitment to justice justifies his morally ambiguous methods. He appears frail and delirious but is, in reality, in complete control of the situation.</a:t>
            </a:r>
          </a:p>
          <a:p>
            <a:pPr algn="just"/>
            <a:r>
              <a:rPr lang="en-US" sz="1800" b="1" dirty="0">
                <a:solidFill>
                  <a:srgbClr val="DCA208"/>
                </a:solidFill>
                <a:latin typeface="Avenir Next LT Pro" panose="020B0504020202020204" pitchFamily="34" charset="0"/>
              </a:rPr>
              <a:t>Dr. John Watson </a:t>
            </a:r>
            <a:r>
              <a:rPr lang="en-US" sz="1800" b="1" dirty="0">
                <a:solidFill>
                  <a:schemeClr val="bg1"/>
                </a:solidFill>
                <a:latin typeface="Avenir Next LT Pro" panose="020B0504020202020204" pitchFamily="34" charset="0"/>
              </a:rPr>
              <a:t>– Loyal and compassionate, Watson is genuinely distressed at Holmes' condition. His unwavering trust in Holmes is tested, yet he remains by his side. His character highlights the contrast between moral clarity and ethical dilemmas.</a:t>
            </a:r>
          </a:p>
          <a:p>
            <a:pPr algn="just"/>
            <a:r>
              <a:rPr lang="en-US" sz="1800" b="1" dirty="0">
                <a:solidFill>
                  <a:srgbClr val="DCA208"/>
                </a:solidFill>
                <a:latin typeface="Avenir Next LT Pro" panose="020B0504020202020204" pitchFamily="34" charset="0"/>
              </a:rPr>
              <a:t>Culverton Smith </a:t>
            </a:r>
            <a:r>
              <a:rPr lang="en-US" sz="1800" b="1" dirty="0">
                <a:solidFill>
                  <a:schemeClr val="bg1"/>
                </a:solidFill>
                <a:latin typeface="Avenir Next LT Pro" panose="020B0504020202020204" pitchFamily="34" charset="0"/>
              </a:rPr>
              <a:t>– A cunning and ruthless man, Smith embodies deception for malevolent purposes. He believes himself untouchable but ultimately falls into Holmes’ trap, proving that deception can be outwitted by greater intelligence.</a:t>
            </a:r>
          </a:p>
          <a:p>
            <a:pPr algn="just"/>
            <a:r>
              <a:rPr lang="en-US" sz="1800" b="1" dirty="0">
                <a:solidFill>
                  <a:srgbClr val="DCA208"/>
                </a:solidFill>
                <a:latin typeface="Avenir Next LT Pro" panose="020B0504020202020204" pitchFamily="34" charset="0"/>
              </a:rPr>
              <a:t>Mrs. Hudson </a:t>
            </a:r>
            <a:r>
              <a:rPr lang="en-US" sz="1800" b="1" dirty="0">
                <a:solidFill>
                  <a:schemeClr val="bg1"/>
                </a:solidFill>
                <a:latin typeface="Avenir Next LT Pro" panose="020B0504020202020204" pitchFamily="34" charset="0"/>
              </a:rPr>
              <a:t>– Though a minor character, Mrs. Hudson provides a crucial moment of emotional intensity. Her genuine distress makes Holmes’ deception even more impactful, adding realism to the act.</a:t>
            </a:r>
            <a:endParaRPr lang="en-IN" sz="1800" b="1" dirty="0">
              <a:solidFill>
                <a:schemeClr val="bg1"/>
              </a:solidFill>
              <a:latin typeface="Avenir Next LT Pro" panose="020B0504020202020204" pitchFamily="34" charset="0"/>
            </a:endParaRPr>
          </a:p>
        </p:txBody>
      </p:sp>
    </p:spTree>
    <p:extLst>
      <p:ext uri="{BB962C8B-B14F-4D97-AF65-F5344CB8AC3E}">
        <p14:creationId xmlns:p14="http://schemas.microsoft.com/office/powerpoint/2010/main" val="35940226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4FE17A-8BE9-F748-6DD2-B0808F4DF4C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E02AC4A-8CDE-4D88-88AC-D97778B47EE2}"/>
              </a:ext>
            </a:extLst>
          </p:cNvPr>
          <p:cNvSpPr/>
          <p:nvPr/>
        </p:nvSpPr>
        <p:spPr>
          <a:xfrm>
            <a:off x="0" y="0"/>
            <a:ext cx="12192000" cy="6858000"/>
          </a:xfrm>
          <a:prstGeom prst="rect">
            <a:avLst/>
          </a:prstGeom>
          <a:solidFill>
            <a:srgbClr val="3635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Freeform: Shape 12">
            <a:extLst>
              <a:ext uri="{FF2B5EF4-FFF2-40B4-BE49-F238E27FC236}">
                <a16:creationId xmlns:a16="http://schemas.microsoft.com/office/drawing/2014/main" id="{46C52C4E-A3C7-D964-CB51-AF38BF4C2D48}"/>
              </a:ext>
            </a:extLst>
          </p:cNvPr>
          <p:cNvSpPr/>
          <p:nvPr/>
        </p:nvSpPr>
        <p:spPr>
          <a:xfrm rot="2700000">
            <a:off x="8568912" y="-1842394"/>
            <a:ext cx="5440240" cy="6104905"/>
          </a:xfrm>
          <a:custGeom>
            <a:avLst/>
            <a:gdLst>
              <a:gd name="connsiteX0" fmla="*/ 5855153 w 8614633"/>
              <a:gd name="connsiteY0" fmla="*/ 7394348 h 9667131"/>
              <a:gd name="connsiteX1" fmla="*/ 7048159 w 8614633"/>
              <a:gd name="connsiteY1" fmla="*/ 7394348 h 9667131"/>
              <a:gd name="connsiteX2" fmla="*/ 7048159 w 8614633"/>
              <a:gd name="connsiteY2" fmla="*/ 8587354 h 9667131"/>
              <a:gd name="connsiteX3" fmla="*/ 5855153 w 8614633"/>
              <a:gd name="connsiteY3" fmla="*/ 8587354 h 9667131"/>
              <a:gd name="connsiteX4" fmla="*/ 5855153 w 8614633"/>
              <a:gd name="connsiteY4" fmla="*/ 7394348 h 9667131"/>
              <a:gd name="connsiteX5" fmla="*/ 7692356 w 8614633"/>
              <a:gd name="connsiteY5" fmla="*/ 1555661 h 9667131"/>
              <a:gd name="connsiteX6" fmla="*/ 8074375 w 8614633"/>
              <a:gd name="connsiteY6" fmla="*/ 1397423 h 9667131"/>
              <a:gd name="connsiteX7" fmla="*/ 8614632 w 8614633"/>
              <a:gd name="connsiteY7" fmla="*/ 1937680 h 9667131"/>
              <a:gd name="connsiteX8" fmla="*/ 8614633 w 8614633"/>
              <a:gd name="connsiteY8" fmla="*/ 7890533 h 9667131"/>
              <a:gd name="connsiteX9" fmla="*/ 8074375 w 8614633"/>
              <a:gd name="connsiteY9" fmla="*/ 8430790 h 9667131"/>
              <a:gd name="connsiteX10" fmla="*/ 7534119 w 8614633"/>
              <a:gd name="connsiteY10" fmla="*/ 7890534 h 9667131"/>
              <a:gd name="connsiteX11" fmla="*/ 7534118 w 8614633"/>
              <a:gd name="connsiteY11" fmla="*/ 1937680 h 9667131"/>
              <a:gd name="connsiteX12" fmla="*/ 7692356 w 8614633"/>
              <a:gd name="connsiteY12" fmla="*/ 1555661 h 9667131"/>
              <a:gd name="connsiteX13" fmla="*/ 133681 w 8614633"/>
              <a:gd name="connsiteY13" fmla="*/ 7207464 h 9667131"/>
              <a:gd name="connsiteX14" fmla="*/ 430861 w 8614633"/>
              <a:gd name="connsiteY14" fmla="*/ 7084368 h 9667131"/>
              <a:gd name="connsiteX15" fmla="*/ 851138 w 8614633"/>
              <a:gd name="connsiteY15" fmla="*/ 7504644 h 9667131"/>
              <a:gd name="connsiteX16" fmla="*/ 851137 w 8614633"/>
              <a:gd name="connsiteY16" fmla="*/ 8038521 h 9667131"/>
              <a:gd name="connsiteX17" fmla="*/ 430860 w 8614633"/>
              <a:gd name="connsiteY17" fmla="*/ 8458798 h 9667131"/>
              <a:gd name="connsiteX18" fmla="*/ 430861 w 8614633"/>
              <a:gd name="connsiteY18" fmla="*/ 8458797 h 9667131"/>
              <a:gd name="connsiteX19" fmla="*/ 10585 w 8614633"/>
              <a:gd name="connsiteY19" fmla="*/ 8038520 h 9667131"/>
              <a:gd name="connsiteX20" fmla="*/ 10585 w 8614633"/>
              <a:gd name="connsiteY20" fmla="*/ 7504644 h 9667131"/>
              <a:gd name="connsiteX21" fmla="*/ 133681 w 8614633"/>
              <a:gd name="connsiteY21" fmla="*/ 7207464 h 9667131"/>
              <a:gd name="connsiteX22" fmla="*/ 5848912 w 8614633"/>
              <a:gd name="connsiteY22" fmla="*/ 267620 h 9667131"/>
              <a:gd name="connsiteX23" fmla="*/ 6495003 w 8614633"/>
              <a:gd name="connsiteY23" fmla="*/ 0 h 9667131"/>
              <a:gd name="connsiteX24" fmla="*/ 7408713 w 8614633"/>
              <a:gd name="connsiteY24" fmla="*/ 913710 h 9667131"/>
              <a:gd name="connsiteX25" fmla="*/ 7408713 w 8614633"/>
              <a:gd name="connsiteY25" fmla="*/ 6119658 h 9667131"/>
              <a:gd name="connsiteX26" fmla="*/ 6495003 w 8614633"/>
              <a:gd name="connsiteY26" fmla="*/ 7033368 h 9667131"/>
              <a:gd name="connsiteX27" fmla="*/ 5581293 w 8614633"/>
              <a:gd name="connsiteY27" fmla="*/ 6119658 h 9667131"/>
              <a:gd name="connsiteX28" fmla="*/ 5581293 w 8614633"/>
              <a:gd name="connsiteY28" fmla="*/ 913710 h 9667131"/>
              <a:gd name="connsiteX29" fmla="*/ 5848912 w 8614633"/>
              <a:gd name="connsiteY29" fmla="*/ 267620 h 9667131"/>
              <a:gd name="connsiteX30" fmla="*/ 3494214 w 8614633"/>
              <a:gd name="connsiteY30" fmla="*/ 1719675 h 9667131"/>
              <a:gd name="connsiteX31" fmla="*/ 4306498 w 8614633"/>
              <a:gd name="connsiteY31" fmla="*/ 1383215 h 9667131"/>
              <a:gd name="connsiteX32" fmla="*/ 5455244 w 8614633"/>
              <a:gd name="connsiteY32" fmla="*/ 2531960 h 9667131"/>
              <a:gd name="connsiteX33" fmla="*/ 5455242 w 8614633"/>
              <a:gd name="connsiteY33" fmla="*/ 8518386 h 9667131"/>
              <a:gd name="connsiteX34" fmla="*/ 4306498 w 8614633"/>
              <a:gd name="connsiteY34" fmla="*/ 9667131 h 9667131"/>
              <a:gd name="connsiteX35" fmla="*/ 4306499 w 8614633"/>
              <a:gd name="connsiteY35" fmla="*/ 9667130 h 9667131"/>
              <a:gd name="connsiteX36" fmla="*/ 3157754 w 8614633"/>
              <a:gd name="connsiteY36" fmla="*/ 8518385 h 9667131"/>
              <a:gd name="connsiteX37" fmla="*/ 3157754 w 8614633"/>
              <a:gd name="connsiteY37" fmla="*/ 2531959 h 9667131"/>
              <a:gd name="connsiteX38" fmla="*/ 3494214 w 8614633"/>
              <a:gd name="connsiteY38" fmla="*/ 1719675 h 9667131"/>
              <a:gd name="connsiteX39" fmla="*/ 123096 w 8614633"/>
              <a:gd name="connsiteY39" fmla="*/ 4841353 h 9667131"/>
              <a:gd name="connsiteX40" fmla="*/ 420277 w 8614633"/>
              <a:gd name="connsiteY40" fmla="*/ 4718257 h 9667131"/>
              <a:gd name="connsiteX41" fmla="*/ 840554 w 8614633"/>
              <a:gd name="connsiteY41" fmla="*/ 5138534 h 9667131"/>
              <a:gd name="connsiteX42" fmla="*/ 840553 w 8614633"/>
              <a:gd name="connsiteY42" fmla="*/ 6575521 h 9667131"/>
              <a:gd name="connsiteX43" fmla="*/ 420276 w 8614633"/>
              <a:gd name="connsiteY43" fmla="*/ 6995798 h 9667131"/>
              <a:gd name="connsiteX44" fmla="*/ 420277 w 8614633"/>
              <a:gd name="connsiteY44" fmla="*/ 6995797 h 9667131"/>
              <a:gd name="connsiteX45" fmla="*/ 0 w 8614633"/>
              <a:gd name="connsiteY45" fmla="*/ 6575520 h 9667131"/>
              <a:gd name="connsiteX46" fmla="*/ 0 w 8614633"/>
              <a:gd name="connsiteY46" fmla="*/ 5138533 h 9667131"/>
              <a:gd name="connsiteX47" fmla="*/ 123096 w 8614633"/>
              <a:gd name="connsiteY47" fmla="*/ 4841353 h 9667131"/>
              <a:gd name="connsiteX48" fmla="*/ 1242390 w 8614633"/>
              <a:gd name="connsiteY48" fmla="*/ 830936 h 9667131"/>
              <a:gd name="connsiteX49" fmla="*/ 1985274 w 8614633"/>
              <a:gd name="connsiteY49" fmla="*/ 523223 h 9667131"/>
              <a:gd name="connsiteX50" fmla="*/ 3035873 w 8614633"/>
              <a:gd name="connsiteY50" fmla="*/ 1573821 h 9667131"/>
              <a:gd name="connsiteX51" fmla="*/ 3035871 w 8614633"/>
              <a:gd name="connsiteY51" fmla="*/ 7101391 h 9667131"/>
              <a:gd name="connsiteX52" fmla="*/ 1985273 w 8614633"/>
              <a:gd name="connsiteY52" fmla="*/ 8151990 h 9667131"/>
              <a:gd name="connsiteX53" fmla="*/ 1985274 w 8614633"/>
              <a:gd name="connsiteY53" fmla="*/ 8151988 h 9667131"/>
              <a:gd name="connsiteX54" fmla="*/ 934677 w 8614633"/>
              <a:gd name="connsiteY54" fmla="*/ 7101391 h 9667131"/>
              <a:gd name="connsiteX55" fmla="*/ 934676 w 8614633"/>
              <a:gd name="connsiteY55" fmla="*/ 1573821 h 9667131"/>
              <a:gd name="connsiteX56" fmla="*/ 1242390 w 8614633"/>
              <a:gd name="connsiteY56" fmla="*/ 830936 h 9667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8614633" h="9667131">
                <a:moveTo>
                  <a:pt x="5855153" y="7394348"/>
                </a:moveTo>
                <a:cubicBezTo>
                  <a:pt x="6184592" y="7064908"/>
                  <a:pt x="6718720" y="7064908"/>
                  <a:pt x="7048159" y="7394348"/>
                </a:cubicBezTo>
                <a:cubicBezTo>
                  <a:pt x="7377599" y="7723788"/>
                  <a:pt x="7377599" y="8257915"/>
                  <a:pt x="7048159" y="8587354"/>
                </a:cubicBezTo>
                <a:cubicBezTo>
                  <a:pt x="6718720" y="8916794"/>
                  <a:pt x="6184592" y="8916794"/>
                  <a:pt x="5855153" y="8587354"/>
                </a:cubicBezTo>
                <a:cubicBezTo>
                  <a:pt x="5525713" y="8257915"/>
                  <a:pt x="5525713" y="7723788"/>
                  <a:pt x="5855153" y="7394348"/>
                </a:cubicBezTo>
                <a:close/>
                <a:moveTo>
                  <a:pt x="7692356" y="1555661"/>
                </a:moveTo>
                <a:cubicBezTo>
                  <a:pt x="7790123" y="1457893"/>
                  <a:pt x="7925187" y="1397423"/>
                  <a:pt x="8074375" y="1397423"/>
                </a:cubicBezTo>
                <a:cubicBezTo>
                  <a:pt x="8372752" y="1397422"/>
                  <a:pt x="8614633" y="1639303"/>
                  <a:pt x="8614632" y="1937680"/>
                </a:cubicBezTo>
                <a:lnTo>
                  <a:pt x="8614633" y="7890533"/>
                </a:lnTo>
                <a:cubicBezTo>
                  <a:pt x="8614633" y="8188910"/>
                  <a:pt x="8372752" y="8430790"/>
                  <a:pt x="8074375" y="8430790"/>
                </a:cubicBezTo>
                <a:cubicBezTo>
                  <a:pt x="7775999" y="8430791"/>
                  <a:pt x="7534118" y="8188910"/>
                  <a:pt x="7534119" y="7890534"/>
                </a:cubicBezTo>
                <a:lnTo>
                  <a:pt x="7534118" y="1937680"/>
                </a:lnTo>
                <a:cubicBezTo>
                  <a:pt x="7534118" y="1788492"/>
                  <a:pt x="7594589" y="1653427"/>
                  <a:pt x="7692356" y="1555661"/>
                </a:cubicBezTo>
                <a:close/>
                <a:moveTo>
                  <a:pt x="133681" y="7207464"/>
                </a:moveTo>
                <a:cubicBezTo>
                  <a:pt x="209736" y="7131409"/>
                  <a:pt x="314805" y="7084367"/>
                  <a:pt x="430861" y="7084368"/>
                </a:cubicBezTo>
                <a:cubicBezTo>
                  <a:pt x="662974" y="7084367"/>
                  <a:pt x="851138" y="7272531"/>
                  <a:pt x="851138" y="7504644"/>
                </a:cubicBezTo>
                <a:cubicBezTo>
                  <a:pt x="851138" y="7682604"/>
                  <a:pt x="851137" y="7860562"/>
                  <a:pt x="851137" y="8038521"/>
                </a:cubicBezTo>
                <a:cubicBezTo>
                  <a:pt x="851137" y="8270634"/>
                  <a:pt x="662973" y="8458798"/>
                  <a:pt x="430860" y="8458798"/>
                </a:cubicBezTo>
                <a:lnTo>
                  <a:pt x="430861" y="8458797"/>
                </a:lnTo>
                <a:cubicBezTo>
                  <a:pt x="198749" y="8458797"/>
                  <a:pt x="10585" y="8270633"/>
                  <a:pt x="10585" y="8038520"/>
                </a:cubicBezTo>
                <a:lnTo>
                  <a:pt x="10585" y="7504644"/>
                </a:lnTo>
                <a:cubicBezTo>
                  <a:pt x="10585" y="7388588"/>
                  <a:pt x="57626" y="7283519"/>
                  <a:pt x="133681" y="7207464"/>
                </a:cubicBezTo>
                <a:close/>
                <a:moveTo>
                  <a:pt x="5848912" y="267620"/>
                </a:moveTo>
                <a:cubicBezTo>
                  <a:pt x="6014261" y="102271"/>
                  <a:pt x="6242689" y="0"/>
                  <a:pt x="6495003" y="0"/>
                </a:cubicBezTo>
                <a:cubicBezTo>
                  <a:pt x="6999631" y="0"/>
                  <a:pt x="7408713" y="409082"/>
                  <a:pt x="7408713" y="913710"/>
                </a:cubicBezTo>
                <a:lnTo>
                  <a:pt x="7408713" y="6119658"/>
                </a:lnTo>
                <a:cubicBezTo>
                  <a:pt x="7408713" y="6624286"/>
                  <a:pt x="6999631" y="7033368"/>
                  <a:pt x="6495003" y="7033368"/>
                </a:cubicBezTo>
                <a:cubicBezTo>
                  <a:pt x="5990375" y="7033368"/>
                  <a:pt x="5581293" y="6624286"/>
                  <a:pt x="5581293" y="6119658"/>
                </a:cubicBezTo>
                <a:lnTo>
                  <a:pt x="5581293" y="913710"/>
                </a:lnTo>
                <a:cubicBezTo>
                  <a:pt x="5581293" y="661396"/>
                  <a:pt x="5683564" y="432969"/>
                  <a:pt x="5848912" y="267620"/>
                </a:cubicBezTo>
                <a:close/>
                <a:moveTo>
                  <a:pt x="3494214" y="1719675"/>
                </a:moveTo>
                <a:cubicBezTo>
                  <a:pt x="3702095" y="1511793"/>
                  <a:pt x="3989282" y="1383215"/>
                  <a:pt x="4306498" y="1383215"/>
                </a:cubicBezTo>
                <a:cubicBezTo>
                  <a:pt x="4940933" y="1383215"/>
                  <a:pt x="5455244" y="1897526"/>
                  <a:pt x="5455244" y="2531960"/>
                </a:cubicBezTo>
                <a:cubicBezTo>
                  <a:pt x="5455244" y="4527435"/>
                  <a:pt x="5455242" y="6522910"/>
                  <a:pt x="5455242" y="8518386"/>
                </a:cubicBezTo>
                <a:cubicBezTo>
                  <a:pt x="5455242" y="9152820"/>
                  <a:pt x="4940931" y="9667131"/>
                  <a:pt x="4306498" y="9667131"/>
                </a:cubicBezTo>
                <a:lnTo>
                  <a:pt x="4306499" y="9667130"/>
                </a:lnTo>
                <a:cubicBezTo>
                  <a:pt x="3672064" y="9667131"/>
                  <a:pt x="3157753" y="9152819"/>
                  <a:pt x="3157754" y="8518385"/>
                </a:cubicBezTo>
                <a:lnTo>
                  <a:pt x="3157754" y="2531959"/>
                </a:lnTo>
                <a:cubicBezTo>
                  <a:pt x="3157754" y="2214743"/>
                  <a:pt x="3286331" y="1927557"/>
                  <a:pt x="3494214" y="1719675"/>
                </a:cubicBezTo>
                <a:close/>
                <a:moveTo>
                  <a:pt x="123096" y="4841353"/>
                </a:moveTo>
                <a:cubicBezTo>
                  <a:pt x="199151" y="4765298"/>
                  <a:pt x="304221" y="4718257"/>
                  <a:pt x="420277" y="4718257"/>
                </a:cubicBezTo>
                <a:cubicBezTo>
                  <a:pt x="652390" y="4718256"/>
                  <a:pt x="840554" y="4906420"/>
                  <a:pt x="840554" y="5138534"/>
                </a:cubicBezTo>
                <a:cubicBezTo>
                  <a:pt x="840554" y="5617529"/>
                  <a:pt x="840553" y="6096525"/>
                  <a:pt x="840553" y="6575521"/>
                </a:cubicBezTo>
                <a:cubicBezTo>
                  <a:pt x="840553" y="6807634"/>
                  <a:pt x="652389" y="6995798"/>
                  <a:pt x="420276" y="6995798"/>
                </a:cubicBezTo>
                <a:lnTo>
                  <a:pt x="420277" y="6995797"/>
                </a:lnTo>
                <a:cubicBezTo>
                  <a:pt x="188164" y="6995797"/>
                  <a:pt x="0" y="6807633"/>
                  <a:pt x="0" y="6575520"/>
                </a:cubicBezTo>
                <a:lnTo>
                  <a:pt x="0" y="5138533"/>
                </a:lnTo>
                <a:cubicBezTo>
                  <a:pt x="1" y="5022477"/>
                  <a:pt x="47041" y="4917408"/>
                  <a:pt x="123096" y="4841353"/>
                </a:cubicBezTo>
                <a:close/>
                <a:moveTo>
                  <a:pt x="1242390" y="830936"/>
                </a:moveTo>
                <a:cubicBezTo>
                  <a:pt x="1432511" y="640815"/>
                  <a:pt x="1695160" y="523223"/>
                  <a:pt x="1985274" y="523223"/>
                </a:cubicBezTo>
                <a:cubicBezTo>
                  <a:pt x="2565503" y="523223"/>
                  <a:pt x="3035873" y="993592"/>
                  <a:pt x="3035873" y="1573821"/>
                </a:cubicBezTo>
                <a:cubicBezTo>
                  <a:pt x="3035873" y="3416345"/>
                  <a:pt x="3035872" y="5258868"/>
                  <a:pt x="3035871" y="7101391"/>
                </a:cubicBezTo>
                <a:cubicBezTo>
                  <a:pt x="3035871" y="7681621"/>
                  <a:pt x="2565502" y="8151990"/>
                  <a:pt x="1985273" y="8151990"/>
                </a:cubicBezTo>
                <a:lnTo>
                  <a:pt x="1985274" y="8151988"/>
                </a:lnTo>
                <a:cubicBezTo>
                  <a:pt x="1405045" y="8151988"/>
                  <a:pt x="934677" y="7681620"/>
                  <a:pt x="934677" y="7101391"/>
                </a:cubicBezTo>
                <a:lnTo>
                  <a:pt x="934676" y="1573821"/>
                </a:lnTo>
                <a:cubicBezTo>
                  <a:pt x="934677" y="1283707"/>
                  <a:pt x="1052269" y="1021057"/>
                  <a:pt x="1242390" y="830936"/>
                </a:cubicBezTo>
                <a:close/>
              </a:path>
            </a:pathLst>
          </a:custGeom>
          <a:blipFill dpi="0" rotWithShape="0">
            <a:blip r:embed="rId2"/>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7" name="Title 2">
            <a:extLst>
              <a:ext uri="{FF2B5EF4-FFF2-40B4-BE49-F238E27FC236}">
                <a16:creationId xmlns:a16="http://schemas.microsoft.com/office/drawing/2014/main" id="{69DBDC53-B82A-AABA-9197-AB7BFC0F013A}"/>
              </a:ext>
            </a:extLst>
          </p:cNvPr>
          <p:cNvSpPr txBox="1">
            <a:spLocks/>
          </p:cNvSpPr>
          <p:nvPr/>
        </p:nvSpPr>
        <p:spPr>
          <a:xfrm>
            <a:off x="1509595" y="9729767"/>
            <a:ext cx="5697611" cy="176709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00" b="1">
                <a:solidFill>
                  <a:schemeClr val="bg1"/>
                </a:solidFill>
                <a:latin typeface="Avenir Next LT Pro" panose="020B0504020202020204" pitchFamily="34" charset="0"/>
              </a:rPr>
              <a:t>Conclusion</a:t>
            </a:r>
            <a:endParaRPr lang="en-IN" sz="5400" dirty="0"/>
          </a:p>
        </p:txBody>
      </p:sp>
      <p:sp>
        <p:nvSpPr>
          <p:cNvPr id="8" name="Subtitle 5">
            <a:extLst>
              <a:ext uri="{FF2B5EF4-FFF2-40B4-BE49-F238E27FC236}">
                <a16:creationId xmlns:a16="http://schemas.microsoft.com/office/drawing/2014/main" id="{D824ABBE-85F0-7B1D-CFC6-E5A6FE1E7393}"/>
              </a:ext>
            </a:extLst>
          </p:cNvPr>
          <p:cNvSpPr txBox="1">
            <a:spLocks/>
          </p:cNvSpPr>
          <p:nvPr/>
        </p:nvSpPr>
        <p:spPr>
          <a:xfrm>
            <a:off x="5487" y="11234002"/>
            <a:ext cx="8461095" cy="313462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1800" b="1">
                <a:solidFill>
                  <a:schemeClr val="bg1"/>
                </a:solidFill>
                <a:latin typeface="Avenir Next LT Pro" panose="020B0504020202020204" pitchFamily="34" charset="0"/>
              </a:rPr>
              <a:t>The Adventure of the Dying Detective is a powerful </a:t>
            </a:r>
            <a:r>
              <a:rPr lang="en-US" sz="1800" b="1">
                <a:solidFill>
                  <a:srgbClr val="DCA208"/>
                </a:solidFill>
                <a:latin typeface="Avenir Next LT Pro" panose="020B0504020202020204" pitchFamily="34" charset="0"/>
              </a:rPr>
              <a:t>exploration of the ethics of deception in crime-solving</a:t>
            </a:r>
            <a:r>
              <a:rPr lang="en-US" sz="1800" b="1">
                <a:solidFill>
                  <a:schemeClr val="bg1"/>
                </a:solidFill>
                <a:latin typeface="Avenir Next LT Pro" panose="020B0504020202020204" pitchFamily="34" charset="0"/>
              </a:rPr>
              <a:t>. Sherlock Holmes' actions prove that trickery can be a highly effective investigative tool, but they also highlight the potential moral cost of such methods. While his deception ultimately leads to the capture of a murderer, it </a:t>
            </a:r>
            <a:r>
              <a:rPr lang="en-US" sz="1800" b="1">
                <a:solidFill>
                  <a:srgbClr val="DCA208"/>
                </a:solidFill>
                <a:latin typeface="Avenir Next LT Pro" panose="020B0504020202020204" pitchFamily="34" charset="0"/>
              </a:rPr>
              <a:t>comes at the price of trust — both Watson and Mrs. Hudson are left emotionally shaken by the ordeal</a:t>
            </a:r>
            <a:r>
              <a:rPr lang="en-US" sz="1800" b="1">
                <a:solidFill>
                  <a:schemeClr val="bg1"/>
                </a:solidFill>
                <a:latin typeface="Avenir Next LT Pro" panose="020B0504020202020204" pitchFamily="34" charset="0"/>
              </a:rPr>
              <a:t>. The story forces readers to question whether the pursuit of justice should come at any cost or if ethical boundaries should always be maintained. In the end, Holmes remains a heroic yet morally ambiguous figure, demonstrating that sometimes, solving a crime requires stepping into the grey areas of morality.</a:t>
            </a:r>
            <a:endParaRPr lang="en-IN" sz="1800" b="1" dirty="0">
              <a:solidFill>
                <a:schemeClr val="bg1"/>
              </a:solidFill>
              <a:latin typeface="Avenir Next LT Pro" panose="020B0504020202020204" pitchFamily="34" charset="0"/>
            </a:endParaRPr>
          </a:p>
        </p:txBody>
      </p:sp>
      <p:sp>
        <p:nvSpPr>
          <p:cNvPr id="16" name="Title 2">
            <a:extLst>
              <a:ext uri="{FF2B5EF4-FFF2-40B4-BE49-F238E27FC236}">
                <a16:creationId xmlns:a16="http://schemas.microsoft.com/office/drawing/2014/main" id="{5927D548-A4CA-647D-A08D-3B2A7B470325}"/>
              </a:ext>
            </a:extLst>
          </p:cNvPr>
          <p:cNvSpPr txBox="1">
            <a:spLocks/>
          </p:cNvSpPr>
          <p:nvPr/>
        </p:nvSpPr>
        <p:spPr>
          <a:xfrm>
            <a:off x="500079" y="682570"/>
            <a:ext cx="8163652" cy="176709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00" b="1" dirty="0">
                <a:solidFill>
                  <a:schemeClr val="bg1"/>
                </a:solidFill>
                <a:latin typeface="Avenir Next LT Pro" panose="020B0504020202020204" pitchFamily="34" charset="0"/>
              </a:rPr>
              <a:t>Deception and Moral Ambiguity</a:t>
            </a:r>
            <a:endParaRPr lang="en-IN" sz="5400" dirty="0"/>
          </a:p>
        </p:txBody>
      </p:sp>
      <p:sp>
        <p:nvSpPr>
          <p:cNvPr id="17" name="Subtitle 5">
            <a:extLst>
              <a:ext uri="{FF2B5EF4-FFF2-40B4-BE49-F238E27FC236}">
                <a16:creationId xmlns:a16="http://schemas.microsoft.com/office/drawing/2014/main" id="{5394A23C-1440-56B2-F8F6-DF43506AD66E}"/>
              </a:ext>
            </a:extLst>
          </p:cNvPr>
          <p:cNvSpPr txBox="1">
            <a:spLocks/>
          </p:cNvSpPr>
          <p:nvPr/>
        </p:nvSpPr>
        <p:spPr>
          <a:xfrm>
            <a:off x="500079" y="2270487"/>
            <a:ext cx="8461095" cy="326043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1">
                <a:solidFill>
                  <a:schemeClr val="bg1"/>
                </a:solidFill>
                <a:latin typeface="Avenir Next LT Pro" panose="020B0504020202020204" pitchFamily="34" charset="0"/>
              </a:rPr>
              <a:t>One of the central themes in this story is the use of deception as a tool for justice. Holmes’ strategy is undeniably effective, but it raises critical questions: Is it acceptable to lie and manipulate if the goal is to catch a criminal? This theme extends beyond literature into real-life ethical dilemmas in law enforcement, where undercover operations and psychological tactics are often employed to catch criminals. Additionally, the story explores the fine line between right and wrong—while Holmes uses deception for good, Smith uses it for evil. This contrast forces readers to consider whether morality is defined solely by intention or if the methods themselves matter just as much.</a:t>
            </a:r>
            <a:endParaRPr lang="en-IN" sz="2000" b="1" dirty="0">
              <a:solidFill>
                <a:schemeClr val="bg1"/>
              </a:solidFill>
              <a:latin typeface="Avenir Next LT Pro" panose="020B0504020202020204" pitchFamily="34" charset="0"/>
            </a:endParaRPr>
          </a:p>
        </p:txBody>
      </p:sp>
      <p:sp>
        <p:nvSpPr>
          <p:cNvPr id="25" name="Title 2">
            <a:extLst>
              <a:ext uri="{FF2B5EF4-FFF2-40B4-BE49-F238E27FC236}">
                <a16:creationId xmlns:a16="http://schemas.microsoft.com/office/drawing/2014/main" id="{95E673D0-FCD4-B957-4E97-EC2996EEE959}"/>
              </a:ext>
            </a:extLst>
          </p:cNvPr>
          <p:cNvSpPr txBox="1">
            <a:spLocks/>
          </p:cNvSpPr>
          <p:nvPr/>
        </p:nvSpPr>
        <p:spPr>
          <a:xfrm>
            <a:off x="-10112397" y="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400" b="1" dirty="0">
                <a:solidFill>
                  <a:schemeClr val="bg1"/>
                </a:solidFill>
                <a:latin typeface="Avenir Next LT Pro" panose="020B0504020202020204" pitchFamily="34" charset="0"/>
              </a:rPr>
              <a:t>Summary of the Story</a:t>
            </a:r>
            <a:br>
              <a:rPr lang="en-IN" dirty="0"/>
            </a:br>
            <a:endParaRPr lang="en-IN" dirty="0"/>
          </a:p>
        </p:txBody>
      </p:sp>
      <p:sp>
        <p:nvSpPr>
          <p:cNvPr id="26" name="Subtitle 5">
            <a:extLst>
              <a:ext uri="{FF2B5EF4-FFF2-40B4-BE49-F238E27FC236}">
                <a16:creationId xmlns:a16="http://schemas.microsoft.com/office/drawing/2014/main" id="{140720D8-C694-1B87-6434-B5065ABB5743}"/>
              </a:ext>
            </a:extLst>
          </p:cNvPr>
          <p:cNvSpPr txBox="1">
            <a:spLocks/>
          </p:cNvSpPr>
          <p:nvPr/>
        </p:nvSpPr>
        <p:spPr>
          <a:xfrm>
            <a:off x="-9522089" y="1715004"/>
            <a:ext cx="8461095" cy="523032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1" dirty="0">
                <a:solidFill>
                  <a:schemeClr val="bg1"/>
                </a:solidFill>
                <a:latin typeface="Avenir Next LT Pro" panose="020B0504020202020204" pitchFamily="34" charset="0"/>
              </a:rPr>
              <a:t>The story begins with Mrs. Hudson, Holmes’ landlady, desperately seeking Dr. Watson’s help, claiming that Holmes has been critically ill for three days. Upon arriving at </a:t>
            </a:r>
            <a:r>
              <a:rPr lang="en-US" sz="2000" b="1" dirty="0">
                <a:solidFill>
                  <a:srgbClr val="DCA208"/>
                </a:solidFill>
                <a:latin typeface="Avenir Next LT Pro" panose="020B0504020202020204" pitchFamily="34" charset="0"/>
              </a:rPr>
              <a:t>221B Baker Street</a:t>
            </a:r>
            <a:r>
              <a:rPr lang="en-US" sz="2000" b="1" dirty="0">
                <a:solidFill>
                  <a:schemeClr val="bg1"/>
                </a:solidFill>
                <a:latin typeface="Avenir Next LT Pro" panose="020B0504020202020204" pitchFamily="34" charset="0"/>
              </a:rPr>
              <a:t>, Watson finds Holmes in a terrible state—pale, weak, and delirious. Despite Watson’s insistence on examining him, Holmes refuses, claiming he is suffering from a </a:t>
            </a:r>
            <a:r>
              <a:rPr lang="en-US" sz="2000" b="1" dirty="0">
                <a:solidFill>
                  <a:srgbClr val="DCA208"/>
                </a:solidFill>
                <a:latin typeface="Avenir Next LT Pro" panose="020B0504020202020204" pitchFamily="34" charset="0"/>
              </a:rPr>
              <a:t>rare and deadly tropical disease</a:t>
            </a:r>
            <a:r>
              <a:rPr lang="en-US" sz="2000" b="1" dirty="0">
                <a:solidFill>
                  <a:schemeClr val="bg1"/>
                </a:solidFill>
                <a:latin typeface="Avenir Next LT Pro" panose="020B0504020202020204" pitchFamily="34" charset="0"/>
              </a:rPr>
              <a:t>. He instructs Watson to fetch </a:t>
            </a:r>
            <a:r>
              <a:rPr lang="en-US" sz="2000" b="1" dirty="0">
                <a:solidFill>
                  <a:srgbClr val="DCA208"/>
                </a:solidFill>
                <a:latin typeface="Avenir Next LT Pro" panose="020B0504020202020204" pitchFamily="34" charset="0"/>
              </a:rPr>
              <a:t>Culverton Smith</a:t>
            </a:r>
            <a:r>
              <a:rPr lang="en-US" sz="2000" b="1" dirty="0">
                <a:solidFill>
                  <a:schemeClr val="bg1"/>
                </a:solidFill>
                <a:latin typeface="Avenir Next LT Pro" panose="020B0504020202020204" pitchFamily="34" charset="0"/>
              </a:rPr>
              <a:t>, a specialist in such illnesses, warning Watson not to return too soon or alert Smith that Holmes has sent for him. Watson, deeply concerned, follows the instructions. Upon Smith’s arrival, Holmes appears to be at death’s door. Believing Holmes to be too weak to survive, </a:t>
            </a:r>
            <a:r>
              <a:rPr lang="en-US" sz="2000" b="1" dirty="0">
                <a:solidFill>
                  <a:srgbClr val="DCA208"/>
                </a:solidFill>
                <a:latin typeface="Avenir Next LT Pro" panose="020B0504020202020204" pitchFamily="34" charset="0"/>
              </a:rPr>
              <a:t>Smith arrogantly confesses to infecting him, just as he had done to his own nephew, Victor Savage</a:t>
            </a:r>
            <a:r>
              <a:rPr lang="en-US" sz="2000" b="1" dirty="0">
                <a:solidFill>
                  <a:schemeClr val="bg1"/>
                </a:solidFill>
                <a:latin typeface="Avenir Next LT Pro" panose="020B0504020202020204" pitchFamily="34" charset="0"/>
              </a:rPr>
              <a:t>. At this moment, Holmes suddenly sits up, revealing that he was never sick at all. The entire act was a ruse to trick Smith into admitting his crime. </a:t>
            </a:r>
            <a:r>
              <a:rPr lang="en-US" sz="2000" b="1" dirty="0">
                <a:solidFill>
                  <a:srgbClr val="DCA208"/>
                </a:solidFill>
                <a:latin typeface="Avenir Next LT Pro" panose="020B0504020202020204" pitchFamily="34" charset="0"/>
              </a:rPr>
              <a:t>Inspector Morton</a:t>
            </a:r>
            <a:r>
              <a:rPr lang="en-US" sz="2000" b="1" dirty="0">
                <a:solidFill>
                  <a:schemeClr val="bg1"/>
                </a:solidFill>
                <a:latin typeface="Avenir Next LT Pro" panose="020B0504020202020204" pitchFamily="34" charset="0"/>
              </a:rPr>
              <a:t> arrives just in time to arrest Smith, completing Holmes’ elaborate deception and proving, once again, that intellect and trickery can be as powerful as brute force in solving crimes.</a:t>
            </a:r>
            <a:endParaRPr lang="en-IN" sz="2000" b="1" dirty="0">
              <a:solidFill>
                <a:schemeClr val="bg1"/>
              </a:solidFill>
              <a:latin typeface="Avenir Next LT Pro" panose="020B0504020202020204" pitchFamily="34" charset="0"/>
            </a:endParaRPr>
          </a:p>
        </p:txBody>
      </p:sp>
    </p:spTree>
    <p:extLst>
      <p:ext uri="{BB962C8B-B14F-4D97-AF65-F5344CB8AC3E}">
        <p14:creationId xmlns:p14="http://schemas.microsoft.com/office/powerpoint/2010/main" val="2428957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C7980C-1388-572F-C987-63DBC1446CD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A3707C5-FAE7-58B3-DB43-CA59922F2182}"/>
              </a:ext>
            </a:extLst>
          </p:cNvPr>
          <p:cNvSpPr/>
          <p:nvPr/>
        </p:nvSpPr>
        <p:spPr>
          <a:xfrm>
            <a:off x="0" y="0"/>
            <a:ext cx="12192000" cy="6858000"/>
          </a:xfrm>
          <a:prstGeom prst="rect">
            <a:avLst/>
          </a:prstGeom>
          <a:solidFill>
            <a:srgbClr val="3635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Freeform: Shape 12">
            <a:extLst>
              <a:ext uri="{FF2B5EF4-FFF2-40B4-BE49-F238E27FC236}">
                <a16:creationId xmlns:a16="http://schemas.microsoft.com/office/drawing/2014/main" id="{70E1BF4F-EA03-B1F6-CB39-C28CAE647CD6}"/>
              </a:ext>
            </a:extLst>
          </p:cNvPr>
          <p:cNvSpPr/>
          <p:nvPr/>
        </p:nvSpPr>
        <p:spPr>
          <a:xfrm rot="2700000">
            <a:off x="8568912" y="-1842394"/>
            <a:ext cx="5440240" cy="6104905"/>
          </a:xfrm>
          <a:custGeom>
            <a:avLst/>
            <a:gdLst>
              <a:gd name="connsiteX0" fmla="*/ 5855153 w 8614633"/>
              <a:gd name="connsiteY0" fmla="*/ 7394348 h 9667131"/>
              <a:gd name="connsiteX1" fmla="*/ 7048159 w 8614633"/>
              <a:gd name="connsiteY1" fmla="*/ 7394348 h 9667131"/>
              <a:gd name="connsiteX2" fmla="*/ 7048159 w 8614633"/>
              <a:gd name="connsiteY2" fmla="*/ 8587354 h 9667131"/>
              <a:gd name="connsiteX3" fmla="*/ 5855153 w 8614633"/>
              <a:gd name="connsiteY3" fmla="*/ 8587354 h 9667131"/>
              <a:gd name="connsiteX4" fmla="*/ 5855153 w 8614633"/>
              <a:gd name="connsiteY4" fmla="*/ 7394348 h 9667131"/>
              <a:gd name="connsiteX5" fmla="*/ 7692356 w 8614633"/>
              <a:gd name="connsiteY5" fmla="*/ 1555661 h 9667131"/>
              <a:gd name="connsiteX6" fmla="*/ 8074375 w 8614633"/>
              <a:gd name="connsiteY6" fmla="*/ 1397423 h 9667131"/>
              <a:gd name="connsiteX7" fmla="*/ 8614632 w 8614633"/>
              <a:gd name="connsiteY7" fmla="*/ 1937680 h 9667131"/>
              <a:gd name="connsiteX8" fmla="*/ 8614633 w 8614633"/>
              <a:gd name="connsiteY8" fmla="*/ 7890533 h 9667131"/>
              <a:gd name="connsiteX9" fmla="*/ 8074375 w 8614633"/>
              <a:gd name="connsiteY9" fmla="*/ 8430790 h 9667131"/>
              <a:gd name="connsiteX10" fmla="*/ 7534119 w 8614633"/>
              <a:gd name="connsiteY10" fmla="*/ 7890534 h 9667131"/>
              <a:gd name="connsiteX11" fmla="*/ 7534118 w 8614633"/>
              <a:gd name="connsiteY11" fmla="*/ 1937680 h 9667131"/>
              <a:gd name="connsiteX12" fmla="*/ 7692356 w 8614633"/>
              <a:gd name="connsiteY12" fmla="*/ 1555661 h 9667131"/>
              <a:gd name="connsiteX13" fmla="*/ 133681 w 8614633"/>
              <a:gd name="connsiteY13" fmla="*/ 7207464 h 9667131"/>
              <a:gd name="connsiteX14" fmla="*/ 430861 w 8614633"/>
              <a:gd name="connsiteY14" fmla="*/ 7084368 h 9667131"/>
              <a:gd name="connsiteX15" fmla="*/ 851138 w 8614633"/>
              <a:gd name="connsiteY15" fmla="*/ 7504644 h 9667131"/>
              <a:gd name="connsiteX16" fmla="*/ 851137 w 8614633"/>
              <a:gd name="connsiteY16" fmla="*/ 8038521 h 9667131"/>
              <a:gd name="connsiteX17" fmla="*/ 430860 w 8614633"/>
              <a:gd name="connsiteY17" fmla="*/ 8458798 h 9667131"/>
              <a:gd name="connsiteX18" fmla="*/ 430861 w 8614633"/>
              <a:gd name="connsiteY18" fmla="*/ 8458797 h 9667131"/>
              <a:gd name="connsiteX19" fmla="*/ 10585 w 8614633"/>
              <a:gd name="connsiteY19" fmla="*/ 8038520 h 9667131"/>
              <a:gd name="connsiteX20" fmla="*/ 10585 w 8614633"/>
              <a:gd name="connsiteY20" fmla="*/ 7504644 h 9667131"/>
              <a:gd name="connsiteX21" fmla="*/ 133681 w 8614633"/>
              <a:gd name="connsiteY21" fmla="*/ 7207464 h 9667131"/>
              <a:gd name="connsiteX22" fmla="*/ 5848912 w 8614633"/>
              <a:gd name="connsiteY22" fmla="*/ 267620 h 9667131"/>
              <a:gd name="connsiteX23" fmla="*/ 6495003 w 8614633"/>
              <a:gd name="connsiteY23" fmla="*/ 0 h 9667131"/>
              <a:gd name="connsiteX24" fmla="*/ 7408713 w 8614633"/>
              <a:gd name="connsiteY24" fmla="*/ 913710 h 9667131"/>
              <a:gd name="connsiteX25" fmla="*/ 7408713 w 8614633"/>
              <a:gd name="connsiteY25" fmla="*/ 6119658 h 9667131"/>
              <a:gd name="connsiteX26" fmla="*/ 6495003 w 8614633"/>
              <a:gd name="connsiteY26" fmla="*/ 7033368 h 9667131"/>
              <a:gd name="connsiteX27" fmla="*/ 5581293 w 8614633"/>
              <a:gd name="connsiteY27" fmla="*/ 6119658 h 9667131"/>
              <a:gd name="connsiteX28" fmla="*/ 5581293 w 8614633"/>
              <a:gd name="connsiteY28" fmla="*/ 913710 h 9667131"/>
              <a:gd name="connsiteX29" fmla="*/ 5848912 w 8614633"/>
              <a:gd name="connsiteY29" fmla="*/ 267620 h 9667131"/>
              <a:gd name="connsiteX30" fmla="*/ 3494214 w 8614633"/>
              <a:gd name="connsiteY30" fmla="*/ 1719675 h 9667131"/>
              <a:gd name="connsiteX31" fmla="*/ 4306498 w 8614633"/>
              <a:gd name="connsiteY31" fmla="*/ 1383215 h 9667131"/>
              <a:gd name="connsiteX32" fmla="*/ 5455244 w 8614633"/>
              <a:gd name="connsiteY32" fmla="*/ 2531960 h 9667131"/>
              <a:gd name="connsiteX33" fmla="*/ 5455242 w 8614633"/>
              <a:gd name="connsiteY33" fmla="*/ 8518386 h 9667131"/>
              <a:gd name="connsiteX34" fmla="*/ 4306498 w 8614633"/>
              <a:gd name="connsiteY34" fmla="*/ 9667131 h 9667131"/>
              <a:gd name="connsiteX35" fmla="*/ 4306499 w 8614633"/>
              <a:gd name="connsiteY35" fmla="*/ 9667130 h 9667131"/>
              <a:gd name="connsiteX36" fmla="*/ 3157754 w 8614633"/>
              <a:gd name="connsiteY36" fmla="*/ 8518385 h 9667131"/>
              <a:gd name="connsiteX37" fmla="*/ 3157754 w 8614633"/>
              <a:gd name="connsiteY37" fmla="*/ 2531959 h 9667131"/>
              <a:gd name="connsiteX38" fmla="*/ 3494214 w 8614633"/>
              <a:gd name="connsiteY38" fmla="*/ 1719675 h 9667131"/>
              <a:gd name="connsiteX39" fmla="*/ 123096 w 8614633"/>
              <a:gd name="connsiteY39" fmla="*/ 4841353 h 9667131"/>
              <a:gd name="connsiteX40" fmla="*/ 420277 w 8614633"/>
              <a:gd name="connsiteY40" fmla="*/ 4718257 h 9667131"/>
              <a:gd name="connsiteX41" fmla="*/ 840554 w 8614633"/>
              <a:gd name="connsiteY41" fmla="*/ 5138534 h 9667131"/>
              <a:gd name="connsiteX42" fmla="*/ 840553 w 8614633"/>
              <a:gd name="connsiteY42" fmla="*/ 6575521 h 9667131"/>
              <a:gd name="connsiteX43" fmla="*/ 420276 w 8614633"/>
              <a:gd name="connsiteY43" fmla="*/ 6995798 h 9667131"/>
              <a:gd name="connsiteX44" fmla="*/ 420277 w 8614633"/>
              <a:gd name="connsiteY44" fmla="*/ 6995797 h 9667131"/>
              <a:gd name="connsiteX45" fmla="*/ 0 w 8614633"/>
              <a:gd name="connsiteY45" fmla="*/ 6575520 h 9667131"/>
              <a:gd name="connsiteX46" fmla="*/ 0 w 8614633"/>
              <a:gd name="connsiteY46" fmla="*/ 5138533 h 9667131"/>
              <a:gd name="connsiteX47" fmla="*/ 123096 w 8614633"/>
              <a:gd name="connsiteY47" fmla="*/ 4841353 h 9667131"/>
              <a:gd name="connsiteX48" fmla="*/ 1242390 w 8614633"/>
              <a:gd name="connsiteY48" fmla="*/ 830936 h 9667131"/>
              <a:gd name="connsiteX49" fmla="*/ 1985274 w 8614633"/>
              <a:gd name="connsiteY49" fmla="*/ 523223 h 9667131"/>
              <a:gd name="connsiteX50" fmla="*/ 3035873 w 8614633"/>
              <a:gd name="connsiteY50" fmla="*/ 1573821 h 9667131"/>
              <a:gd name="connsiteX51" fmla="*/ 3035871 w 8614633"/>
              <a:gd name="connsiteY51" fmla="*/ 7101391 h 9667131"/>
              <a:gd name="connsiteX52" fmla="*/ 1985273 w 8614633"/>
              <a:gd name="connsiteY52" fmla="*/ 8151990 h 9667131"/>
              <a:gd name="connsiteX53" fmla="*/ 1985274 w 8614633"/>
              <a:gd name="connsiteY53" fmla="*/ 8151988 h 9667131"/>
              <a:gd name="connsiteX54" fmla="*/ 934677 w 8614633"/>
              <a:gd name="connsiteY54" fmla="*/ 7101391 h 9667131"/>
              <a:gd name="connsiteX55" fmla="*/ 934676 w 8614633"/>
              <a:gd name="connsiteY55" fmla="*/ 1573821 h 9667131"/>
              <a:gd name="connsiteX56" fmla="*/ 1242390 w 8614633"/>
              <a:gd name="connsiteY56" fmla="*/ 830936 h 9667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8614633" h="9667131">
                <a:moveTo>
                  <a:pt x="5855153" y="7394348"/>
                </a:moveTo>
                <a:cubicBezTo>
                  <a:pt x="6184592" y="7064908"/>
                  <a:pt x="6718720" y="7064908"/>
                  <a:pt x="7048159" y="7394348"/>
                </a:cubicBezTo>
                <a:cubicBezTo>
                  <a:pt x="7377599" y="7723788"/>
                  <a:pt x="7377599" y="8257915"/>
                  <a:pt x="7048159" y="8587354"/>
                </a:cubicBezTo>
                <a:cubicBezTo>
                  <a:pt x="6718720" y="8916794"/>
                  <a:pt x="6184592" y="8916794"/>
                  <a:pt x="5855153" y="8587354"/>
                </a:cubicBezTo>
                <a:cubicBezTo>
                  <a:pt x="5525713" y="8257915"/>
                  <a:pt x="5525713" y="7723788"/>
                  <a:pt x="5855153" y="7394348"/>
                </a:cubicBezTo>
                <a:close/>
                <a:moveTo>
                  <a:pt x="7692356" y="1555661"/>
                </a:moveTo>
                <a:cubicBezTo>
                  <a:pt x="7790123" y="1457893"/>
                  <a:pt x="7925187" y="1397423"/>
                  <a:pt x="8074375" y="1397423"/>
                </a:cubicBezTo>
                <a:cubicBezTo>
                  <a:pt x="8372752" y="1397422"/>
                  <a:pt x="8614633" y="1639303"/>
                  <a:pt x="8614632" y="1937680"/>
                </a:cubicBezTo>
                <a:lnTo>
                  <a:pt x="8614633" y="7890533"/>
                </a:lnTo>
                <a:cubicBezTo>
                  <a:pt x="8614633" y="8188910"/>
                  <a:pt x="8372752" y="8430790"/>
                  <a:pt x="8074375" y="8430790"/>
                </a:cubicBezTo>
                <a:cubicBezTo>
                  <a:pt x="7775999" y="8430791"/>
                  <a:pt x="7534118" y="8188910"/>
                  <a:pt x="7534119" y="7890534"/>
                </a:cubicBezTo>
                <a:lnTo>
                  <a:pt x="7534118" y="1937680"/>
                </a:lnTo>
                <a:cubicBezTo>
                  <a:pt x="7534118" y="1788492"/>
                  <a:pt x="7594589" y="1653427"/>
                  <a:pt x="7692356" y="1555661"/>
                </a:cubicBezTo>
                <a:close/>
                <a:moveTo>
                  <a:pt x="133681" y="7207464"/>
                </a:moveTo>
                <a:cubicBezTo>
                  <a:pt x="209736" y="7131409"/>
                  <a:pt x="314805" y="7084367"/>
                  <a:pt x="430861" y="7084368"/>
                </a:cubicBezTo>
                <a:cubicBezTo>
                  <a:pt x="662974" y="7084367"/>
                  <a:pt x="851138" y="7272531"/>
                  <a:pt x="851138" y="7504644"/>
                </a:cubicBezTo>
                <a:cubicBezTo>
                  <a:pt x="851138" y="7682604"/>
                  <a:pt x="851137" y="7860562"/>
                  <a:pt x="851137" y="8038521"/>
                </a:cubicBezTo>
                <a:cubicBezTo>
                  <a:pt x="851137" y="8270634"/>
                  <a:pt x="662973" y="8458798"/>
                  <a:pt x="430860" y="8458798"/>
                </a:cubicBezTo>
                <a:lnTo>
                  <a:pt x="430861" y="8458797"/>
                </a:lnTo>
                <a:cubicBezTo>
                  <a:pt x="198749" y="8458797"/>
                  <a:pt x="10585" y="8270633"/>
                  <a:pt x="10585" y="8038520"/>
                </a:cubicBezTo>
                <a:lnTo>
                  <a:pt x="10585" y="7504644"/>
                </a:lnTo>
                <a:cubicBezTo>
                  <a:pt x="10585" y="7388588"/>
                  <a:pt x="57626" y="7283519"/>
                  <a:pt x="133681" y="7207464"/>
                </a:cubicBezTo>
                <a:close/>
                <a:moveTo>
                  <a:pt x="5848912" y="267620"/>
                </a:moveTo>
                <a:cubicBezTo>
                  <a:pt x="6014261" y="102271"/>
                  <a:pt x="6242689" y="0"/>
                  <a:pt x="6495003" y="0"/>
                </a:cubicBezTo>
                <a:cubicBezTo>
                  <a:pt x="6999631" y="0"/>
                  <a:pt x="7408713" y="409082"/>
                  <a:pt x="7408713" y="913710"/>
                </a:cubicBezTo>
                <a:lnTo>
                  <a:pt x="7408713" y="6119658"/>
                </a:lnTo>
                <a:cubicBezTo>
                  <a:pt x="7408713" y="6624286"/>
                  <a:pt x="6999631" y="7033368"/>
                  <a:pt x="6495003" y="7033368"/>
                </a:cubicBezTo>
                <a:cubicBezTo>
                  <a:pt x="5990375" y="7033368"/>
                  <a:pt x="5581293" y="6624286"/>
                  <a:pt x="5581293" y="6119658"/>
                </a:cubicBezTo>
                <a:lnTo>
                  <a:pt x="5581293" y="913710"/>
                </a:lnTo>
                <a:cubicBezTo>
                  <a:pt x="5581293" y="661396"/>
                  <a:pt x="5683564" y="432969"/>
                  <a:pt x="5848912" y="267620"/>
                </a:cubicBezTo>
                <a:close/>
                <a:moveTo>
                  <a:pt x="3494214" y="1719675"/>
                </a:moveTo>
                <a:cubicBezTo>
                  <a:pt x="3702095" y="1511793"/>
                  <a:pt x="3989282" y="1383215"/>
                  <a:pt x="4306498" y="1383215"/>
                </a:cubicBezTo>
                <a:cubicBezTo>
                  <a:pt x="4940933" y="1383215"/>
                  <a:pt x="5455244" y="1897526"/>
                  <a:pt x="5455244" y="2531960"/>
                </a:cubicBezTo>
                <a:cubicBezTo>
                  <a:pt x="5455244" y="4527435"/>
                  <a:pt x="5455242" y="6522910"/>
                  <a:pt x="5455242" y="8518386"/>
                </a:cubicBezTo>
                <a:cubicBezTo>
                  <a:pt x="5455242" y="9152820"/>
                  <a:pt x="4940931" y="9667131"/>
                  <a:pt x="4306498" y="9667131"/>
                </a:cubicBezTo>
                <a:lnTo>
                  <a:pt x="4306499" y="9667130"/>
                </a:lnTo>
                <a:cubicBezTo>
                  <a:pt x="3672064" y="9667131"/>
                  <a:pt x="3157753" y="9152819"/>
                  <a:pt x="3157754" y="8518385"/>
                </a:cubicBezTo>
                <a:lnTo>
                  <a:pt x="3157754" y="2531959"/>
                </a:lnTo>
                <a:cubicBezTo>
                  <a:pt x="3157754" y="2214743"/>
                  <a:pt x="3286331" y="1927557"/>
                  <a:pt x="3494214" y="1719675"/>
                </a:cubicBezTo>
                <a:close/>
                <a:moveTo>
                  <a:pt x="123096" y="4841353"/>
                </a:moveTo>
                <a:cubicBezTo>
                  <a:pt x="199151" y="4765298"/>
                  <a:pt x="304221" y="4718257"/>
                  <a:pt x="420277" y="4718257"/>
                </a:cubicBezTo>
                <a:cubicBezTo>
                  <a:pt x="652390" y="4718256"/>
                  <a:pt x="840554" y="4906420"/>
                  <a:pt x="840554" y="5138534"/>
                </a:cubicBezTo>
                <a:cubicBezTo>
                  <a:pt x="840554" y="5617529"/>
                  <a:pt x="840553" y="6096525"/>
                  <a:pt x="840553" y="6575521"/>
                </a:cubicBezTo>
                <a:cubicBezTo>
                  <a:pt x="840553" y="6807634"/>
                  <a:pt x="652389" y="6995798"/>
                  <a:pt x="420276" y="6995798"/>
                </a:cubicBezTo>
                <a:lnTo>
                  <a:pt x="420277" y="6995797"/>
                </a:lnTo>
                <a:cubicBezTo>
                  <a:pt x="188164" y="6995797"/>
                  <a:pt x="0" y="6807633"/>
                  <a:pt x="0" y="6575520"/>
                </a:cubicBezTo>
                <a:lnTo>
                  <a:pt x="0" y="5138533"/>
                </a:lnTo>
                <a:cubicBezTo>
                  <a:pt x="1" y="5022477"/>
                  <a:pt x="47041" y="4917408"/>
                  <a:pt x="123096" y="4841353"/>
                </a:cubicBezTo>
                <a:close/>
                <a:moveTo>
                  <a:pt x="1242390" y="830936"/>
                </a:moveTo>
                <a:cubicBezTo>
                  <a:pt x="1432511" y="640815"/>
                  <a:pt x="1695160" y="523223"/>
                  <a:pt x="1985274" y="523223"/>
                </a:cubicBezTo>
                <a:cubicBezTo>
                  <a:pt x="2565503" y="523223"/>
                  <a:pt x="3035873" y="993592"/>
                  <a:pt x="3035873" y="1573821"/>
                </a:cubicBezTo>
                <a:cubicBezTo>
                  <a:pt x="3035873" y="3416345"/>
                  <a:pt x="3035872" y="5258868"/>
                  <a:pt x="3035871" y="7101391"/>
                </a:cubicBezTo>
                <a:cubicBezTo>
                  <a:pt x="3035871" y="7681621"/>
                  <a:pt x="2565502" y="8151990"/>
                  <a:pt x="1985273" y="8151990"/>
                </a:cubicBezTo>
                <a:lnTo>
                  <a:pt x="1985274" y="8151988"/>
                </a:lnTo>
                <a:cubicBezTo>
                  <a:pt x="1405045" y="8151988"/>
                  <a:pt x="934677" y="7681620"/>
                  <a:pt x="934677" y="7101391"/>
                </a:cubicBezTo>
                <a:lnTo>
                  <a:pt x="934676" y="1573821"/>
                </a:lnTo>
                <a:cubicBezTo>
                  <a:pt x="934677" y="1283707"/>
                  <a:pt x="1052269" y="1021057"/>
                  <a:pt x="1242390" y="830936"/>
                </a:cubicBezTo>
                <a:close/>
              </a:path>
            </a:pathLst>
          </a:custGeom>
          <a:blipFill dpi="0" rotWithShape="0">
            <a:blip r:embed="rId2"/>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7" name="Title 2">
            <a:extLst>
              <a:ext uri="{FF2B5EF4-FFF2-40B4-BE49-F238E27FC236}">
                <a16:creationId xmlns:a16="http://schemas.microsoft.com/office/drawing/2014/main" id="{A58478E8-7727-4174-27D7-CAA08DF9E5AC}"/>
              </a:ext>
            </a:extLst>
          </p:cNvPr>
          <p:cNvSpPr txBox="1">
            <a:spLocks/>
          </p:cNvSpPr>
          <p:nvPr/>
        </p:nvSpPr>
        <p:spPr>
          <a:xfrm>
            <a:off x="1801551" y="833340"/>
            <a:ext cx="5697611" cy="176709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00" b="1" dirty="0">
                <a:solidFill>
                  <a:schemeClr val="bg1"/>
                </a:solidFill>
                <a:latin typeface="Avenir Next LT Pro" panose="020B0504020202020204" pitchFamily="34" charset="0"/>
              </a:rPr>
              <a:t>Conclusion</a:t>
            </a:r>
            <a:endParaRPr lang="en-IN" sz="5400" dirty="0"/>
          </a:p>
        </p:txBody>
      </p:sp>
      <p:sp>
        <p:nvSpPr>
          <p:cNvPr id="8" name="Subtitle 5">
            <a:extLst>
              <a:ext uri="{FF2B5EF4-FFF2-40B4-BE49-F238E27FC236}">
                <a16:creationId xmlns:a16="http://schemas.microsoft.com/office/drawing/2014/main" id="{AEB1A6E5-8CB5-92BB-1534-2E4E783FCEAC}"/>
              </a:ext>
            </a:extLst>
          </p:cNvPr>
          <p:cNvSpPr txBox="1">
            <a:spLocks/>
          </p:cNvSpPr>
          <p:nvPr/>
        </p:nvSpPr>
        <p:spPr>
          <a:xfrm>
            <a:off x="297443" y="2337575"/>
            <a:ext cx="8461095" cy="313462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1800" b="1" dirty="0">
                <a:solidFill>
                  <a:schemeClr val="bg1"/>
                </a:solidFill>
                <a:latin typeface="Avenir Next LT Pro" panose="020B0504020202020204" pitchFamily="34" charset="0"/>
              </a:rPr>
              <a:t>The Adventure of the Dying Detective is a powerful </a:t>
            </a:r>
            <a:r>
              <a:rPr lang="en-US" sz="1800" b="1" dirty="0">
                <a:solidFill>
                  <a:srgbClr val="DCA208"/>
                </a:solidFill>
                <a:latin typeface="Avenir Next LT Pro" panose="020B0504020202020204" pitchFamily="34" charset="0"/>
              </a:rPr>
              <a:t>exploration of the ethics of deception in crime-solving</a:t>
            </a:r>
            <a:r>
              <a:rPr lang="en-US" sz="1800" b="1" dirty="0">
                <a:solidFill>
                  <a:schemeClr val="bg1"/>
                </a:solidFill>
                <a:latin typeface="Avenir Next LT Pro" panose="020B0504020202020204" pitchFamily="34" charset="0"/>
              </a:rPr>
              <a:t>. Sherlock Holmes' actions prove that trickery can be a highly effective investigative tool, but they also highlight the potential moral cost of such methods. While his deception ultimately leads to the capture of a murderer, it </a:t>
            </a:r>
            <a:r>
              <a:rPr lang="en-US" sz="1800" b="1" dirty="0">
                <a:solidFill>
                  <a:srgbClr val="DCA208"/>
                </a:solidFill>
                <a:latin typeface="Avenir Next LT Pro" panose="020B0504020202020204" pitchFamily="34" charset="0"/>
              </a:rPr>
              <a:t>comes at the price of trust — both Watson and Mrs. Hudson are left emotionally shaken by the ordeal</a:t>
            </a:r>
            <a:r>
              <a:rPr lang="en-US" sz="1800" b="1" dirty="0">
                <a:solidFill>
                  <a:schemeClr val="bg1"/>
                </a:solidFill>
                <a:latin typeface="Avenir Next LT Pro" panose="020B0504020202020204" pitchFamily="34" charset="0"/>
              </a:rPr>
              <a:t>. The story forces readers to question whether the pursuit of justice should come at any cost or if ethical boundaries should always be maintained. In the end, Holmes remains a heroic yet morally ambiguous figure, demonstrating that sometimes, solving a crime requires stepping into the grey areas of morality.</a:t>
            </a:r>
            <a:endParaRPr lang="en-IN" sz="1800" b="1" dirty="0">
              <a:solidFill>
                <a:schemeClr val="bg1"/>
              </a:solidFill>
              <a:latin typeface="Avenir Next LT Pro" panose="020B0504020202020204" pitchFamily="34" charset="0"/>
            </a:endParaRPr>
          </a:p>
        </p:txBody>
      </p:sp>
      <p:sp>
        <p:nvSpPr>
          <p:cNvPr id="9" name="Freeform: Shape 8">
            <a:extLst>
              <a:ext uri="{FF2B5EF4-FFF2-40B4-BE49-F238E27FC236}">
                <a16:creationId xmlns:a16="http://schemas.microsoft.com/office/drawing/2014/main" id="{C59F3442-CB0B-B755-CADE-510EA88CEBBB}"/>
              </a:ext>
            </a:extLst>
          </p:cNvPr>
          <p:cNvSpPr/>
          <p:nvPr/>
        </p:nvSpPr>
        <p:spPr>
          <a:xfrm rot="13500000">
            <a:off x="-8167727" y="6630993"/>
            <a:ext cx="7253903" cy="8140154"/>
          </a:xfrm>
          <a:custGeom>
            <a:avLst/>
            <a:gdLst>
              <a:gd name="connsiteX0" fmla="*/ 5855153 w 8614633"/>
              <a:gd name="connsiteY0" fmla="*/ 7394348 h 9667131"/>
              <a:gd name="connsiteX1" fmla="*/ 7048159 w 8614633"/>
              <a:gd name="connsiteY1" fmla="*/ 7394348 h 9667131"/>
              <a:gd name="connsiteX2" fmla="*/ 7048159 w 8614633"/>
              <a:gd name="connsiteY2" fmla="*/ 8587354 h 9667131"/>
              <a:gd name="connsiteX3" fmla="*/ 5855153 w 8614633"/>
              <a:gd name="connsiteY3" fmla="*/ 8587354 h 9667131"/>
              <a:gd name="connsiteX4" fmla="*/ 5855153 w 8614633"/>
              <a:gd name="connsiteY4" fmla="*/ 7394348 h 9667131"/>
              <a:gd name="connsiteX5" fmla="*/ 7692356 w 8614633"/>
              <a:gd name="connsiteY5" fmla="*/ 1555661 h 9667131"/>
              <a:gd name="connsiteX6" fmla="*/ 8074375 w 8614633"/>
              <a:gd name="connsiteY6" fmla="*/ 1397423 h 9667131"/>
              <a:gd name="connsiteX7" fmla="*/ 8614632 w 8614633"/>
              <a:gd name="connsiteY7" fmla="*/ 1937680 h 9667131"/>
              <a:gd name="connsiteX8" fmla="*/ 8614633 w 8614633"/>
              <a:gd name="connsiteY8" fmla="*/ 7890533 h 9667131"/>
              <a:gd name="connsiteX9" fmla="*/ 8074375 w 8614633"/>
              <a:gd name="connsiteY9" fmla="*/ 8430790 h 9667131"/>
              <a:gd name="connsiteX10" fmla="*/ 7534119 w 8614633"/>
              <a:gd name="connsiteY10" fmla="*/ 7890534 h 9667131"/>
              <a:gd name="connsiteX11" fmla="*/ 7534118 w 8614633"/>
              <a:gd name="connsiteY11" fmla="*/ 1937680 h 9667131"/>
              <a:gd name="connsiteX12" fmla="*/ 7692356 w 8614633"/>
              <a:gd name="connsiteY12" fmla="*/ 1555661 h 9667131"/>
              <a:gd name="connsiteX13" fmla="*/ 133681 w 8614633"/>
              <a:gd name="connsiteY13" fmla="*/ 7207464 h 9667131"/>
              <a:gd name="connsiteX14" fmla="*/ 430861 w 8614633"/>
              <a:gd name="connsiteY14" fmla="*/ 7084368 h 9667131"/>
              <a:gd name="connsiteX15" fmla="*/ 851138 w 8614633"/>
              <a:gd name="connsiteY15" fmla="*/ 7504644 h 9667131"/>
              <a:gd name="connsiteX16" fmla="*/ 851137 w 8614633"/>
              <a:gd name="connsiteY16" fmla="*/ 8038521 h 9667131"/>
              <a:gd name="connsiteX17" fmla="*/ 430860 w 8614633"/>
              <a:gd name="connsiteY17" fmla="*/ 8458798 h 9667131"/>
              <a:gd name="connsiteX18" fmla="*/ 430861 w 8614633"/>
              <a:gd name="connsiteY18" fmla="*/ 8458797 h 9667131"/>
              <a:gd name="connsiteX19" fmla="*/ 10585 w 8614633"/>
              <a:gd name="connsiteY19" fmla="*/ 8038520 h 9667131"/>
              <a:gd name="connsiteX20" fmla="*/ 10585 w 8614633"/>
              <a:gd name="connsiteY20" fmla="*/ 7504644 h 9667131"/>
              <a:gd name="connsiteX21" fmla="*/ 133681 w 8614633"/>
              <a:gd name="connsiteY21" fmla="*/ 7207464 h 9667131"/>
              <a:gd name="connsiteX22" fmla="*/ 5848912 w 8614633"/>
              <a:gd name="connsiteY22" fmla="*/ 267620 h 9667131"/>
              <a:gd name="connsiteX23" fmla="*/ 6495003 w 8614633"/>
              <a:gd name="connsiteY23" fmla="*/ 0 h 9667131"/>
              <a:gd name="connsiteX24" fmla="*/ 7408713 w 8614633"/>
              <a:gd name="connsiteY24" fmla="*/ 913710 h 9667131"/>
              <a:gd name="connsiteX25" fmla="*/ 7408713 w 8614633"/>
              <a:gd name="connsiteY25" fmla="*/ 6119658 h 9667131"/>
              <a:gd name="connsiteX26" fmla="*/ 6495003 w 8614633"/>
              <a:gd name="connsiteY26" fmla="*/ 7033368 h 9667131"/>
              <a:gd name="connsiteX27" fmla="*/ 5581293 w 8614633"/>
              <a:gd name="connsiteY27" fmla="*/ 6119658 h 9667131"/>
              <a:gd name="connsiteX28" fmla="*/ 5581293 w 8614633"/>
              <a:gd name="connsiteY28" fmla="*/ 913710 h 9667131"/>
              <a:gd name="connsiteX29" fmla="*/ 5848912 w 8614633"/>
              <a:gd name="connsiteY29" fmla="*/ 267620 h 9667131"/>
              <a:gd name="connsiteX30" fmla="*/ 3494214 w 8614633"/>
              <a:gd name="connsiteY30" fmla="*/ 1719675 h 9667131"/>
              <a:gd name="connsiteX31" fmla="*/ 4306498 w 8614633"/>
              <a:gd name="connsiteY31" fmla="*/ 1383215 h 9667131"/>
              <a:gd name="connsiteX32" fmla="*/ 5455244 w 8614633"/>
              <a:gd name="connsiteY32" fmla="*/ 2531960 h 9667131"/>
              <a:gd name="connsiteX33" fmla="*/ 5455242 w 8614633"/>
              <a:gd name="connsiteY33" fmla="*/ 8518386 h 9667131"/>
              <a:gd name="connsiteX34" fmla="*/ 4306498 w 8614633"/>
              <a:gd name="connsiteY34" fmla="*/ 9667131 h 9667131"/>
              <a:gd name="connsiteX35" fmla="*/ 4306499 w 8614633"/>
              <a:gd name="connsiteY35" fmla="*/ 9667130 h 9667131"/>
              <a:gd name="connsiteX36" fmla="*/ 3157754 w 8614633"/>
              <a:gd name="connsiteY36" fmla="*/ 8518385 h 9667131"/>
              <a:gd name="connsiteX37" fmla="*/ 3157754 w 8614633"/>
              <a:gd name="connsiteY37" fmla="*/ 2531959 h 9667131"/>
              <a:gd name="connsiteX38" fmla="*/ 3494214 w 8614633"/>
              <a:gd name="connsiteY38" fmla="*/ 1719675 h 9667131"/>
              <a:gd name="connsiteX39" fmla="*/ 123096 w 8614633"/>
              <a:gd name="connsiteY39" fmla="*/ 4841353 h 9667131"/>
              <a:gd name="connsiteX40" fmla="*/ 420277 w 8614633"/>
              <a:gd name="connsiteY40" fmla="*/ 4718257 h 9667131"/>
              <a:gd name="connsiteX41" fmla="*/ 840554 w 8614633"/>
              <a:gd name="connsiteY41" fmla="*/ 5138534 h 9667131"/>
              <a:gd name="connsiteX42" fmla="*/ 840553 w 8614633"/>
              <a:gd name="connsiteY42" fmla="*/ 6575521 h 9667131"/>
              <a:gd name="connsiteX43" fmla="*/ 420276 w 8614633"/>
              <a:gd name="connsiteY43" fmla="*/ 6995798 h 9667131"/>
              <a:gd name="connsiteX44" fmla="*/ 420277 w 8614633"/>
              <a:gd name="connsiteY44" fmla="*/ 6995797 h 9667131"/>
              <a:gd name="connsiteX45" fmla="*/ 0 w 8614633"/>
              <a:gd name="connsiteY45" fmla="*/ 6575520 h 9667131"/>
              <a:gd name="connsiteX46" fmla="*/ 0 w 8614633"/>
              <a:gd name="connsiteY46" fmla="*/ 5138533 h 9667131"/>
              <a:gd name="connsiteX47" fmla="*/ 123096 w 8614633"/>
              <a:gd name="connsiteY47" fmla="*/ 4841353 h 9667131"/>
              <a:gd name="connsiteX48" fmla="*/ 1242390 w 8614633"/>
              <a:gd name="connsiteY48" fmla="*/ 830936 h 9667131"/>
              <a:gd name="connsiteX49" fmla="*/ 1985274 w 8614633"/>
              <a:gd name="connsiteY49" fmla="*/ 523223 h 9667131"/>
              <a:gd name="connsiteX50" fmla="*/ 3035873 w 8614633"/>
              <a:gd name="connsiteY50" fmla="*/ 1573821 h 9667131"/>
              <a:gd name="connsiteX51" fmla="*/ 3035871 w 8614633"/>
              <a:gd name="connsiteY51" fmla="*/ 7101391 h 9667131"/>
              <a:gd name="connsiteX52" fmla="*/ 1985273 w 8614633"/>
              <a:gd name="connsiteY52" fmla="*/ 8151990 h 9667131"/>
              <a:gd name="connsiteX53" fmla="*/ 1985274 w 8614633"/>
              <a:gd name="connsiteY53" fmla="*/ 8151988 h 9667131"/>
              <a:gd name="connsiteX54" fmla="*/ 934677 w 8614633"/>
              <a:gd name="connsiteY54" fmla="*/ 7101391 h 9667131"/>
              <a:gd name="connsiteX55" fmla="*/ 934676 w 8614633"/>
              <a:gd name="connsiteY55" fmla="*/ 1573821 h 9667131"/>
              <a:gd name="connsiteX56" fmla="*/ 1242390 w 8614633"/>
              <a:gd name="connsiteY56" fmla="*/ 830936 h 9667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8614633" h="9667131">
                <a:moveTo>
                  <a:pt x="5855153" y="7394348"/>
                </a:moveTo>
                <a:cubicBezTo>
                  <a:pt x="6184592" y="7064908"/>
                  <a:pt x="6718720" y="7064908"/>
                  <a:pt x="7048159" y="7394348"/>
                </a:cubicBezTo>
                <a:cubicBezTo>
                  <a:pt x="7377599" y="7723788"/>
                  <a:pt x="7377599" y="8257915"/>
                  <a:pt x="7048159" y="8587354"/>
                </a:cubicBezTo>
                <a:cubicBezTo>
                  <a:pt x="6718720" y="8916794"/>
                  <a:pt x="6184592" y="8916794"/>
                  <a:pt x="5855153" y="8587354"/>
                </a:cubicBezTo>
                <a:cubicBezTo>
                  <a:pt x="5525713" y="8257915"/>
                  <a:pt x="5525713" y="7723788"/>
                  <a:pt x="5855153" y="7394348"/>
                </a:cubicBezTo>
                <a:close/>
                <a:moveTo>
                  <a:pt x="7692356" y="1555661"/>
                </a:moveTo>
                <a:cubicBezTo>
                  <a:pt x="7790123" y="1457893"/>
                  <a:pt x="7925187" y="1397423"/>
                  <a:pt x="8074375" y="1397423"/>
                </a:cubicBezTo>
                <a:cubicBezTo>
                  <a:pt x="8372752" y="1397422"/>
                  <a:pt x="8614633" y="1639303"/>
                  <a:pt x="8614632" y="1937680"/>
                </a:cubicBezTo>
                <a:lnTo>
                  <a:pt x="8614633" y="7890533"/>
                </a:lnTo>
                <a:cubicBezTo>
                  <a:pt x="8614633" y="8188910"/>
                  <a:pt x="8372752" y="8430790"/>
                  <a:pt x="8074375" y="8430790"/>
                </a:cubicBezTo>
                <a:cubicBezTo>
                  <a:pt x="7775999" y="8430791"/>
                  <a:pt x="7534118" y="8188910"/>
                  <a:pt x="7534119" y="7890534"/>
                </a:cubicBezTo>
                <a:lnTo>
                  <a:pt x="7534118" y="1937680"/>
                </a:lnTo>
                <a:cubicBezTo>
                  <a:pt x="7534118" y="1788492"/>
                  <a:pt x="7594589" y="1653427"/>
                  <a:pt x="7692356" y="1555661"/>
                </a:cubicBezTo>
                <a:close/>
                <a:moveTo>
                  <a:pt x="133681" y="7207464"/>
                </a:moveTo>
                <a:cubicBezTo>
                  <a:pt x="209736" y="7131409"/>
                  <a:pt x="314805" y="7084367"/>
                  <a:pt x="430861" y="7084368"/>
                </a:cubicBezTo>
                <a:cubicBezTo>
                  <a:pt x="662974" y="7084367"/>
                  <a:pt x="851138" y="7272531"/>
                  <a:pt x="851138" y="7504644"/>
                </a:cubicBezTo>
                <a:cubicBezTo>
                  <a:pt x="851138" y="7682604"/>
                  <a:pt x="851137" y="7860562"/>
                  <a:pt x="851137" y="8038521"/>
                </a:cubicBezTo>
                <a:cubicBezTo>
                  <a:pt x="851137" y="8270634"/>
                  <a:pt x="662973" y="8458798"/>
                  <a:pt x="430860" y="8458798"/>
                </a:cubicBezTo>
                <a:lnTo>
                  <a:pt x="430861" y="8458797"/>
                </a:lnTo>
                <a:cubicBezTo>
                  <a:pt x="198749" y="8458797"/>
                  <a:pt x="10585" y="8270633"/>
                  <a:pt x="10585" y="8038520"/>
                </a:cubicBezTo>
                <a:lnTo>
                  <a:pt x="10585" y="7504644"/>
                </a:lnTo>
                <a:cubicBezTo>
                  <a:pt x="10585" y="7388588"/>
                  <a:pt x="57626" y="7283519"/>
                  <a:pt x="133681" y="7207464"/>
                </a:cubicBezTo>
                <a:close/>
                <a:moveTo>
                  <a:pt x="5848912" y="267620"/>
                </a:moveTo>
                <a:cubicBezTo>
                  <a:pt x="6014261" y="102271"/>
                  <a:pt x="6242689" y="0"/>
                  <a:pt x="6495003" y="0"/>
                </a:cubicBezTo>
                <a:cubicBezTo>
                  <a:pt x="6999631" y="0"/>
                  <a:pt x="7408713" y="409082"/>
                  <a:pt x="7408713" y="913710"/>
                </a:cubicBezTo>
                <a:lnTo>
                  <a:pt x="7408713" y="6119658"/>
                </a:lnTo>
                <a:cubicBezTo>
                  <a:pt x="7408713" y="6624286"/>
                  <a:pt x="6999631" y="7033368"/>
                  <a:pt x="6495003" y="7033368"/>
                </a:cubicBezTo>
                <a:cubicBezTo>
                  <a:pt x="5990375" y="7033368"/>
                  <a:pt x="5581293" y="6624286"/>
                  <a:pt x="5581293" y="6119658"/>
                </a:cubicBezTo>
                <a:lnTo>
                  <a:pt x="5581293" y="913710"/>
                </a:lnTo>
                <a:cubicBezTo>
                  <a:pt x="5581293" y="661396"/>
                  <a:pt x="5683564" y="432969"/>
                  <a:pt x="5848912" y="267620"/>
                </a:cubicBezTo>
                <a:close/>
                <a:moveTo>
                  <a:pt x="3494214" y="1719675"/>
                </a:moveTo>
                <a:cubicBezTo>
                  <a:pt x="3702095" y="1511793"/>
                  <a:pt x="3989282" y="1383215"/>
                  <a:pt x="4306498" y="1383215"/>
                </a:cubicBezTo>
                <a:cubicBezTo>
                  <a:pt x="4940933" y="1383215"/>
                  <a:pt x="5455244" y="1897526"/>
                  <a:pt x="5455244" y="2531960"/>
                </a:cubicBezTo>
                <a:cubicBezTo>
                  <a:pt x="5455244" y="4527435"/>
                  <a:pt x="5455242" y="6522910"/>
                  <a:pt x="5455242" y="8518386"/>
                </a:cubicBezTo>
                <a:cubicBezTo>
                  <a:pt x="5455242" y="9152820"/>
                  <a:pt x="4940931" y="9667131"/>
                  <a:pt x="4306498" y="9667131"/>
                </a:cubicBezTo>
                <a:lnTo>
                  <a:pt x="4306499" y="9667130"/>
                </a:lnTo>
                <a:cubicBezTo>
                  <a:pt x="3672064" y="9667131"/>
                  <a:pt x="3157753" y="9152819"/>
                  <a:pt x="3157754" y="8518385"/>
                </a:cubicBezTo>
                <a:lnTo>
                  <a:pt x="3157754" y="2531959"/>
                </a:lnTo>
                <a:cubicBezTo>
                  <a:pt x="3157754" y="2214743"/>
                  <a:pt x="3286331" y="1927557"/>
                  <a:pt x="3494214" y="1719675"/>
                </a:cubicBezTo>
                <a:close/>
                <a:moveTo>
                  <a:pt x="123096" y="4841353"/>
                </a:moveTo>
                <a:cubicBezTo>
                  <a:pt x="199151" y="4765298"/>
                  <a:pt x="304221" y="4718257"/>
                  <a:pt x="420277" y="4718257"/>
                </a:cubicBezTo>
                <a:cubicBezTo>
                  <a:pt x="652390" y="4718256"/>
                  <a:pt x="840554" y="4906420"/>
                  <a:pt x="840554" y="5138534"/>
                </a:cubicBezTo>
                <a:cubicBezTo>
                  <a:pt x="840554" y="5617529"/>
                  <a:pt x="840553" y="6096525"/>
                  <a:pt x="840553" y="6575521"/>
                </a:cubicBezTo>
                <a:cubicBezTo>
                  <a:pt x="840553" y="6807634"/>
                  <a:pt x="652389" y="6995798"/>
                  <a:pt x="420276" y="6995798"/>
                </a:cubicBezTo>
                <a:lnTo>
                  <a:pt x="420277" y="6995797"/>
                </a:lnTo>
                <a:cubicBezTo>
                  <a:pt x="188164" y="6995797"/>
                  <a:pt x="0" y="6807633"/>
                  <a:pt x="0" y="6575520"/>
                </a:cubicBezTo>
                <a:lnTo>
                  <a:pt x="0" y="5138533"/>
                </a:lnTo>
                <a:cubicBezTo>
                  <a:pt x="1" y="5022477"/>
                  <a:pt x="47041" y="4917408"/>
                  <a:pt x="123096" y="4841353"/>
                </a:cubicBezTo>
                <a:close/>
                <a:moveTo>
                  <a:pt x="1242390" y="830936"/>
                </a:moveTo>
                <a:cubicBezTo>
                  <a:pt x="1432511" y="640815"/>
                  <a:pt x="1695160" y="523223"/>
                  <a:pt x="1985274" y="523223"/>
                </a:cubicBezTo>
                <a:cubicBezTo>
                  <a:pt x="2565503" y="523223"/>
                  <a:pt x="3035873" y="993592"/>
                  <a:pt x="3035873" y="1573821"/>
                </a:cubicBezTo>
                <a:cubicBezTo>
                  <a:pt x="3035873" y="3416345"/>
                  <a:pt x="3035872" y="5258868"/>
                  <a:pt x="3035871" y="7101391"/>
                </a:cubicBezTo>
                <a:cubicBezTo>
                  <a:pt x="3035871" y="7681621"/>
                  <a:pt x="2565502" y="8151990"/>
                  <a:pt x="1985273" y="8151990"/>
                </a:cubicBezTo>
                <a:lnTo>
                  <a:pt x="1985274" y="8151988"/>
                </a:lnTo>
                <a:cubicBezTo>
                  <a:pt x="1405045" y="8151988"/>
                  <a:pt x="934677" y="7681620"/>
                  <a:pt x="934677" y="7101391"/>
                </a:cubicBezTo>
                <a:lnTo>
                  <a:pt x="934676" y="1573821"/>
                </a:lnTo>
                <a:cubicBezTo>
                  <a:pt x="934677" y="1283707"/>
                  <a:pt x="1052269" y="1021057"/>
                  <a:pt x="1242390" y="830936"/>
                </a:cubicBezTo>
                <a:close/>
              </a:path>
            </a:pathLst>
          </a:custGeom>
          <a:blipFill dpi="0" rotWithShape="0">
            <a:blip r:embed="rId2"/>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10" name="Title 4">
            <a:extLst>
              <a:ext uri="{FF2B5EF4-FFF2-40B4-BE49-F238E27FC236}">
                <a16:creationId xmlns:a16="http://schemas.microsoft.com/office/drawing/2014/main" id="{0F603DC1-8BCD-BEF0-1A27-00D4300F10CD}"/>
              </a:ext>
            </a:extLst>
          </p:cNvPr>
          <p:cNvSpPr txBox="1">
            <a:spLocks/>
          </p:cNvSpPr>
          <p:nvPr/>
        </p:nvSpPr>
        <p:spPr>
          <a:xfrm>
            <a:off x="2445516" y="8752732"/>
            <a:ext cx="5154592" cy="162750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7200" b="1">
                <a:solidFill>
                  <a:schemeClr val="bg1"/>
                </a:solidFill>
                <a:latin typeface="Avenir Next LT Pro" panose="020B0504020202020204" pitchFamily="34" charset="0"/>
              </a:rPr>
              <a:t>Thank You</a:t>
            </a:r>
            <a:endParaRPr lang="en-IN" sz="7200" dirty="0"/>
          </a:p>
        </p:txBody>
      </p:sp>
      <p:pic>
        <p:nvPicPr>
          <p:cNvPr id="11" name="Graphic 10" descr="Detective female with solid fill">
            <a:extLst>
              <a:ext uri="{FF2B5EF4-FFF2-40B4-BE49-F238E27FC236}">
                <a16:creationId xmlns:a16="http://schemas.microsoft.com/office/drawing/2014/main" id="{6AB1E821-33F1-0D5F-EEDB-56B004B6F99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83672" y="7809773"/>
            <a:ext cx="1478280" cy="1478280"/>
          </a:xfrm>
          <a:prstGeom prst="rect">
            <a:avLst/>
          </a:prstGeom>
        </p:spPr>
      </p:pic>
      <p:sp>
        <p:nvSpPr>
          <p:cNvPr id="29" name="Title 2">
            <a:extLst>
              <a:ext uri="{FF2B5EF4-FFF2-40B4-BE49-F238E27FC236}">
                <a16:creationId xmlns:a16="http://schemas.microsoft.com/office/drawing/2014/main" id="{CDBB646F-91C8-1791-06AA-5B9A258379D5}"/>
              </a:ext>
            </a:extLst>
          </p:cNvPr>
          <p:cNvSpPr txBox="1">
            <a:spLocks/>
          </p:cNvSpPr>
          <p:nvPr/>
        </p:nvSpPr>
        <p:spPr>
          <a:xfrm>
            <a:off x="-9423028" y="833340"/>
            <a:ext cx="8163652" cy="176709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00" b="1" dirty="0">
                <a:solidFill>
                  <a:schemeClr val="bg1"/>
                </a:solidFill>
                <a:latin typeface="Avenir Next LT Pro" panose="020B0504020202020204" pitchFamily="34" charset="0"/>
              </a:rPr>
              <a:t>Deception and Moral Ambiguity</a:t>
            </a:r>
            <a:endParaRPr lang="en-IN" sz="5400" dirty="0"/>
          </a:p>
        </p:txBody>
      </p:sp>
      <p:sp>
        <p:nvSpPr>
          <p:cNvPr id="30" name="Subtitle 5">
            <a:extLst>
              <a:ext uri="{FF2B5EF4-FFF2-40B4-BE49-F238E27FC236}">
                <a16:creationId xmlns:a16="http://schemas.microsoft.com/office/drawing/2014/main" id="{4E697D40-6D99-D377-8218-E0945C30AD0B}"/>
              </a:ext>
            </a:extLst>
          </p:cNvPr>
          <p:cNvSpPr txBox="1">
            <a:spLocks/>
          </p:cNvSpPr>
          <p:nvPr/>
        </p:nvSpPr>
        <p:spPr>
          <a:xfrm>
            <a:off x="-9423028" y="2421257"/>
            <a:ext cx="8461095" cy="326043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1">
                <a:solidFill>
                  <a:schemeClr val="bg1"/>
                </a:solidFill>
                <a:latin typeface="Avenir Next LT Pro" panose="020B0504020202020204" pitchFamily="34" charset="0"/>
              </a:rPr>
              <a:t>One of the central themes in this story is the use of deception as a tool for justice. Holmes’ strategy is undeniably effective, but it raises critical questions: Is it acceptable to lie and manipulate if the goal is to catch a criminal? This theme extends beyond literature into real-life ethical dilemmas in law enforcement, where undercover operations and psychological tactics are often employed to catch criminals. Additionally, the story explores the fine line between right and wrong—while Holmes uses deception for good, Smith uses it for evil. This contrast forces readers to consider whether morality is defined solely by intention or if the methods themselves matter just as much.</a:t>
            </a:r>
            <a:endParaRPr lang="en-IN" sz="2000" b="1" dirty="0">
              <a:solidFill>
                <a:schemeClr val="bg1"/>
              </a:solidFill>
              <a:latin typeface="Avenir Next LT Pro" panose="020B0504020202020204" pitchFamily="34" charset="0"/>
            </a:endParaRPr>
          </a:p>
        </p:txBody>
      </p:sp>
    </p:spTree>
    <p:extLst>
      <p:ext uri="{BB962C8B-B14F-4D97-AF65-F5344CB8AC3E}">
        <p14:creationId xmlns:p14="http://schemas.microsoft.com/office/powerpoint/2010/main" val="9226853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8E6B2F-49F2-96C5-1AC9-C1477D47631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9A5BB89-A596-0521-98D6-C4836BBC9F7E}"/>
              </a:ext>
            </a:extLst>
          </p:cNvPr>
          <p:cNvSpPr/>
          <p:nvPr/>
        </p:nvSpPr>
        <p:spPr>
          <a:xfrm>
            <a:off x="0" y="0"/>
            <a:ext cx="12192000" cy="6858000"/>
          </a:xfrm>
          <a:prstGeom prst="rect">
            <a:avLst/>
          </a:prstGeom>
          <a:solidFill>
            <a:srgbClr val="3635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4" name="Graphic 13" descr="Detective female with solid fill">
            <a:extLst>
              <a:ext uri="{FF2B5EF4-FFF2-40B4-BE49-F238E27FC236}">
                <a16:creationId xmlns:a16="http://schemas.microsoft.com/office/drawing/2014/main" id="{FB33F2B7-0A2D-96DE-8D55-A76F404E93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56860" y="1950720"/>
            <a:ext cx="1478280" cy="1478280"/>
          </a:xfrm>
          <a:prstGeom prst="rect">
            <a:avLst/>
          </a:prstGeom>
        </p:spPr>
      </p:pic>
      <p:sp>
        <p:nvSpPr>
          <p:cNvPr id="15" name="Freeform: Shape 14">
            <a:extLst>
              <a:ext uri="{FF2B5EF4-FFF2-40B4-BE49-F238E27FC236}">
                <a16:creationId xmlns:a16="http://schemas.microsoft.com/office/drawing/2014/main" id="{10CFFEBB-E3ED-18AD-38F6-96DED31B8418}"/>
              </a:ext>
            </a:extLst>
          </p:cNvPr>
          <p:cNvSpPr/>
          <p:nvPr/>
        </p:nvSpPr>
        <p:spPr>
          <a:xfrm rot="2700000">
            <a:off x="7652308" y="-3062940"/>
            <a:ext cx="7253903" cy="8140154"/>
          </a:xfrm>
          <a:custGeom>
            <a:avLst/>
            <a:gdLst>
              <a:gd name="connsiteX0" fmla="*/ 5855153 w 8614633"/>
              <a:gd name="connsiteY0" fmla="*/ 7394348 h 9667131"/>
              <a:gd name="connsiteX1" fmla="*/ 7048159 w 8614633"/>
              <a:gd name="connsiteY1" fmla="*/ 7394348 h 9667131"/>
              <a:gd name="connsiteX2" fmla="*/ 7048159 w 8614633"/>
              <a:gd name="connsiteY2" fmla="*/ 8587354 h 9667131"/>
              <a:gd name="connsiteX3" fmla="*/ 5855153 w 8614633"/>
              <a:gd name="connsiteY3" fmla="*/ 8587354 h 9667131"/>
              <a:gd name="connsiteX4" fmla="*/ 5855153 w 8614633"/>
              <a:gd name="connsiteY4" fmla="*/ 7394348 h 9667131"/>
              <a:gd name="connsiteX5" fmla="*/ 7692356 w 8614633"/>
              <a:gd name="connsiteY5" fmla="*/ 1555661 h 9667131"/>
              <a:gd name="connsiteX6" fmla="*/ 8074375 w 8614633"/>
              <a:gd name="connsiteY6" fmla="*/ 1397423 h 9667131"/>
              <a:gd name="connsiteX7" fmla="*/ 8614632 w 8614633"/>
              <a:gd name="connsiteY7" fmla="*/ 1937680 h 9667131"/>
              <a:gd name="connsiteX8" fmla="*/ 8614633 w 8614633"/>
              <a:gd name="connsiteY8" fmla="*/ 7890533 h 9667131"/>
              <a:gd name="connsiteX9" fmla="*/ 8074375 w 8614633"/>
              <a:gd name="connsiteY9" fmla="*/ 8430790 h 9667131"/>
              <a:gd name="connsiteX10" fmla="*/ 7534119 w 8614633"/>
              <a:gd name="connsiteY10" fmla="*/ 7890534 h 9667131"/>
              <a:gd name="connsiteX11" fmla="*/ 7534118 w 8614633"/>
              <a:gd name="connsiteY11" fmla="*/ 1937680 h 9667131"/>
              <a:gd name="connsiteX12" fmla="*/ 7692356 w 8614633"/>
              <a:gd name="connsiteY12" fmla="*/ 1555661 h 9667131"/>
              <a:gd name="connsiteX13" fmla="*/ 133681 w 8614633"/>
              <a:gd name="connsiteY13" fmla="*/ 7207464 h 9667131"/>
              <a:gd name="connsiteX14" fmla="*/ 430861 w 8614633"/>
              <a:gd name="connsiteY14" fmla="*/ 7084368 h 9667131"/>
              <a:gd name="connsiteX15" fmla="*/ 851138 w 8614633"/>
              <a:gd name="connsiteY15" fmla="*/ 7504644 h 9667131"/>
              <a:gd name="connsiteX16" fmla="*/ 851137 w 8614633"/>
              <a:gd name="connsiteY16" fmla="*/ 8038521 h 9667131"/>
              <a:gd name="connsiteX17" fmla="*/ 430860 w 8614633"/>
              <a:gd name="connsiteY17" fmla="*/ 8458798 h 9667131"/>
              <a:gd name="connsiteX18" fmla="*/ 430861 w 8614633"/>
              <a:gd name="connsiteY18" fmla="*/ 8458797 h 9667131"/>
              <a:gd name="connsiteX19" fmla="*/ 10585 w 8614633"/>
              <a:gd name="connsiteY19" fmla="*/ 8038520 h 9667131"/>
              <a:gd name="connsiteX20" fmla="*/ 10585 w 8614633"/>
              <a:gd name="connsiteY20" fmla="*/ 7504644 h 9667131"/>
              <a:gd name="connsiteX21" fmla="*/ 133681 w 8614633"/>
              <a:gd name="connsiteY21" fmla="*/ 7207464 h 9667131"/>
              <a:gd name="connsiteX22" fmla="*/ 5848912 w 8614633"/>
              <a:gd name="connsiteY22" fmla="*/ 267620 h 9667131"/>
              <a:gd name="connsiteX23" fmla="*/ 6495003 w 8614633"/>
              <a:gd name="connsiteY23" fmla="*/ 0 h 9667131"/>
              <a:gd name="connsiteX24" fmla="*/ 7408713 w 8614633"/>
              <a:gd name="connsiteY24" fmla="*/ 913710 h 9667131"/>
              <a:gd name="connsiteX25" fmla="*/ 7408713 w 8614633"/>
              <a:gd name="connsiteY25" fmla="*/ 6119658 h 9667131"/>
              <a:gd name="connsiteX26" fmla="*/ 6495003 w 8614633"/>
              <a:gd name="connsiteY26" fmla="*/ 7033368 h 9667131"/>
              <a:gd name="connsiteX27" fmla="*/ 5581293 w 8614633"/>
              <a:gd name="connsiteY27" fmla="*/ 6119658 h 9667131"/>
              <a:gd name="connsiteX28" fmla="*/ 5581293 w 8614633"/>
              <a:gd name="connsiteY28" fmla="*/ 913710 h 9667131"/>
              <a:gd name="connsiteX29" fmla="*/ 5848912 w 8614633"/>
              <a:gd name="connsiteY29" fmla="*/ 267620 h 9667131"/>
              <a:gd name="connsiteX30" fmla="*/ 3494214 w 8614633"/>
              <a:gd name="connsiteY30" fmla="*/ 1719675 h 9667131"/>
              <a:gd name="connsiteX31" fmla="*/ 4306498 w 8614633"/>
              <a:gd name="connsiteY31" fmla="*/ 1383215 h 9667131"/>
              <a:gd name="connsiteX32" fmla="*/ 5455244 w 8614633"/>
              <a:gd name="connsiteY32" fmla="*/ 2531960 h 9667131"/>
              <a:gd name="connsiteX33" fmla="*/ 5455242 w 8614633"/>
              <a:gd name="connsiteY33" fmla="*/ 8518386 h 9667131"/>
              <a:gd name="connsiteX34" fmla="*/ 4306498 w 8614633"/>
              <a:gd name="connsiteY34" fmla="*/ 9667131 h 9667131"/>
              <a:gd name="connsiteX35" fmla="*/ 4306499 w 8614633"/>
              <a:gd name="connsiteY35" fmla="*/ 9667130 h 9667131"/>
              <a:gd name="connsiteX36" fmla="*/ 3157754 w 8614633"/>
              <a:gd name="connsiteY36" fmla="*/ 8518385 h 9667131"/>
              <a:gd name="connsiteX37" fmla="*/ 3157754 w 8614633"/>
              <a:gd name="connsiteY37" fmla="*/ 2531959 h 9667131"/>
              <a:gd name="connsiteX38" fmla="*/ 3494214 w 8614633"/>
              <a:gd name="connsiteY38" fmla="*/ 1719675 h 9667131"/>
              <a:gd name="connsiteX39" fmla="*/ 123096 w 8614633"/>
              <a:gd name="connsiteY39" fmla="*/ 4841353 h 9667131"/>
              <a:gd name="connsiteX40" fmla="*/ 420277 w 8614633"/>
              <a:gd name="connsiteY40" fmla="*/ 4718257 h 9667131"/>
              <a:gd name="connsiteX41" fmla="*/ 840554 w 8614633"/>
              <a:gd name="connsiteY41" fmla="*/ 5138534 h 9667131"/>
              <a:gd name="connsiteX42" fmla="*/ 840553 w 8614633"/>
              <a:gd name="connsiteY42" fmla="*/ 6575521 h 9667131"/>
              <a:gd name="connsiteX43" fmla="*/ 420276 w 8614633"/>
              <a:gd name="connsiteY43" fmla="*/ 6995798 h 9667131"/>
              <a:gd name="connsiteX44" fmla="*/ 420277 w 8614633"/>
              <a:gd name="connsiteY44" fmla="*/ 6995797 h 9667131"/>
              <a:gd name="connsiteX45" fmla="*/ 0 w 8614633"/>
              <a:gd name="connsiteY45" fmla="*/ 6575520 h 9667131"/>
              <a:gd name="connsiteX46" fmla="*/ 0 w 8614633"/>
              <a:gd name="connsiteY46" fmla="*/ 5138533 h 9667131"/>
              <a:gd name="connsiteX47" fmla="*/ 123096 w 8614633"/>
              <a:gd name="connsiteY47" fmla="*/ 4841353 h 9667131"/>
              <a:gd name="connsiteX48" fmla="*/ 1242390 w 8614633"/>
              <a:gd name="connsiteY48" fmla="*/ 830936 h 9667131"/>
              <a:gd name="connsiteX49" fmla="*/ 1985274 w 8614633"/>
              <a:gd name="connsiteY49" fmla="*/ 523223 h 9667131"/>
              <a:gd name="connsiteX50" fmla="*/ 3035873 w 8614633"/>
              <a:gd name="connsiteY50" fmla="*/ 1573821 h 9667131"/>
              <a:gd name="connsiteX51" fmla="*/ 3035871 w 8614633"/>
              <a:gd name="connsiteY51" fmla="*/ 7101391 h 9667131"/>
              <a:gd name="connsiteX52" fmla="*/ 1985273 w 8614633"/>
              <a:gd name="connsiteY52" fmla="*/ 8151990 h 9667131"/>
              <a:gd name="connsiteX53" fmla="*/ 1985274 w 8614633"/>
              <a:gd name="connsiteY53" fmla="*/ 8151988 h 9667131"/>
              <a:gd name="connsiteX54" fmla="*/ 934677 w 8614633"/>
              <a:gd name="connsiteY54" fmla="*/ 7101391 h 9667131"/>
              <a:gd name="connsiteX55" fmla="*/ 934676 w 8614633"/>
              <a:gd name="connsiteY55" fmla="*/ 1573821 h 9667131"/>
              <a:gd name="connsiteX56" fmla="*/ 1242390 w 8614633"/>
              <a:gd name="connsiteY56" fmla="*/ 830936 h 9667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8614633" h="9667131">
                <a:moveTo>
                  <a:pt x="5855153" y="7394348"/>
                </a:moveTo>
                <a:cubicBezTo>
                  <a:pt x="6184592" y="7064908"/>
                  <a:pt x="6718720" y="7064908"/>
                  <a:pt x="7048159" y="7394348"/>
                </a:cubicBezTo>
                <a:cubicBezTo>
                  <a:pt x="7377599" y="7723788"/>
                  <a:pt x="7377599" y="8257915"/>
                  <a:pt x="7048159" y="8587354"/>
                </a:cubicBezTo>
                <a:cubicBezTo>
                  <a:pt x="6718720" y="8916794"/>
                  <a:pt x="6184592" y="8916794"/>
                  <a:pt x="5855153" y="8587354"/>
                </a:cubicBezTo>
                <a:cubicBezTo>
                  <a:pt x="5525713" y="8257915"/>
                  <a:pt x="5525713" y="7723788"/>
                  <a:pt x="5855153" y="7394348"/>
                </a:cubicBezTo>
                <a:close/>
                <a:moveTo>
                  <a:pt x="7692356" y="1555661"/>
                </a:moveTo>
                <a:cubicBezTo>
                  <a:pt x="7790123" y="1457893"/>
                  <a:pt x="7925187" y="1397423"/>
                  <a:pt x="8074375" y="1397423"/>
                </a:cubicBezTo>
                <a:cubicBezTo>
                  <a:pt x="8372752" y="1397422"/>
                  <a:pt x="8614633" y="1639303"/>
                  <a:pt x="8614632" y="1937680"/>
                </a:cubicBezTo>
                <a:lnTo>
                  <a:pt x="8614633" y="7890533"/>
                </a:lnTo>
                <a:cubicBezTo>
                  <a:pt x="8614633" y="8188910"/>
                  <a:pt x="8372752" y="8430790"/>
                  <a:pt x="8074375" y="8430790"/>
                </a:cubicBezTo>
                <a:cubicBezTo>
                  <a:pt x="7775999" y="8430791"/>
                  <a:pt x="7534118" y="8188910"/>
                  <a:pt x="7534119" y="7890534"/>
                </a:cubicBezTo>
                <a:lnTo>
                  <a:pt x="7534118" y="1937680"/>
                </a:lnTo>
                <a:cubicBezTo>
                  <a:pt x="7534118" y="1788492"/>
                  <a:pt x="7594589" y="1653427"/>
                  <a:pt x="7692356" y="1555661"/>
                </a:cubicBezTo>
                <a:close/>
                <a:moveTo>
                  <a:pt x="133681" y="7207464"/>
                </a:moveTo>
                <a:cubicBezTo>
                  <a:pt x="209736" y="7131409"/>
                  <a:pt x="314805" y="7084367"/>
                  <a:pt x="430861" y="7084368"/>
                </a:cubicBezTo>
                <a:cubicBezTo>
                  <a:pt x="662974" y="7084367"/>
                  <a:pt x="851138" y="7272531"/>
                  <a:pt x="851138" y="7504644"/>
                </a:cubicBezTo>
                <a:cubicBezTo>
                  <a:pt x="851138" y="7682604"/>
                  <a:pt x="851137" y="7860562"/>
                  <a:pt x="851137" y="8038521"/>
                </a:cubicBezTo>
                <a:cubicBezTo>
                  <a:pt x="851137" y="8270634"/>
                  <a:pt x="662973" y="8458798"/>
                  <a:pt x="430860" y="8458798"/>
                </a:cubicBezTo>
                <a:lnTo>
                  <a:pt x="430861" y="8458797"/>
                </a:lnTo>
                <a:cubicBezTo>
                  <a:pt x="198749" y="8458797"/>
                  <a:pt x="10585" y="8270633"/>
                  <a:pt x="10585" y="8038520"/>
                </a:cubicBezTo>
                <a:lnTo>
                  <a:pt x="10585" y="7504644"/>
                </a:lnTo>
                <a:cubicBezTo>
                  <a:pt x="10585" y="7388588"/>
                  <a:pt x="57626" y="7283519"/>
                  <a:pt x="133681" y="7207464"/>
                </a:cubicBezTo>
                <a:close/>
                <a:moveTo>
                  <a:pt x="5848912" y="267620"/>
                </a:moveTo>
                <a:cubicBezTo>
                  <a:pt x="6014261" y="102271"/>
                  <a:pt x="6242689" y="0"/>
                  <a:pt x="6495003" y="0"/>
                </a:cubicBezTo>
                <a:cubicBezTo>
                  <a:pt x="6999631" y="0"/>
                  <a:pt x="7408713" y="409082"/>
                  <a:pt x="7408713" y="913710"/>
                </a:cubicBezTo>
                <a:lnTo>
                  <a:pt x="7408713" y="6119658"/>
                </a:lnTo>
                <a:cubicBezTo>
                  <a:pt x="7408713" y="6624286"/>
                  <a:pt x="6999631" y="7033368"/>
                  <a:pt x="6495003" y="7033368"/>
                </a:cubicBezTo>
                <a:cubicBezTo>
                  <a:pt x="5990375" y="7033368"/>
                  <a:pt x="5581293" y="6624286"/>
                  <a:pt x="5581293" y="6119658"/>
                </a:cubicBezTo>
                <a:lnTo>
                  <a:pt x="5581293" y="913710"/>
                </a:lnTo>
                <a:cubicBezTo>
                  <a:pt x="5581293" y="661396"/>
                  <a:pt x="5683564" y="432969"/>
                  <a:pt x="5848912" y="267620"/>
                </a:cubicBezTo>
                <a:close/>
                <a:moveTo>
                  <a:pt x="3494214" y="1719675"/>
                </a:moveTo>
                <a:cubicBezTo>
                  <a:pt x="3702095" y="1511793"/>
                  <a:pt x="3989282" y="1383215"/>
                  <a:pt x="4306498" y="1383215"/>
                </a:cubicBezTo>
                <a:cubicBezTo>
                  <a:pt x="4940933" y="1383215"/>
                  <a:pt x="5455244" y="1897526"/>
                  <a:pt x="5455244" y="2531960"/>
                </a:cubicBezTo>
                <a:cubicBezTo>
                  <a:pt x="5455244" y="4527435"/>
                  <a:pt x="5455242" y="6522910"/>
                  <a:pt x="5455242" y="8518386"/>
                </a:cubicBezTo>
                <a:cubicBezTo>
                  <a:pt x="5455242" y="9152820"/>
                  <a:pt x="4940931" y="9667131"/>
                  <a:pt x="4306498" y="9667131"/>
                </a:cubicBezTo>
                <a:lnTo>
                  <a:pt x="4306499" y="9667130"/>
                </a:lnTo>
                <a:cubicBezTo>
                  <a:pt x="3672064" y="9667131"/>
                  <a:pt x="3157753" y="9152819"/>
                  <a:pt x="3157754" y="8518385"/>
                </a:cubicBezTo>
                <a:lnTo>
                  <a:pt x="3157754" y="2531959"/>
                </a:lnTo>
                <a:cubicBezTo>
                  <a:pt x="3157754" y="2214743"/>
                  <a:pt x="3286331" y="1927557"/>
                  <a:pt x="3494214" y="1719675"/>
                </a:cubicBezTo>
                <a:close/>
                <a:moveTo>
                  <a:pt x="123096" y="4841353"/>
                </a:moveTo>
                <a:cubicBezTo>
                  <a:pt x="199151" y="4765298"/>
                  <a:pt x="304221" y="4718257"/>
                  <a:pt x="420277" y="4718257"/>
                </a:cubicBezTo>
                <a:cubicBezTo>
                  <a:pt x="652390" y="4718256"/>
                  <a:pt x="840554" y="4906420"/>
                  <a:pt x="840554" y="5138534"/>
                </a:cubicBezTo>
                <a:cubicBezTo>
                  <a:pt x="840554" y="5617529"/>
                  <a:pt x="840553" y="6096525"/>
                  <a:pt x="840553" y="6575521"/>
                </a:cubicBezTo>
                <a:cubicBezTo>
                  <a:pt x="840553" y="6807634"/>
                  <a:pt x="652389" y="6995798"/>
                  <a:pt x="420276" y="6995798"/>
                </a:cubicBezTo>
                <a:lnTo>
                  <a:pt x="420277" y="6995797"/>
                </a:lnTo>
                <a:cubicBezTo>
                  <a:pt x="188164" y="6995797"/>
                  <a:pt x="0" y="6807633"/>
                  <a:pt x="0" y="6575520"/>
                </a:cubicBezTo>
                <a:lnTo>
                  <a:pt x="0" y="5138533"/>
                </a:lnTo>
                <a:cubicBezTo>
                  <a:pt x="1" y="5022477"/>
                  <a:pt x="47041" y="4917408"/>
                  <a:pt x="123096" y="4841353"/>
                </a:cubicBezTo>
                <a:close/>
                <a:moveTo>
                  <a:pt x="1242390" y="830936"/>
                </a:moveTo>
                <a:cubicBezTo>
                  <a:pt x="1432511" y="640815"/>
                  <a:pt x="1695160" y="523223"/>
                  <a:pt x="1985274" y="523223"/>
                </a:cubicBezTo>
                <a:cubicBezTo>
                  <a:pt x="2565503" y="523223"/>
                  <a:pt x="3035873" y="993592"/>
                  <a:pt x="3035873" y="1573821"/>
                </a:cubicBezTo>
                <a:cubicBezTo>
                  <a:pt x="3035873" y="3416345"/>
                  <a:pt x="3035872" y="5258868"/>
                  <a:pt x="3035871" y="7101391"/>
                </a:cubicBezTo>
                <a:cubicBezTo>
                  <a:pt x="3035871" y="7681621"/>
                  <a:pt x="2565502" y="8151990"/>
                  <a:pt x="1985273" y="8151990"/>
                </a:cubicBezTo>
                <a:lnTo>
                  <a:pt x="1985274" y="8151988"/>
                </a:lnTo>
                <a:cubicBezTo>
                  <a:pt x="1405045" y="8151988"/>
                  <a:pt x="934677" y="7681620"/>
                  <a:pt x="934677" y="7101391"/>
                </a:cubicBezTo>
                <a:lnTo>
                  <a:pt x="934676" y="1573821"/>
                </a:lnTo>
                <a:cubicBezTo>
                  <a:pt x="934677" y="1283707"/>
                  <a:pt x="1052269" y="1021057"/>
                  <a:pt x="1242390" y="830936"/>
                </a:cubicBezTo>
                <a:close/>
              </a:path>
            </a:pathLst>
          </a:custGeom>
          <a:blipFill dpi="0" rotWithShape="0">
            <a:blip r:embed="rId4"/>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6" name="Freeform: Shape 15">
            <a:extLst>
              <a:ext uri="{FF2B5EF4-FFF2-40B4-BE49-F238E27FC236}">
                <a16:creationId xmlns:a16="http://schemas.microsoft.com/office/drawing/2014/main" id="{50DAA9DE-44D0-C9C8-408A-73BC32C2D14D}"/>
              </a:ext>
            </a:extLst>
          </p:cNvPr>
          <p:cNvSpPr/>
          <p:nvPr/>
        </p:nvSpPr>
        <p:spPr>
          <a:xfrm rot="13500000">
            <a:off x="-2517204" y="2379680"/>
            <a:ext cx="7253903" cy="8140154"/>
          </a:xfrm>
          <a:custGeom>
            <a:avLst/>
            <a:gdLst>
              <a:gd name="connsiteX0" fmla="*/ 5855153 w 8614633"/>
              <a:gd name="connsiteY0" fmla="*/ 7394348 h 9667131"/>
              <a:gd name="connsiteX1" fmla="*/ 7048159 w 8614633"/>
              <a:gd name="connsiteY1" fmla="*/ 7394348 h 9667131"/>
              <a:gd name="connsiteX2" fmla="*/ 7048159 w 8614633"/>
              <a:gd name="connsiteY2" fmla="*/ 8587354 h 9667131"/>
              <a:gd name="connsiteX3" fmla="*/ 5855153 w 8614633"/>
              <a:gd name="connsiteY3" fmla="*/ 8587354 h 9667131"/>
              <a:gd name="connsiteX4" fmla="*/ 5855153 w 8614633"/>
              <a:gd name="connsiteY4" fmla="*/ 7394348 h 9667131"/>
              <a:gd name="connsiteX5" fmla="*/ 7692356 w 8614633"/>
              <a:gd name="connsiteY5" fmla="*/ 1555661 h 9667131"/>
              <a:gd name="connsiteX6" fmla="*/ 8074375 w 8614633"/>
              <a:gd name="connsiteY6" fmla="*/ 1397423 h 9667131"/>
              <a:gd name="connsiteX7" fmla="*/ 8614632 w 8614633"/>
              <a:gd name="connsiteY7" fmla="*/ 1937680 h 9667131"/>
              <a:gd name="connsiteX8" fmla="*/ 8614633 w 8614633"/>
              <a:gd name="connsiteY8" fmla="*/ 7890533 h 9667131"/>
              <a:gd name="connsiteX9" fmla="*/ 8074375 w 8614633"/>
              <a:gd name="connsiteY9" fmla="*/ 8430790 h 9667131"/>
              <a:gd name="connsiteX10" fmla="*/ 7534119 w 8614633"/>
              <a:gd name="connsiteY10" fmla="*/ 7890534 h 9667131"/>
              <a:gd name="connsiteX11" fmla="*/ 7534118 w 8614633"/>
              <a:gd name="connsiteY11" fmla="*/ 1937680 h 9667131"/>
              <a:gd name="connsiteX12" fmla="*/ 7692356 w 8614633"/>
              <a:gd name="connsiteY12" fmla="*/ 1555661 h 9667131"/>
              <a:gd name="connsiteX13" fmla="*/ 133681 w 8614633"/>
              <a:gd name="connsiteY13" fmla="*/ 7207464 h 9667131"/>
              <a:gd name="connsiteX14" fmla="*/ 430861 w 8614633"/>
              <a:gd name="connsiteY14" fmla="*/ 7084368 h 9667131"/>
              <a:gd name="connsiteX15" fmla="*/ 851138 w 8614633"/>
              <a:gd name="connsiteY15" fmla="*/ 7504644 h 9667131"/>
              <a:gd name="connsiteX16" fmla="*/ 851137 w 8614633"/>
              <a:gd name="connsiteY16" fmla="*/ 8038521 h 9667131"/>
              <a:gd name="connsiteX17" fmla="*/ 430860 w 8614633"/>
              <a:gd name="connsiteY17" fmla="*/ 8458798 h 9667131"/>
              <a:gd name="connsiteX18" fmla="*/ 430861 w 8614633"/>
              <a:gd name="connsiteY18" fmla="*/ 8458797 h 9667131"/>
              <a:gd name="connsiteX19" fmla="*/ 10585 w 8614633"/>
              <a:gd name="connsiteY19" fmla="*/ 8038520 h 9667131"/>
              <a:gd name="connsiteX20" fmla="*/ 10585 w 8614633"/>
              <a:gd name="connsiteY20" fmla="*/ 7504644 h 9667131"/>
              <a:gd name="connsiteX21" fmla="*/ 133681 w 8614633"/>
              <a:gd name="connsiteY21" fmla="*/ 7207464 h 9667131"/>
              <a:gd name="connsiteX22" fmla="*/ 5848912 w 8614633"/>
              <a:gd name="connsiteY22" fmla="*/ 267620 h 9667131"/>
              <a:gd name="connsiteX23" fmla="*/ 6495003 w 8614633"/>
              <a:gd name="connsiteY23" fmla="*/ 0 h 9667131"/>
              <a:gd name="connsiteX24" fmla="*/ 7408713 w 8614633"/>
              <a:gd name="connsiteY24" fmla="*/ 913710 h 9667131"/>
              <a:gd name="connsiteX25" fmla="*/ 7408713 w 8614633"/>
              <a:gd name="connsiteY25" fmla="*/ 6119658 h 9667131"/>
              <a:gd name="connsiteX26" fmla="*/ 6495003 w 8614633"/>
              <a:gd name="connsiteY26" fmla="*/ 7033368 h 9667131"/>
              <a:gd name="connsiteX27" fmla="*/ 5581293 w 8614633"/>
              <a:gd name="connsiteY27" fmla="*/ 6119658 h 9667131"/>
              <a:gd name="connsiteX28" fmla="*/ 5581293 w 8614633"/>
              <a:gd name="connsiteY28" fmla="*/ 913710 h 9667131"/>
              <a:gd name="connsiteX29" fmla="*/ 5848912 w 8614633"/>
              <a:gd name="connsiteY29" fmla="*/ 267620 h 9667131"/>
              <a:gd name="connsiteX30" fmla="*/ 3494214 w 8614633"/>
              <a:gd name="connsiteY30" fmla="*/ 1719675 h 9667131"/>
              <a:gd name="connsiteX31" fmla="*/ 4306498 w 8614633"/>
              <a:gd name="connsiteY31" fmla="*/ 1383215 h 9667131"/>
              <a:gd name="connsiteX32" fmla="*/ 5455244 w 8614633"/>
              <a:gd name="connsiteY32" fmla="*/ 2531960 h 9667131"/>
              <a:gd name="connsiteX33" fmla="*/ 5455242 w 8614633"/>
              <a:gd name="connsiteY33" fmla="*/ 8518386 h 9667131"/>
              <a:gd name="connsiteX34" fmla="*/ 4306498 w 8614633"/>
              <a:gd name="connsiteY34" fmla="*/ 9667131 h 9667131"/>
              <a:gd name="connsiteX35" fmla="*/ 4306499 w 8614633"/>
              <a:gd name="connsiteY35" fmla="*/ 9667130 h 9667131"/>
              <a:gd name="connsiteX36" fmla="*/ 3157754 w 8614633"/>
              <a:gd name="connsiteY36" fmla="*/ 8518385 h 9667131"/>
              <a:gd name="connsiteX37" fmla="*/ 3157754 w 8614633"/>
              <a:gd name="connsiteY37" fmla="*/ 2531959 h 9667131"/>
              <a:gd name="connsiteX38" fmla="*/ 3494214 w 8614633"/>
              <a:gd name="connsiteY38" fmla="*/ 1719675 h 9667131"/>
              <a:gd name="connsiteX39" fmla="*/ 123096 w 8614633"/>
              <a:gd name="connsiteY39" fmla="*/ 4841353 h 9667131"/>
              <a:gd name="connsiteX40" fmla="*/ 420277 w 8614633"/>
              <a:gd name="connsiteY40" fmla="*/ 4718257 h 9667131"/>
              <a:gd name="connsiteX41" fmla="*/ 840554 w 8614633"/>
              <a:gd name="connsiteY41" fmla="*/ 5138534 h 9667131"/>
              <a:gd name="connsiteX42" fmla="*/ 840553 w 8614633"/>
              <a:gd name="connsiteY42" fmla="*/ 6575521 h 9667131"/>
              <a:gd name="connsiteX43" fmla="*/ 420276 w 8614633"/>
              <a:gd name="connsiteY43" fmla="*/ 6995798 h 9667131"/>
              <a:gd name="connsiteX44" fmla="*/ 420277 w 8614633"/>
              <a:gd name="connsiteY44" fmla="*/ 6995797 h 9667131"/>
              <a:gd name="connsiteX45" fmla="*/ 0 w 8614633"/>
              <a:gd name="connsiteY45" fmla="*/ 6575520 h 9667131"/>
              <a:gd name="connsiteX46" fmla="*/ 0 w 8614633"/>
              <a:gd name="connsiteY46" fmla="*/ 5138533 h 9667131"/>
              <a:gd name="connsiteX47" fmla="*/ 123096 w 8614633"/>
              <a:gd name="connsiteY47" fmla="*/ 4841353 h 9667131"/>
              <a:gd name="connsiteX48" fmla="*/ 1242390 w 8614633"/>
              <a:gd name="connsiteY48" fmla="*/ 830936 h 9667131"/>
              <a:gd name="connsiteX49" fmla="*/ 1985274 w 8614633"/>
              <a:gd name="connsiteY49" fmla="*/ 523223 h 9667131"/>
              <a:gd name="connsiteX50" fmla="*/ 3035873 w 8614633"/>
              <a:gd name="connsiteY50" fmla="*/ 1573821 h 9667131"/>
              <a:gd name="connsiteX51" fmla="*/ 3035871 w 8614633"/>
              <a:gd name="connsiteY51" fmla="*/ 7101391 h 9667131"/>
              <a:gd name="connsiteX52" fmla="*/ 1985273 w 8614633"/>
              <a:gd name="connsiteY52" fmla="*/ 8151990 h 9667131"/>
              <a:gd name="connsiteX53" fmla="*/ 1985274 w 8614633"/>
              <a:gd name="connsiteY53" fmla="*/ 8151988 h 9667131"/>
              <a:gd name="connsiteX54" fmla="*/ 934677 w 8614633"/>
              <a:gd name="connsiteY54" fmla="*/ 7101391 h 9667131"/>
              <a:gd name="connsiteX55" fmla="*/ 934676 w 8614633"/>
              <a:gd name="connsiteY55" fmla="*/ 1573821 h 9667131"/>
              <a:gd name="connsiteX56" fmla="*/ 1242390 w 8614633"/>
              <a:gd name="connsiteY56" fmla="*/ 830936 h 9667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8614633" h="9667131">
                <a:moveTo>
                  <a:pt x="5855153" y="7394348"/>
                </a:moveTo>
                <a:cubicBezTo>
                  <a:pt x="6184592" y="7064908"/>
                  <a:pt x="6718720" y="7064908"/>
                  <a:pt x="7048159" y="7394348"/>
                </a:cubicBezTo>
                <a:cubicBezTo>
                  <a:pt x="7377599" y="7723788"/>
                  <a:pt x="7377599" y="8257915"/>
                  <a:pt x="7048159" y="8587354"/>
                </a:cubicBezTo>
                <a:cubicBezTo>
                  <a:pt x="6718720" y="8916794"/>
                  <a:pt x="6184592" y="8916794"/>
                  <a:pt x="5855153" y="8587354"/>
                </a:cubicBezTo>
                <a:cubicBezTo>
                  <a:pt x="5525713" y="8257915"/>
                  <a:pt x="5525713" y="7723788"/>
                  <a:pt x="5855153" y="7394348"/>
                </a:cubicBezTo>
                <a:close/>
                <a:moveTo>
                  <a:pt x="7692356" y="1555661"/>
                </a:moveTo>
                <a:cubicBezTo>
                  <a:pt x="7790123" y="1457893"/>
                  <a:pt x="7925187" y="1397423"/>
                  <a:pt x="8074375" y="1397423"/>
                </a:cubicBezTo>
                <a:cubicBezTo>
                  <a:pt x="8372752" y="1397422"/>
                  <a:pt x="8614633" y="1639303"/>
                  <a:pt x="8614632" y="1937680"/>
                </a:cubicBezTo>
                <a:lnTo>
                  <a:pt x="8614633" y="7890533"/>
                </a:lnTo>
                <a:cubicBezTo>
                  <a:pt x="8614633" y="8188910"/>
                  <a:pt x="8372752" y="8430790"/>
                  <a:pt x="8074375" y="8430790"/>
                </a:cubicBezTo>
                <a:cubicBezTo>
                  <a:pt x="7775999" y="8430791"/>
                  <a:pt x="7534118" y="8188910"/>
                  <a:pt x="7534119" y="7890534"/>
                </a:cubicBezTo>
                <a:lnTo>
                  <a:pt x="7534118" y="1937680"/>
                </a:lnTo>
                <a:cubicBezTo>
                  <a:pt x="7534118" y="1788492"/>
                  <a:pt x="7594589" y="1653427"/>
                  <a:pt x="7692356" y="1555661"/>
                </a:cubicBezTo>
                <a:close/>
                <a:moveTo>
                  <a:pt x="133681" y="7207464"/>
                </a:moveTo>
                <a:cubicBezTo>
                  <a:pt x="209736" y="7131409"/>
                  <a:pt x="314805" y="7084367"/>
                  <a:pt x="430861" y="7084368"/>
                </a:cubicBezTo>
                <a:cubicBezTo>
                  <a:pt x="662974" y="7084367"/>
                  <a:pt x="851138" y="7272531"/>
                  <a:pt x="851138" y="7504644"/>
                </a:cubicBezTo>
                <a:cubicBezTo>
                  <a:pt x="851138" y="7682604"/>
                  <a:pt x="851137" y="7860562"/>
                  <a:pt x="851137" y="8038521"/>
                </a:cubicBezTo>
                <a:cubicBezTo>
                  <a:pt x="851137" y="8270634"/>
                  <a:pt x="662973" y="8458798"/>
                  <a:pt x="430860" y="8458798"/>
                </a:cubicBezTo>
                <a:lnTo>
                  <a:pt x="430861" y="8458797"/>
                </a:lnTo>
                <a:cubicBezTo>
                  <a:pt x="198749" y="8458797"/>
                  <a:pt x="10585" y="8270633"/>
                  <a:pt x="10585" y="8038520"/>
                </a:cubicBezTo>
                <a:lnTo>
                  <a:pt x="10585" y="7504644"/>
                </a:lnTo>
                <a:cubicBezTo>
                  <a:pt x="10585" y="7388588"/>
                  <a:pt x="57626" y="7283519"/>
                  <a:pt x="133681" y="7207464"/>
                </a:cubicBezTo>
                <a:close/>
                <a:moveTo>
                  <a:pt x="5848912" y="267620"/>
                </a:moveTo>
                <a:cubicBezTo>
                  <a:pt x="6014261" y="102271"/>
                  <a:pt x="6242689" y="0"/>
                  <a:pt x="6495003" y="0"/>
                </a:cubicBezTo>
                <a:cubicBezTo>
                  <a:pt x="6999631" y="0"/>
                  <a:pt x="7408713" y="409082"/>
                  <a:pt x="7408713" y="913710"/>
                </a:cubicBezTo>
                <a:lnTo>
                  <a:pt x="7408713" y="6119658"/>
                </a:lnTo>
                <a:cubicBezTo>
                  <a:pt x="7408713" y="6624286"/>
                  <a:pt x="6999631" y="7033368"/>
                  <a:pt x="6495003" y="7033368"/>
                </a:cubicBezTo>
                <a:cubicBezTo>
                  <a:pt x="5990375" y="7033368"/>
                  <a:pt x="5581293" y="6624286"/>
                  <a:pt x="5581293" y="6119658"/>
                </a:cubicBezTo>
                <a:lnTo>
                  <a:pt x="5581293" y="913710"/>
                </a:lnTo>
                <a:cubicBezTo>
                  <a:pt x="5581293" y="661396"/>
                  <a:pt x="5683564" y="432969"/>
                  <a:pt x="5848912" y="267620"/>
                </a:cubicBezTo>
                <a:close/>
                <a:moveTo>
                  <a:pt x="3494214" y="1719675"/>
                </a:moveTo>
                <a:cubicBezTo>
                  <a:pt x="3702095" y="1511793"/>
                  <a:pt x="3989282" y="1383215"/>
                  <a:pt x="4306498" y="1383215"/>
                </a:cubicBezTo>
                <a:cubicBezTo>
                  <a:pt x="4940933" y="1383215"/>
                  <a:pt x="5455244" y="1897526"/>
                  <a:pt x="5455244" y="2531960"/>
                </a:cubicBezTo>
                <a:cubicBezTo>
                  <a:pt x="5455244" y="4527435"/>
                  <a:pt x="5455242" y="6522910"/>
                  <a:pt x="5455242" y="8518386"/>
                </a:cubicBezTo>
                <a:cubicBezTo>
                  <a:pt x="5455242" y="9152820"/>
                  <a:pt x="4940931" y="9667131"/>
                  <a:pt x="4306498" y="9667131"/>
                </a:cubicBezTo>
                <a:lnTo>
                  <a:pt x="4306499" y="9667130"/>
                </a:lnTo>
                <a:cubicBezTo>
                  <a:pt x="3672064" y="9667131"/>
                  <a:pt x="3157753" y="9152819"/>
                  <a:pt x="3157754" y="8518385"/>
                </a:cubicBezTo>
                <a:lnTo>
                  <a:pt x="3157754" y="2531959"/>
                </a:lnTo>
                <a:cubicBezTo>
                  <a:pt x="3157754" y="2214743"/>
                  <a:pt x="3286331" y="1927557"/>
                  <a:pt x="3494214" y="1719675"/>
                </a:cubicBezTo>
                <a:close/>
                <a:moveTo>
                  <a:pt x="123096" y="4841353"/>
                </a:moveTo>
                <a:cubicBezTo>
                  <a:pt x="199151" y="4765298"/>
                  <a:pt x="304221" y="4718257"/>
                  <a:pt x="420277" y="4718257"/>
                </a:cubicBezTo>
                <a:cubicBezTo>
                  <a:pt x="652390" y="4718256"/>
                  <a:pt x="840554" y="4906420"/>
                  <a:pt x="840554" y="5138534"/>
                </a:cubicBezTo>
                <a:cubicBezTo>
                  <a:pt x="840554" y="5617529"/>
                  <a:pt x="840553" y="6096525"/>
                  <a:pt x="840553" y="6575521"/>
                </a:cubicBezTo>
                <a:cubicBezTo>
                  <a:pt x="840553" y="6807634"/>
                  <a:pt x="652389" y="6995798"/>
                  <a:pt x="420276" y="6995798"/>
                </a:cubicBezTo>
                <a:lnTo>
                  <a:pt x="420277" y="6995797"/>
                </a:lnTo>
                <a:cubicBezTo>
                  <a:pt x="188164" y="6995797"/>
                  <a:pt x="0" y="6807633"/>
                  <a:pt x="0" y="6575520"/>
                </a:cubicBezTo>
                <a:lnTo>
                  <a:pt x="0" y="5138533"/>
                </a:lnTo>
                <a:cubicBezTo>
                  <a:pt x="1" y="5022477"/>
                  <a:pt x="47041" y="4917408"/>
                  <a:pt x="123096" y="4841353"/>
                </a:cubicBezTo>
                <a:close/>
                <a:moveTo>
                  <a:pt x="1242390" y="830936"/>
                </a:moveTo>
                <a:cubicBezTo>
                  <a:pt x="1432511" y="640815"/>
                  <a:pt x="1695160" y="523223"/>
                  <a:pt x="1985274" y="523223"/>
                </a:cubicBezTo>
                <a:cubicBezTo>
                  <a:pt x="2565503" y="523223"/>
                  <a:pt x="3035873" y="993592"/>
                  <a:pt x="3035873" y="1573821"/>
                </a:cubicBezTo>
                <a:cubicBezTo>
                  <a:pt x="3035873" y="3416345"/>
                  <a:pt x="3035872" y="5258868"/>
                  <a:pt x="3035871" y="7101391"/>
                </a:cubicBezTo>
                <a:cubicBezTo>
                  <a:pt x="3035871" y="7681621"/>
                  <a:pt x="2565502" y="8151990"/>
                  <a:pt x="1985273" y="8151990"/>
                </a:cubicBezTo>
                <a:lnTo>
                  <a:pt x="1985274" y="8151988"/>
                </a:lnTo>
                <a:cubicBezTo>
                  <a:pt x="1405045" y="8151988"/>
                  <a:pt x="934677" y="7681620"/>
                  <a:pt x="934677" y="7101391"/>
                </a:cubicBezTo>
                <a:lnTo>
                  <a:pt x="934676" y="1573821"/>
                </a:lnTo>
                <a:cubicBezTo>
                  <a:pt x="934677" y="1283707"/>
                  <a:pt x="1052269" y="1021057"/>
                  <a:pt x="1242390" y="830936"/>
                </a:cubicBezTo>
                <a:close/>
              </a:path>
            </a:pathLst>
          </a:custGeom>
          <a:blipFill dpi="0" rotWithShape="0">
            <a:blip r:embed="rId4"/>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10" name="Title 4">
            <a:extLst>
              <a:ext uri="{FF2B5EF4-FFF2-40B4-BE49-F238E27FC236}">
                <a16:creationId xmlns:a16="http://schemas.microsoft.com/office/drawing/2014/main" id="{B87D6BF7-F30D-7D22-D677-40193089CEBB}"/>
              </a:ext>
            </a:extLst>
          </p:cNvPr>
          <p:cNvSpPr txBox="1">
            <a:spLocks/>
          </p:cNvSpPr>
          <p:nvPr/>
        </p:nvSpPr>
        <p:spPr>
          <a:xfrm>
            <a:off x="3518704" y="3012112"/>
            <a:ext cx="5154592" cy="162750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7200" b="1" dirty="0">
                <a:solidFill>
                  <a:schemeClr val="bg1"/>
                </a:solidFill>
                <a:latin typeface="Avenir Next LT Pro" panose="020B0504020202020204" pitchFamily="34" charset="0"/>
              </a:rPr>
              <a:t>Thank You</a:t>
            </a:r>
            <a:endParaRPr lang="en-IN" sz="7200" dirty="0"/>
          </a:p>
        </p:txBody>
      </p:sp>
      <p:sp>
        <p:nvSpPr>
          <p:cNvPr id="17" name="Title 2">
            <a:extLst>
              <a:ext uri="{FF2B5EF4-FFF2-40B4-BE49-F238E27FC236}">
                <a16:creationId xmlns:a16="http://schemas.microsoft.com/office/drawing/2014/main" id="{E4F1EC85-AE43-E672-5EA5-49668E5169A7}"/>
              </a:ext>
            </a:extLst>
          </p:cNvPr>
          <p:cNvSpPr txBox="1">
            <a:spLocks/>
          </p:cNvSpPr>
          <p:nvPr/>
        </p:nvSpPr>
        <p:spPr>
          <a:xfrm>
            <a:off x="-9302607" y="1067174"/>
            <a:ext cx="5697611" cy="176709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00" b="1" dirty="0">
                <a:solidFill>
                  <a:schemeClr val="bg1"/>
                </a:solidFill>
                <a:latin typeface="Avenir Next LT Pro" panose="020B0504020202020204" pitchFamily="34" charset="0"/>
              </a:rPr>
              <a:t>Conclusion</a:t>
            </a:r>
            <a:endParaRPr lang="en-IN" sz="5400" dirty="0"/>
          </a:p>
        </p:txBody>
      </p:sp>
      <p:sp>
        <p:nvSpPr>
          <p:cNvPr id="18" name="Subtitle 5">
            <a:extLst>
              <a:ext uri="{FF2B5EF4-FFF2-40B4-BE49-F238E27FC236}">
                <a16:creationId xmlns:a16="http://schemas.microsoft.com/office/drawing/2014/main" id="{BA9960DD-5E85-483B-2634-30EAE21AD019}"/>
              </a:ext>
            </a:extLst>
          </p:cNvPr>
          <p:cNvSpPr txBox="1">
            <a:spLocks/>
          </p:cNvSpPr>
          <p:nvPr/>
        </p:nvSpPr>
        <p:spPr>
          <a:xfrm>
            <a:off x="-10806715" y="2571409"/>
            <a:ext cx="8461095" cy="313462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1800" b="1" dirty="0">
                <a:solidFill>
                  <a:schemeClr val="bg1"/>
                </a:solidFill>
                <a:latin typeface="Avenir Next LT Pro" panose="020B0504020202020204" pitchFamily="34" charset="0"/>
              </a:rPr>
              <a:t>The Adventure of the Dying Detective is a powerful </a:t>
            </a:r>
            <a:r>
              <a:rPr lang="en-US" sz="1800" b="1" dirty="0">
                <a:solidFill>
                  <a:srgbClr val="DCA208"/>
                </a:solidFill>
                <a:latin typeface="Avenir Next LT Pro" panose="020B0504020202020204" pitchFamily="34" charset="0"/>
              </a:rPr>
              <a:t>exploration of the ethics of deception in crime-solving</a:t>
            </a:r>
            <a:r>
              <a:rPr lang="en-US" sz="1800" b="1" dirty="0">
                <a:solidFill>
                  <a:schemeClr val="bg1"/>
                </a:solidFill>
                <a:latin typeface="Avenir Next LT Pro" panose="020B0504020202020204" pitchFamily="34" charset="0"/>
              </a:rPr>
              <a:t>. Sherlock Holmes' actions prove that trickery can be a highly effective investigative tool, but they also highlight the potential moral cost of such methods. While his deception ultimately leads to the capture of a murderer, it </a:t>
            </a:r>
            <a:r>
              <a:rPr lang="en-US" sz="1800" b="1" dirty="0">
                <a:solidFill>
                  <a:srgbClr val="DCA208"/>
                </a:solidFill>
                <a:latin typeface="Avenir Next LT Pro" panose="020B0504020202020204" pitchFamily="34" charset="0"/>
              </a:rPr>
              <a:t>comes at the price of trust — both Watson and Mrs. Hudson are left emotionally shaken by the ordeal</a:t>
            </a:r>
            <a:r>
              <a:rPr lang="en-US" sz="1800" b="1" dirty="0">
                <a:solidFill>
                  <a:schemeClr val="bg1"/>
                </a:solidFill>
                <a:latin typeface="Avenir Next LT Pro" panose="020B0504020202020204" pitchFamily="34" charset="0"/>
              </a:rPr>
              <a:t>. The story forces readers to question whether the pursuit of justice should come at any cost or if ethical boundaries should always be maintained. In the end, Holmes remains a heroic yet morally ambiguous figure, demonstrating that sometimes, solving a crime requires stepping into the grey areas of morality.</a:t>
            </a:r>
            <a:endParaRPr lang="en-IN" sz="1800" b="1" dirty="0">
              <a:solidFill>
                <a:schemeClr val="bg1"/>
              </a:solidFill>
              <a:latin typeface="Avenir Next LT Pro" panose="020B0504020202020204" pitchFamily="34" charset="0"/>
            </a:endParaRPr>
          </a:p>
        </p:txBody>
      </p:sp>
    </p:spTree>
    <p:extLst>
      <p:ext uri="{BB962C8B-B14F-4D97-AF65-F5344CB8AC3E}">
        <p14:creationId xmlns:p14="http://schemas.microsoft.com/office/powerpoint/2010/main" val="4020681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110</TotalTime>
  <Words>2374</Words>
  <Application>Microsoft Office PowerPoint</Application>
  <PresentationFormat>Widescreen</PresentationFormat>
  <Paragraphs>52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The Adventure of the Dying Detective</vt:lpstr>
      <vt:lpstr>The Adventure of the Dying Detective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Adventure of the Dying Detective</dc:title>
  <dc:creator>Tharun Sreejith</dc:creator>
  <cp:lastModifiedBy>Tharun Sreejith</cp:lastModifiedBy>
  <cp:revision>3</cp:revision>
  <dcterms:created xsi:type="dcterms:W3CDTF">2025-03-09T10:08:04Z</dcterms:created>
  <dcterms:modified xsi:type="dcterms:W3CDTF">2025-03-10T08:08:44Z</dcterms:modified>
</cp:coreProperties>
</file>