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1" r:id="rId4"/>
    <p:sldId id="266" r:id="rId5"/>
    <p:sldId id="258" r:id="rId6"/>
    <p:sldId id="272" r:id="rId7"/>
    <p:sldId id="269" r:id="rId8"/>
    <p:sldId id="260" r:id="rId9"/>
    <p:sldId id="261" r:id="rId10"/>
    <p:sldId id="262" r:id="rId11"/>
    <p:sldId id="268" r:id="rId12"/>
    <p:sldId id="267" r:id="rId13"/>
    <p:sldId id="263" r:id="rId14"/>
    <p:sldId id="264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5" r:id="rId23"/>
    <p:sldId id="273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8691B88-13CF-4991-8361-544BB8D2DC8A}" type="datetimeFigureOut">
              <a:rPr lang="en-US" smtClean="0"/>
              <a:pPr/>
              <a:t>18-Jul-23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5FE501B-588D-479F-9A94-AC337AFAB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7162800" cy="1470025"/>
          </a:xfrm>
        </p:spPr>
        <p:txBody>
          <a:bodyPr>
            <a:normAutofit/>
          </a:bodyPr>
          <a:lstStyle/>
          <a:p>
            <a:r>
              <a:rPr lang="en-US" b="1" dirty="0"/>
              <a:t>Arc Fault Analysis </a:t>
            </a:r>
            <a:r>
              <a:rPr lang="en-US" b="1" dirty="0" smtClean="0"/>
              <a:t>Using Statistical </a:t>
            </a:r>
            <a:r>
              <a:rPr lang="en-US" b="1" dirty="0"/>
              <a:t>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2895600"/>
            <a:ext cx="3810000" cy="3200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Guide: N. </a:t>
            </a:r>
            <a:r>
              <a:rPr lang="en-US" b="1" dirty="0" err="1" smtClean="0">
                <a:solidFill>
                  <a:schemeClr val="tx1"/>
                </a:solidFill>
              </a:rPr>
              <a:t>Ratnakar</a:t>
            </a:r>
            <a:r>
              <a:rPr lang="en-US" b="1" dirty="0" smtClean="0">
                <a:solidFill>
                  <a:schemeClr val="tx1"/>
                </a:solidFill>
              </a:rPr>
              <a:t> Sir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Team Members: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K. Tharun Kumar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B. </a:t>
            </a:r>
            <a:r>
              <a:rPr lang="en-US" dirty="0" err="1" smtClean="0">
                <a:solidFill>
                  <a:schemeClr val="tx1"/>
                </a:solidFill>
              </a:rPr>
              <a:t>Raju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Ch. Naga Jaya </a:t>
            </a:r>
            <a:r>
              <a:rPr lang="en-US" dirty="0" err="1" smtClean="0">
                <a:solidFill>
                  <a:schemeClr val="tx1"/>
                </a:solidFill>
              </a:rPr>
              <a:t>Lakshmi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G. </a:t>
            </a:r>
            <a:r>
              <a:rPr lang="en-US" dirty="0" err="1" smtClean="0">
                <a:solidFill>
                  <a:schemeClr val="tx1"/>
                </a:solidFill>
              </a:rPr>
              <a:t>Meghana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4724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3. Kurtosis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Kurtosis measures the </a:t>
            </a:r>
            <a:r>
              <a:rPr lang="en-US" dirty="0" err="1"/>
              <a:t>peakedness</a:t>
            </a:r>
            <a:r>
              <a:rPr lang="en-US" dirty="0"/>
              <a:t> or flatness of a distribution, indicating whether the waveform has sharp spikes or is more spread out.</a:t>
            </a:r>
          </a:p>
          <a:p>
            <a:r>
              <a:rPr lang="en-US" dirty="0"/>
              <a:t>Abnormal kurtosis values can indicate distorted or non-standard waveform </a:t>
            </a:r>
            <a:r>
              <a:rPr lang="en-US" dirty="0" smtClean="0"/>
              <a:t>shapes.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62000"/>
            <a:ext cx="7696200" cy="48768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kurtos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828800"/>
            <a:ext cx="7239000" cy="25908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Sarveshwar Inani's Blog: Four moments of distribution: Mean, Variance,  Skewness, and Kurto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7534275" cy="3695701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 Fault Analysis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Integration of statistical parameters into the arc fault analysis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Collection and processing of current and voltage waveform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Calculation of standard deviation, </a:t>
            </a:r>
            <a:r>
              <a:rPr lang="en-US" dirty="0" err="1" smtClean="0"/>
              <a:t>skewness</a:t>
            </a:r>
            <a:r>
              <a:rPr lang="en-US" dirty="0" smtClean="0"/>
              <a:t> </a:t>
            </a:r>
            <a:r>
              <a:rPr lang="en-US" dirty="0"/>
              <a:t>and kurtosis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Comparative analysis with threshold values for fault detection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229600" cy="5592763"/>
          </a:xfrm>
        </p:spPr>
        <p:txBody>
          <a:bodyPr/>
          <a:lstStyle/>
          <a:p>
            <a:r>
              <a:rPr lang="en-US" b="1" dirty="0" smtClean="0"/>
              <a:t>Different loads used to collect data: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Drill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Inductive load(Fan)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Inverter with desktop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Kettle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Resistive load(Rheostat)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Switching load(LED)</a:t>
            </a:r>
          </a:p>
          <a:p>
            <a:pPr marL="514350" indent="-514350">
              <a:buNone/>
            </a:pPr>
            <a:r>
              <a:rPr lang="en-US" dirty="0" smtClean="0"/>
              <a:t>Combination of loads in parallel</a:t>
            </a:r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Current waveform of resistive load: (a) normal work; (b) arc fault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4" name="AutoShape 4" descr="Current waveform of resistive load: (a) normal work; (b) arc fault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AutoShape 6" descr="Current waveform of resistive load: (a) normal work; (b) arc fault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4200" y="57912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Drill Machine</a:t>
            </a:r>
            <a:endParaRPr lang="en-US" sz="4400" b="1" dirty="0"/>
          </a:p>
        </p:txBody>
      </p:sp>
      <p:pic>
        <p:nvPicPr>
          <p:cNvPr id="1028" name="Picture 4" descr="C:\Users\Tharun Kumar\Desktop\MINI-PROJECT\Different Load Waveforms\drill mechine\Screenshot 2023-07-18 0918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0"/>
            <a:ext cx="7696200" cy="2590800"/>
          </a:xfrm>
          <a:prstGeom prst="rect">
            <a:avLst/>
          </a:prstGeom>
          <a:noFill/>
        </p:spPr>
      </p:pic>
      <p:pic>
        <p:nvPicPr>
          <p:cNvPr id="1029" name="Picture 5" descr="C:\Users\Tharun Kumar\Desktop\MINI-PROJECT\Different Load Waveforms\drill mechine\Screenshot 2023-07-18 0924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"/>
            <a:ext cx="7543800" cy="2358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arun Kumar\Desktop\MINI-PROJECT\Different Load Waveforms\inductive\Screenshot 2023-07-18 0930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95600"/>
            <a:ext cx="7010400" cy="2590800"/>
          </a:xfrm>
          <a:prstGeom prst="rect">
            <a:avLst/>
          </a:prstGeom>
          <a:noFill/>
        </p:spPr>
      </p:pic>
      <p:pic>
        <p:nvPicPr>
          <p:cNvPr id="2051" name="Picture 3" descr="C:\Users\Tharun Kumar\Desktop\MINI-PROJECT\Different Load Waveforms\inductive\Screenshot 2023-07-18 09355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81000"/>
            <a:ext cx="6934200" cy="22193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24200" y="57912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Inductive Load</a:t>
            </a:r>
            <a:endParaRPr lang="en-US" sz="4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harun Kumar\Desktop\MINI-PROJECT\Different Load Waveforms\inverter with desktop system\Screenshot 2023-07-18 0941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7467600" cy="2590800"/>
          </a:xfrm>
          <a:prstGeom prst="rect">
            <a:avLst/>
          </a:prstGeom>
          <a:noFill/>
        </p:spPr>
      </p:pic>
      <p:pic>
        <p:nvPicPr>
          <p:cNvPr id="3075" name="Picture 3" descr="C:\Users\Tharun Kumar\Desktop\MINI-PROJECT\Different Load Waveforms\inverter with desktop system\Screenshot 2023-07-18 0947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3400"/>
            <a:ext cx="7543800" cy="2235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57912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Inverter with Desktop Syste</a:t>
            </a:r>
            <a:r>
              <a:rPr lang="en-US" sz="4400" b="1" dirty="0" smtClean="0"/>
              <a:t>m</a:t>
            </a:r>
            <a:endParaRPr lang="en-US" sz="4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57912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Kettle</a:t>
            </a:r>
            <a:endParaRPr lang="en-US" sz="4400" b="1" dirty="0"/>
          </a:p>
        </p:txBody>
      </p:sp>
      <p:pic>
        <p:nvPicPr>
          <p:cNvPr id="4098" name="Picture 2" descr="C:\Users\Tharun Kumar\Desktop\MINI-PROJECT\Different Load Waveforms\kettle\Screenshot 2023-07-18 0952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124200"/>
            <a:ext cx="7467600" cy="2463679"/>
          </a:xfrm>
          <a:prstGeom prst="rect">
            <a:avLst/>
          </a:prstGeom>
          <a:noFill/>
        </p:spPr>
      </p:pic>
      <p:pic>
        <p:nvPicPr>
          <p:cNvPr id="4099" name="Picture 3" descr="C:\Users\Tharun Kumar\Desktop\MINI-PROJECT\Different Load Waveforms\kettle\Screenshot 2023-07-18 09553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609600"/>
            <a:ext cx="7696200" cy="1938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harun Kumar\Desktop\MINI-PROJECT\Different Load Waveforms\parallel load\Screenshot 2023-07-18 1026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7472363" cy="2675342"/>
          </a:xfrm>
          <a:prstGeom prst="rect">
            <a:avLst/>
          </a:prstGeom>
          <a:noFill/>
        </p:spPr>
      </p:pic>
      <p:pic>
        <p:nvPicPr>
          <p:cNvPr id="5123" name="Picture 3" descr="C:\Users\Tharun Kumar\Desktop\MINI-PROJECT\Different Load Waveforms\parallel load\Screenshot 2023-07-18 1023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1" y="3276600"/>
            <a:ext cx="7620000" cy="230138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24200" y="57912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Parallel Load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14400"/>
            <a:ext cx="7498080" cy="1143000"/>
          </a:xfrm>
        </p:spPr>
        <p:txBody>
          <a:bodyPr/>
          <a:lstStyle/>
          <a:p>
            <a:r>
              <a:rPr lang="en-US" b="1" dirty="0"/>
              <a:t>Overview of Arc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971800"/>
            <a:ext cx="749808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</a:t>
            </a:r>
            <a:r>
              <a:rPr lang="en-US" dirty="0"/>
              <a:t>An electrical discharge or breakdown of the current flow through an unintended path, often caused by damaged or deteriorating insulation, loose </a:t>
            </a:r>
            <a:r>
              <a:rPr lang="en-US" dirty="0" smtClean="0"/>
              <a:t>connections </a:t>
            </a:r>
            <a:r>
              <a:rPr lang="en-US" dirty="0"/>
              <a:t>or faulty equipment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57912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Resistive Load</a:t>
            </a:r>
            <a:endParaRPr lang="en-US" sz="4400" b="1" dirty="0"/>
          </a:p>
        </p:txBody>
      </p:sp>
      <p:pic>
        <p:nvPicPr>
          <p:cNvPr id="6146" name="Picture 2" descr="C:\Users\Tharun Kumar\Desktop\MINI-PROJECT\Different Load Waveforms\Resistive Load (Rheostat)\Screenshot 2023-07-18 1038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7" y="2971800"/>
            <a:ext cx="7605713" cy="2416620"/>
          </a:xfrm>
          <a:prstGeom prst="rect">
            <a:avLst/>
          </a:prstGeom>
          <a:noFill/>
        </p:spPr>
      </p:pic>
      <p:pic>
        <p:nvPicPr>
          <p:cNvPr id="6147" name="Picture 3" descr="C:\Users\Tharun Kumar\Desktop\MINI-PROJECT\Different Load Waveforms\Resistive Load (Rheostat)\Screenshot 2023-07-18 1041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799" y="223839"/>
            <a:ext cx="7696201" cy="2443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5791200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Switching Load(LED)</a:t>
            </a:r>
            <a:endParaRPr lang="en-US" sz="4400" b="1" dirty="0"/>
          </a:p>
        </p:txBody>
      </p:sp>
      <p:pic>
        <p:nvPicPr>
          <p:cNvPr id="7170" name="Picture 2" descr="C:\Users\Tharun Kumar\Desktop\MINI-PROJECT\Different Load Waveforms\switching load led\Screenshot 2023-07-18 1046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52800"/>
            <a:ext cx="7696200" cy="2435383"/>
          </a:xfrm>
          <a:prstGeom prst="rect">
            <a:avLst/>
          </a:prstGeom>
          <a:noFill/>
        </p:spPr>
      </p:pic>
      <p:pic>
        <p:nvPicPr>
          <p:cNvPr id="7171" name="Picture 3" descr="C:\Users\Tharun Kumar\Desktop\MINI-PROJECT\Different Load Waveforms\switching load led\Screenshot 2023-07-18 1052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33400"/>
            <a:ext cx="7548563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498080" cy="1143000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Arc fault analysis using statistical parameters enables early detection and mitigation of electrical faults, reducing the risk of fires, equipment damage and personal injury.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498080" cy="4038600"/>
          </a:xfrm>
        </p:spPr>
        <p:txBody>
          <a:bodyPr/>
          <a:lstStyle/>
          <a:p>
            <a:r>
              <a:rPr lang="en-US" dirty="0" smtClean="0"/>
              <a:t>By comparing calculated values(Standard deviation, </a:t>
            </a:r>
            <a:r>
              <a:rPr lang="en-US" dirty="0" err="1" smtClean="0"/>
              <a:t>Skewness</a:t>
            </a:r>
            <a:r>
              <a:rPr lang="en-US" dirty="0" smtClean="0"/>
              <a:t>, Kurtosis) with predefined thresholds, potential arc faults can be identified, allowing for timely preventive measures and improved electrical safety.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200400"/>
            <a:ext cx="54864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Thank You</a:t>
            </a:r>
            <a:endParaRPr lang="en-US" sz="9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286000"/>
            <a:ext cx="7498080" cy="4800600"/>
          </a:xfrm>
        </p:spPr>
        <p:txBody>
          <a:bodyPr/>
          <a:lstStyle/>
          <a:p>
            <a:r>
              <a:rPr lang="en-US" dirty="0" smtClean="0"/>
              <a:t>It can generate intense heat and produce sparks, potentially leading to electrical fires, equipment damage and personal injury.</a:t>
            </a: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5442228"/>
            <a:ext cx="61722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dirty="0" smtClean="0"/>
              <a:t>Real time situation of an Arc Fault occurrence</a:t>
            </a:r>
            <a:endParaRPr lang="en-US" sz="4300" b="1" dirty="0"/>
          </a:p>
        </p:txBody>
      </p:sp>
      <p:pic>
        <p:nvPicPr>
          <p:cNvPr id="14338" name="Picture 2" descr="Electrical arc flash and accidents compilation on Make a 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7010399" cy="3943349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Importance of Arc Fault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498080" cy="4800600"/>
          </a:xfrm>
        </p:spPr>
        <p:txBody>
          <a:bodyPr/>
          <a:lstStyle/>
          <a:p>
            <a:r>
              <a:rPr lang="en-US" dirty="0"/>
              <a:t>Arc fault analysis helps identify and locate potential arc fault occurrences, enabling timely preventive measures to mitigate hazards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498080" cy="4800600"/>
          </a:xfrm>
        </p:spPr>
        <p:txBody>
          <a:bodyPr/>
          <a:lstStyle/>
          <a:p>
            <a:r>
              <a:rPr lang="en-US" dirty="0" smtClean="0"/>
              <a:t>By conducting arc fault analysis, compliance with electrical safety standards and regulations can be ensured, reducing liability and promoting a safe working environment.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447800" y="0"/>
            <a:ext cx="7498080" cy="1143000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Experimental</a:t>
            </a:r>
            <a:r>
              <a:rPr kumimoji="0" lang="en-US" sz="43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Setup</a:t>
            </a:r>
            <a:endParaRPr kumimoji="0" lang="en-US" sz="4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6" name="AutoShape 2" descr="Arc generator by contact breakag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Arc generator by contact breakag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Arc generator by contact breakag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Arc generator by contact breakag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Arc generator by contact breakag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Contact-arcing-copper-graphite-electrodes-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7111912" cy="40386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Statistical Parameters for Arc Fault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1</a:t>
            </a:r>
            <a:r>
              <a:rPr lang="en-US" b="1" dirty="0" smtClean="0"/>
              <a:t>. Standard deviation</a:t>
            </a:r>
          </a:p>
          <a:p>
            <a:r>
              <a:rPr lang="en-US" dirty="0" smtClean="0"/>
              <a:t>It </a:t>
            </a:r>
            <a:r>
              <a:rPr lang="en-US" dirty="0"/>
              <a:t>measures the dispersion of data points around the mean, allowing identification of abnormal fluctuations </a:t>
            </a:r>
            <a:r>
              <a:rPr lang="en-US" dirty="0" smtClean="0"/>
              <a:t>in </a:t>
            </a:r>
            <a:r>
              <a:rPr lang="en-US" dirty="0"/>
              <a:t>current and voltage waveforms.</a:t>
            </a:r>
          </a:p>
          <a:p>
            <a:r>
              <a:rPr lang="en-US" dirty="0"/>
              <a:t>High standard deviation values indicate </a:t>
            </a:r>
            <a:r>
              <a:rPr lang="en-US" dirty="0" smtClean="0"/>
              <a:t>irregularities.</a:t>
            </a:r>
            <a:endParaRPr lang="en-US" b="1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8229600" cy="4678363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Skewness</a:t>
            </a:r>
            <a:endParaRPr lang="en-US" b="1" dirty="0" smtClean="0"/>
          </a:p>
          <a:p>
            <a:r>
              <a:rPr lang="en-US" dirty="0" err="1"/>
              <a:t>Skewness</a:t>
            </a:r>
            <a:r>
              <a:rPr lang="en-US" dirty="0"/>
              <a:t> measures the degree and direction of asymmetry in the data distribution.</a:t>
            </a:r>
          </a:p>
          <a:p>
            <a:r>
              <a:rPr lang="en-US" dirty="0"/>
              <a:t>A significant positive or negative </a:t>
            </a:r>
            <a:r>
              <a:rPr lang="en-US" dirty="0" err="1"/>
              <a:t>skewness</a:t>
            </a:r>
            <a:r>
              <a:rPr lang="en-US" dirty="0"/>
              <a:t> </a:t>
            </a:r>
            <a:r>
              <a:rPr lang="en-US" dirty="0" smtClean="0"/>
              <a:t>indicates non-symmetrical waveforms.</a:t>
            </a: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1027</TotalTime>
  <Words>382</Words>
  <Application>Microsoft Office PowerPoint</Application>
  <PresentationFormat>On-screen Show (4:3)</PresentationFormat>
  <Paragraphs>49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Arc Fault Analysis Using Statistical Parameters</vt:lpstr>
      <vt:lpstr>Overview of Arc Faults</vt:lpstr>
      <vt:lpstr>Slide 3</vt:lpstr>
      <vt:lpstr>Slide 4</vt:lpstr>
      <vt:lpstr>Importance of Arc Fault Analysis</vt:lpstr>
      <vt:lpstr>Slide 6</vt:lpstr>
      <vt:lpstr>Slide 7</vt:lpstr>
      <vt:lpstr>Statistical Parameters for Arc Fault Analysis</vt:lpstr>
      <vt:lpstr>Slide 9</vt:lpstr>
      <vt:lpstr>Slide 10</vt:lpstr>
      <vt:lpstr>Slide 11</vt:lpstr>
      <vt:lpstr>Slide 12</vt:lpstr>
      <vt:lpstr>Arc Fault Analysis Process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Conclusion</vt:lpstr>
      <vt:lpstr>Slide 23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Fault Analysis Using Statistical Parameters</dc:title>
  <dc:creator>Tharun Kumar</dc:creator>
  <cp:lastModifiedBy>Tharun Kumar</cp:lastModifiedBy>
  <cp:revision>33</cp:revision>
  <dcterms:created xsi:type="dcterms:W3CDTF">2023-07-15T10:44:28Z</dcterms:created>
  <dcterms:modified xsi:type="dcterms:W3CDTF">2023-07-18T12:22:02Z</dcterms:modified>
</cp:coreProperties>
</file>