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Oswald Bold" panose="020B0604020202020204" charset="0"/>
      <p:regular r:id="rId17"/>
    </p:embeddedFont>
    <p:embeddedFont>
      <p:font typeface="Tex Gyre Termes" panose="020B0604020202020204" charset="0"/>
      <p:regular r:id="rId18"/>
    </p:embeddedFont>
    <p:embeddedFont>
      <p:font typeface="Tex Gyre Terme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05206" y="4938395"/>
            <a:ext cx="9277588" cy="608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9"/>
              </a:lnSpc>
              <a:spcBef>
                <a:spcPct val="0"/>
              </a:spcBef>
            </a:pPr>
            <a:r>
              <a:rPr lang="en-US" sz="3799">
                <a:solidFill>
                  <a:srgbClr val="231F2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Churn Analysis Using MySQL and Power BI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30318" y="-3257763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5084777" y="6259532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2955589"/>
            <a:ext cx="7218050" cy="5166604"/>
          </a:xfrm>
          <a:custGeom>
            <a:avLst/>
            <a:gdLst/>
            <a:ahLst/>
            <a:cxnLst/>
            <a:rect l="l" t="t" r="r" b="b"/>
            <a:pathLst>
              <a:path w="7218050" h="5166604">
                <a:moveTo>
                  <a:pt x="0" y="0"/>
                </a:moveTo>
                <a:lnTo>
                  <a:pt x="7218050" y="0"/>
                </a:lnTo>
                <a:lnTo>
                  <a:pt x="7218050" y="5166605"/>
                </a:lnTo>
                <a:lnTo>
                  <a:pt x="0" y="51666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936531" y="3172902"/>
            <a:ext cx="9009690" cy="4731980"/>
          </a:xfrm>
          <a:custGeom>
            <a:avLst/>
            <a:gdLst/>
            <a:ahLst/>
            <a:cxnLst/>
            <a:rect l="l" t="t" r="r" b="b"/>
            <a:pathLst>
              <a:path w="9009690" h="4731980">
                <a:moveTo>
                  <a:pt x="0" y="0"/>
                </a:moveTo>
                <a:lnTo>
                  <a:pt x="9009689" y="0"/>
                </a:lnTo>
                <a:lnTo>
                  <a:pt x="9009689" y="4731979"/>
                </a:lnTo>
                <a:lnTo>
                  <a:pt x="0" y="47319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80890" y="235014"/>
            <a:ext cx="6954816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DFBFB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Identify the contract types with the highest churn rate among senior citizens (age 65 and over)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36531" y="331470"/>
            <a:ext cx="9052723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DFBFB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Calculate the average monthly charges for customers who have multiple lines and streaming TV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5100829" y="6320869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9964" y="1820578"/>
            <a:ext cx="9875177" cy="2953103"/>
          </a:xfrm>
          <a:custGeom>
            <a:avLst/>
            <a:gdLst/>
            <a:ahLst/>
            <a:cxnLst/>
            <a:rect l="l" t="t" r="r" b="b"/>
            <a:pathLst>
              <a:path w="9875177" h="2953103">
                <a:moveTo>
                  <a:pt x="0" y="0"/>
                </a:moveTo>
                <a:lnTo>
                  <a:pt x="9875177" y="0"/>
                </a:lnTo>
                <a:lnTo>
                  <a:pt x="9875177" y="2953104"/>
                </a:lnTo>
                <a:lnTo>
                  <a:pt x="0" y="2953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807674" y="5143500"/>
            <a:ext cx="7857901" cy="4897733"/>
          </a:xfrm>
          <a:custGeom>
            <a:avLst/>
            <a:gdLst/>
            <a:ahLst/>
            <a:cxnLst/>
            <a:rect l="l" t="t" r="r" b="b"/>
            <a:pathLst>
              <a:path w="7857901" h="4897733">
                <a:moveTo>
                  <a:pt x="0" y="0"/>
                </a:moveTo>
                <a:lnTo>
                  <a:pt x="7857901" y="0"/>
                </a:lnTo>
                <a:lnTo>
                  <a:pt x="7857901" y="4897733"/>
                </a:lnTo>
                <a:lnTo>
                  <a:pt x="0" y="48977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-38100"/>
            <a:ext cx="13335105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Calculate the average age and total charges for customers with different combinations of streaming services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73411" y="5240407"/>
            <a:ext cx="6102494" cy="3413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Identify the gender distribution among customers who have churned and are on yearly contracts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748345" y="2675663"/>
            <a:ext cx="10211018" cy="2198348"/>
          </a:xfrm>
          <a:custGeom>
            <a:avLst/>
            <a:gdLst/>
            <a:ahLst/>
            <a:cxnLst/>
            <a:rect l="l" t="t" r="r" b="b"/>
            <a:pathLst>
              <a:path w="10211018" h="2198348">
                <a:moveTo>
                  <a:pt x="0" y="0"/>
                </a:moveTo>
                <a:lnTo>
                  <a:pt x="10211018" y="0"/>
                </a:lnTo>
                <a:lnTo>
                  <a:pt x="10211018" y="2198348"/>
                </a:lnTo>
                <a:lnTo>
                  <a:pt x="0" y="21983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924643" y="7449614"/>
            <a:ext cx="10069441" cy="1239650"/>
          </a:xfrm>
          <a:custGeom>
            <a:avLst/>
            <a:gdLst/>
            <a:ahLst/>
            <a:cxnLst/>
            <a:rect l="l" t="t" r="r" b="b"/>
            <a:pathLst>
              <a:path w="10069441" h="1239650">
                <a:moveTo>
                  <a:pt x="0" y="0"/>
                </a:moveTo>
                <a:lnTo>
                  <a:pt x="10069441" y="0"/>
                </a:lnTo>
                <a:lnTo>
                  <a:pt x="10069441" y="1239650"/>
                </a:lnTo>
                <a:lnTo>
                  <a:pt x="0" y="12396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12903" y="215250"/>
            <a:ext cx="11281902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Calculate the average monthly charges and total charges for customers who have churned, grouped by contract type and internet service type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2928" y="5105400"/>
            <a:ext cx="16230600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Find the customers who have churned and are not using online services, and their average total charges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821255" y="2077958"/>
            <a:ext cx="10128266" cy="1316462"/>
          </a:xfrm>
          <a:custGeom>
            <a:avLst/>
            <a:gdLst/>
            <a:ahLst/>
            <a:cxnLst/>
            <a:rect l="l" t="t" r="r" b="b"/>
            <a:pathLst>
              <a:path w="10128266" h="1316462">
                <a:moveTo>
                  <a:pt x="0" y="0"/>
                </a:moveTo>
                <a:lnTo>
                  <a:pt x="10128266" y="0"/>
                </a:lnTo>
                <a:lnTo>
                  <a:pt x="10128266" y="1316462"/>
                </a:lnTo>
                <a:lnTo>
                  <a:pt x="0" y="13164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338479" y="5366730"/>
            <a:ext cx="8049503" cy="4953540"/>
          </a:xfrm>
          <a:custGeom>
            <a:avLst/>
            <a:gdLst/>
            <a:ahLst/>
            <a:cxnLst/>
            <a:rect l="l" t="t" r="r" b="b"/>
            <a:pathLst>
              <a:path w="8049503" h="4953540">
                <a:moveTo>
                  <a:pt x="0" y="0"/>
                </a:moveTo>
                <a:lnTo>
                  <a:pt x="8049503" y="0"/>
                </a:lnTo>
                <a:lnTo>
                  <a:pt x="8049503" y="4953540"/>
                </a:lnTo>
                <a:lnTo>
                  <a:pt x="0" y="49535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70088" y="331470"/>
            <a:ext cx="16230600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Calculate the average monthly charges and total charges for customers who have churned, grouped by the number of dependents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934" y="3746448"/>
            <a:ext cx="17740535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Create a view to find the customers with the highest monthly charges in each contract type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1903" y="2230367"/>
            <a:ext cx="9285479" cy="4356543"/>
          </a:xfrm>
          <a:custGeom>
            <a:avLst/>
            <a:gdLst/>
            <a:ahLst/>
            <a:cxnLst/>
            <a:rect l="l" t="t" r="r" b="b"/>
            <a:pathLst>
              <a:path w="9285479" h="4356543">
                <a:moveTo>
                  <a:pt x="0" y="0"/>
                </a:moveTo>
                <a:lnTo>
                  <a:pt x="9285479" y="0"/>
                </a:lnTo>
                <a:lnTo>
                  <a:pt x="9285479" y="4356543"/>
                </a:lnTo>
                <a:lnTo>
                  <a:pt x="0" y="43565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7142141"/>
            <a:ext cx="4839454" cy="3074831"/>
          </a:xfrm>
          <a:custGeom>
            <a:avLst/>
            <a:gdLst/>
            <a:ahLst/>
            <a:cxnLst/>
            <a:rect l="l" t="t" r="r" b="b"/>
            <a:pathLst>
              <a:path w="4839454" h="3074831">
                <a:moveTo>
                  <a:pt x="0" y="0"/>
                </a:moveTo>
                <a:lnTo>
                  <a:pt x="4839454" y="0"/>
                </a:lnTo>
                <a:lnTo>
                  <a:pt x="4839454" y="3074831"/>
                </a:lnTo>
                <a:lnTo>
                  <a:pt x="0" y="30748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4104" r="-3519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864643" y="188207"/>
            <a:ext cx="12215855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Create a view to identify customers who have churned and the average monthly charges compared to the overall average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7480" y="7104041"/>
            <a:ext cx="8172100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Create a view to find the customers who have churned and their cumulative total charges over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86644" y="4316526"/>
            <a:ext cx="6065708" cy="878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2"/>
              </a:lnSpc>
              <a:spcBef>
                <a:spcPct val="0"/>
              </a:spcBef>
            </a:pPr>
            <a:r>
              <a:rPr lang="en-US" sz="5144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Any Questions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90227" y="1545867"/>
            <a:ext cx="17507545" cy="2886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3599">
                <a:solidFill>
                  <a:srgbClr val="231F2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Project Overview: Analyzing customer churn to understand patterns and reduce churn rate.</a:t>
            </a:r>
          </a:p>
          <a:p>
            <a:pPr algn="ctr">
              <a:lnSpc>
                <a:spcPts val="7919"/>
              </a:lnSpc>
            </a:pPr>
            <a:r>
              <a:rPr lang="en-US" sz="3599">
                <a:solidFill>
                  <a:srgbClr val="231F2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   Objectives: Identify key metrics, analyze customer behavior, and provide actionable insights.</a:t>
            </a:r>
          </a:p>
          <a:p>
            <a:pPr algn="ctr">
              <a:lnSpc>
                <a:spcPts val="7919"/>
              </a:lnSpc>
            </a:pPr>
            <a:endParaRPr lang="en-US" sz="3599">
              <a:solidFill>
                <a:srgbClr val="231F20"/>
              </a:solidFill>
              <a:latin typeface="Tex Gyre Termes"/>
              <a:ea typeface="Tex Gyre Termes"/>
              <a:cs typeface="Tex Gyre Termes"/>
              <a:sym typeface="Tex Gyre Terme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88522" y="5621946"/>
            <a:ext cx="10939046" cy="308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231F2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Data Source: Customer Churn Dataset</a:t>
            </a:r>
          </a:p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231F2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Tools: MySQL for querying data, Power BI for visualization</a:t>
            </a:r>
          </a:p>
          <a:p>
            <a:pPr algn="ctr">
              <a:lnSpc>
                <a:spcPts val="8499"/>
              </a:lnSpc>
            </a:pPr>
            <a:endParaRPr lang="en-US" sz="3399">
              <a:solidFill>
                <a:srgbClr val="231F20"/>
              </a:solidFill>
              <a:latin typeface="Tex Gyre Termes"/>
              <a:ea typeface="Tex Gyre Termes"/>
              <a:cs typeface="Tex Gyre Termes"/>
              <a:sym typeface="Tex Gyre Terme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89431" y="528002"/>
            <a:ext cx="14138136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31F2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9431" y="4642802"/>
            <a:ext cx="14138136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31F2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Data Sources &amp; 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883653" y="3132142"/>
            <a:ext cx="10161546" cy="2011358"/>
          </a:xfrm>
          <a:custGeom>
            <a:avLst/>
            <a:gdLst/>
            <a:ahLst/>
            <a:cxnLst/>
            <a:rect l="l" t="t" r="r" b="b"/>
            <a:pathLst>
              <a:path w="10161546" h="2011358">
                <a:moveTo>
                  <a:pt x="0" y="0"/>
                </a:moveTo>
                <a:lnTo>
                  <a:pt x="10161546" y="0"/>
                </a:lnTo>
                <a:lnTo>
                  <a:pt x="10161546" y="2011358"/>
                </a:lnTo>
                <a:lnTo>
                  <a:pt x="0" y="20113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61221" y="262178"/>
            <a:ext cx="4606409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Problem Statements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88268" y="1587637"/>
            <a:ext cx="99523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Identify the total number of customers and the churn rate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21848" y="6504976"/>
            <a:ext cx="5285157" cy="821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Churn Rate 32.80 %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739701" y="-209024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397221"/>
            <a:ext cx="8951634" cy="3284517"/>
          </a:xfrm>
          <a:custGeom>
            <a:avLst/>
            <a:gdLst/>
            <a:ahLst/>
            <a:cxnLst/>
            <a:rect l="l" t="t" r="r" b="b"/>
            <a:pathLst>
              <a:path w="8951634" h="3284517">
                <a:moveTo>
                  <a:pt x="0" y="0"/>
                </a:moveTo>
                <a:lnTo>
                  <a:pt x="8951634" y="0"/>
                </a:lnTo>
                <a:lnTo>
                  <a:pt x="8951634" y="3284518"/>
                </a:lnTo>
                <a:lnTo>
                  <a:pt x="0" y="3284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405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391525" y="5775960"/>
            <a:ext cx="7748224" cy="4154353"/>
          </a:xfrm>
          <a:custGeom>
            <a:avLst/>
            <a:gdLst/>
            <a:ahLst/>
            <a:cxnLst/>
            <a:rect l="l" t="t" r="r" b="b"/>
            <a:pathLst>
              <a:path w="7748224" h="4154353">
                <a:moveTo>
                  <a:pt x="0" y="0"/>
                </a:moveTo>
                <a:lnTo>
                  <a:pt x="7748224" y="0"/>
                </a:lnTo>
                <a:lnTo>
                  <a:pt x="7748224" y="4154353"/>
                </a:lnTo>
                <a:lnTo>
                  <a:pt x="0" y="4154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464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86593"/>
            <a:ext cx="9287589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Find the average age of churned customers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38914"/>
            <a:ext cx="14725650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Discover the most common contract types among churned customers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733742" y="-1067499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044918" y="3236085"/>
            <a:ext cx="8941007" cy="3814830"/>
          </a:xfrm>
          <a:custGeom>
            <a:avLst/>
            <a:gdLst/>
            <a:ahLst/>
            <a:cxnLst/>
            <a:rect l="l" t="t" r="r" b="b"/>
            <a:pathLst>
              <a:path w="8941007" h="3814830">
                <a:moveTo>
                  <a:pt x="0" y="0"/>
                </a:moveTo>
                <a:lnTo>
                  <a:pt x="8941007" y="0"/>
                </a:lnTo>
                <a:lnTo>
                  <a:pt x="8941007" y="3814830"/>
                </a:lnTo>
                <a:lnTo>
                  <a:pt x="0" y="3814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839690" y="557405"/>
            <a:ext cx="10275125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Analyze the distribution of monthly charges among churned customers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99999">
            <a:off x="-2156062" y="-5795525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844569" y="4446276"/>
            <a:ext cx="7414731" cy="5088541"/>
          </a:xfrm>
          <a:custGeom>
            <a:avLst/>
            <a:gdLst/>
            <a:ahLst/>
            <a:cxnLst/>
            <a:rect l="l" t="t" r="r" b="b"/>
            <a:pathLst>
              <a:path w="7414731" h="5088541">
                <a:moveTo>
                  <a:pt x="0" y="0"/>
                </a:moveTo>
                <a:lnTo>
                  <a:pt x="7414731" y="0"/>
                </a:lnTo>
                <a:lnTo>
                  <a:pt x="7414731" y="5088540"/>
                </a:lnTo>
                <a:lnTo>
                  <a:pt x="0" y="50885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9901" y="498785"/>
            <a:ext cx="8964736" cy="5067950"/>
          </a:xfrm>
          <a:custGeom>
            <a:avLst/>
            <a:gdLst/>
            <a:ahLst/>
            <a:cxnLst/>
            <a:rect l="l" t="t" r="r" b="b"/>
            <a:pathLst>
              <a:path w="8964736" h="5067950">
                <a:moveTo>
                  <a:pt x="0" y="0"/>
                </a:moveTo>
                <a:lnTo>
                  <a:pt x="8964736" y="0"/>
                </a:lnTo>
                <a:lnTo>
                  <a:pt x="8964736" y="5067950"/>
                </a:lnTo>
                <a:lnTo>
                  <a:pt x="0" y="5067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019888" y="990600"/>
            <a:ext cx="7699482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Identify customers who have both online security and online backup services and have not churned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9901" y="6754379"/>
            <a:ext cx="8614099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Calculate the average monthly charges for different contract types among churned customers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1504" y="2181491"/>
            <a:ext cx="8876784" cy="4500904"/>
          </a:xfrm>
          <a:custGeom>
            <a:avLst/>
            <a:gdLst/>
            <a:ahLst/>
            <a:cxnLst/>
            <a:rect l="l" t="t" r="r" b="b"/>
            <a:pathLst>
              <a:path w="8876784" h="4500904">
                <a:moveTo>
                  <a:pt x="0" y="0"/>
                </a:moveTo>
                <a:lnTo>
                  <a:pt x="8876784" y="0"/>
                </a:lnTo>
                <a:lnTo>
                  <a:pt x="8876784" y="4500905"/>
                </a:lnTo>
                <a:lnTo>
                  <a:pt x="0" y="45009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752013" y="4431943"/>
            <a:ext cx="6686194" cy="5166604"/>
          </a:xfrm>
          <a:custGeom>
            <a:avLst/>
            <a:gdLst/>
            <a:ahLst/>
            <a:cxnLst/>
            <a:rect l="l" t="t" r="r" b="b"/>
            <a:pathLst>
              <a:path w="6686194" h="5166604">
                <a:moveTo>
                  <a:pt x="0" y="0"/>
                </a:moveTo>
                <a:lnTo>
                  <a:pt x="6686193" y="0"/>
                </a:lnTo>
                <a:lnTo>
                  <a:pt x="6686193" y="5166605"/>
                </a:lnTo>
                <a:lnTo>
                  <a:pt x="0" y="51666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62178"/>
            <a:ext cx="9422392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31F2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Create a query to identify the contract types that are most prone to churn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51092" y="2143391"/>
            <a:ext cx="7880307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231F2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Calculate the total charges distribution for churned and non-churned customers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82212" y="2135613"/>
            <a:ext cx="8898281" cy="4592661"/>
          </a:xfrm>
          <a:custGeom>
            <a:avLst/>
            <a:gdLst/>
            <a:ahLst/>
            <a:cxnLst/>
            <a:rect l="l" t="t" r="r" b="b"/>
            <a:pathLst>
              <a:path w="8898281" h="4592661">
                <a:moveTo>
                  <a:pt x="0" y="0"/>
                </a:moveTo>
                <a:lnTo>
                  <a:pt x="8898281" y="0"/>
                </a:lnTo>
                <a:lnTo>
                  <a:pt x="8898281" y="4592661"/>
                </a:lnTo>
                <a:lnTo>
                  <a:pt x="0" y="45926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45552" y="4702249"/>
            <a:ext cx="7472667" cy="5079734"/>
          </a:xfrm>
          <a:custGeom>
            <a:avLst/>
            <a:gdLst/>
            <a:ahLst/>
            <a:cxnLst/>
            <a:rect l="l" t="t" r="r" b="b"/>
            <a:pathLst>
              <a:path w="7472667" h="5079734">
                <a:moveTo>
                  <a:pt x="0" y="0"/>
                </a:moveTo>
                <a:lnTo>
                  <a:pt x="7472666" y="0"/>
                </a:lnTo>
                <a:lnTo>
                  <a:pt x="7472666" y="5079735"/>
                </a:lnTo>
                <a:lnTo>
                  <a:pt x="0" y="50797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570" y="316230"/>
            <a:ext cx="15197108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Determine the most common combinations of services among churned customers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66308" y="1360750"/>
            <a:ext cx="6431155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Identify the average total charges for customers grouped by gender and marital status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192236" y="-502856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0239" y="2975243"/>
            <a:ext cx="8185206" cy="5064997"/>
          </a:xfrm>
          <a:custGeom>
            <a:avLst/>
            <a:gdLst/>
            <a:ahLst/>
            <a:cxnLst/>
            <a:rect l="l" t="t" r="r" b="b"/>
            <a:pathLst>
              <a:path w="8185206" h="5064997">
                <a:moveTo>
                  <a:pt x="0" y="0"/>
                </a:moveTo>
                <a:lnTo>
                  <a:pt x="8185206" y="0"/>
                </a:lnTo>
                <a:lnTo>
                  <a:pt x="8185206" y="5064997"/>
                </a:lnTo>
                <a:lnTo>
                  <a:pt x="0" y="506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82686" y="5143500"/>
            <a:ext cx="8369701" cy="3871841"/>
          </a:xfrm>
          <a:custGeom>
            <a:avLst/>
            <a:gdLst/>
            <a:ahLst/>
            <a:cxnLst/>
            <a:rect l="l" t="t" r="r" b="b"/>
            <a:pathLst>
              <a:path w="8369701" h="3871841">
                <a:moveTo>
                  <a:pt x="0" y="0"/>
                </a:moveTo>
                <a:lnTo>
                  <a:pt x="8369701" y="0"/>
                </a:lnTo>
                <a:lnTo>
                  <a:pt x="8369701" y="3871841"/>
                </a:lnTo>
                <a:lnTo>
                  <a:pt x="0" y="3871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182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7958" y="262890"/>
            <a:ext cx="8866042" cy="219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Calculate the average monthly charges for different age groups among churned customers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2423160"/>
            <a:ext cx="8708387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Determine the average age and total charges for customers with multiple lines and online backup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378</Words>
  <Application>Microsoft Office PowerPoint</Application>
  <PresentationFormat>Custom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Tex Gyre Termes Bold</vt:lpstr>
      <vt:lpstr>Calibri</vt:lpstr>
      <vt:lpstr>Arial</vt:lpstr>
      <vt:lpstr>Tex Gyre Termes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Bhaskar Venkataraman</cp:lastModifiedBy>
  <cp:revision>2</cp:revision>
  <dcterms:created xsi:type="dcterms:W3CDTF">2006-08-16T00:00:00Z</dcterms:created>
  <dcterms:modified xsi:type="dcterms:W3CDTF">2024-07-20T09:07:31Z</dcterms:modified>
  <dc:identifier>DAGLafzp_Bc</dc:identifier>
</cp:coreProperties>
</file>