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nva Sans" panose="020B0604020202020204" charset="0"/>
      <p:regular r:id="rId9"/>
    </p:embeddedFont>
    <p:embeddedFont>
      <p:font typeface="Canva Sans Bold" panose="020B0604020202020204" charset="0"/>
      <p:regular r:id="rId10"/>
    </p:embeddedFont>
    <p:embeddedFont>
      <p:font typeface="DM Sans" pitchFamily="2" charset="0"/>
      <p:regular r:id="rId11"/>
    </p:embeddedFont>
    <p:embeddedFont>
      <p:font typeface="DM Sa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9ED2B-EE1E-40B6-BE96-A1C8DFE9AD3C}" v="1" dt="2024-07-27T17:57:20.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skar Venkataraman" userId="b3343be036283ad6" providerId="LiveId" clId="{7D89ED2B-EE1E-40B6-BE96-A1C8DFE9AD3C}"/>
    <pc:docChg chg="modSld">
      <pc:chgData name="Bhaskar Venkataraman" userId="b3343be036283ad6" providerId="LiveId" clId="{7D89ED2B-EE1E-40B6-BE96-A1C8DFE9AD3C}" dt="2024-07-27T17:57:20.347" v="0"/>
      <pc:docMkLst>
        <pc:docMk/>
      </pc:docMkLst>
      <pc:sldChg chg="modTransition">
        <pc:chgData name="Bhaskar Venkataraman" userId="b3343be036283ad6" providerId="LiveId" clId="{7D89ED2B-EE1E-40B6-BE96-A1C8DFE9AD3C}" dt="2024-07-27T17:57:20.347" v="0"/>
        <pc:sldMkLst>
          <pc:docMk/>
          <pc:sldMk cId="0" sldId="256"/>
        </pc:sldMkLst>
      </pc:sldChg>
      <pc:sldChg chg="modTransition">
        <pc:chgData name="Bhaskar Venkataraman" userId="b3343be036283ad6" providerId="LiveId" clId="{7D89ED2B-EE1E-40B6-BE96-A1C8DFE9AD3C}" dt="2024-07-27T17:57:20.347" v="0"/>
        <pc:sldMkLst>
          <pc:docMk/>
          <pc:sldMk cId="0" sldId="257"/>
        </pc:sldMkLst>
      </pc:sldChg>
      <pc:sldChg chg="modTransition">
        <pc:chgData name="Bhaskar Venkataraman" userId="b3343be036283ad6" providerId="LiveId" clId="{7D89ED2B-EE1E-40B6-BE96-A1C8DFE9AD3C}" dt="2024-07-27T17:57:20.347" v="0"/>
        <pc:sldMkLst>
          <pc:docMk/>
          <pc:sldMk cId="0" sldId="258"/>
        </pc:sldMkLst>
      </pc:sldChg>
      <pc:sldChg chg="modTransition">
        <pc:chgData name="Bhaskar Venkataraman" userId="b3343be036283ad6" providerId="LiveId" clId="{7D89ED2B-EE1E-40B6-BE96-A1C8DFE9AD3C}" dt="2024-07-27T17:57:20.347" v="0"/>
        <pc:sldMkLst>
          <pc:docMk/>
          <pc:sldMk cId="0" sldId="259"/>
        </pc:sldMkLst>
      </pc:sldChg>
      <pc:sldChg chg="modTransition">
        <pc:chgData name="Bhaskar Venkataraman" userId="b3343be036283ad6" providerId="LiveId" clId="{7D89ED2B-EE1E-40B6-BE96-A1C8DFE9AD3C}" dt="2024-07-27T17:57:20.347" v="0"/>
        <pc:sldMkLst>
          <pc:docMk/>
          <pc:sldMk cId="0" sldId="260"/>
        </pc:sldMkLst>
      </pc:sldChg>
      <pc:sldChg chg="modTransition">
        <pc:chgData name="Bhaskar Venkataraman" userId="b3343be036283ad6" providerId="LiveId" clId="{7D89ED2B-EE1E-40B6-BE96-A1C8DFE9AD3C}" dt="2024-07-27T17:57:20.347" v="0"/>
        <pc:sldMkLst>
          <pc:docMk/>
          <pc:sldMk cId="0" sldId="261"/>
        </pc:sldMkLst>
      </pc:sldChg>
      <pc:sldChg chg="modTransition">
        <pc:chgData name="Bhaskar Venkataraman" userId="b3343be036283ad6" providerId="LiveId" clId="{7D89ED2B-EE1E-40B6-BE96-A1C8DFE9AD3C}" dt="2024-07-27T17:57:20.347" v="0"/>
        <pc:sldMkLst>
          <pc:docMk/>
          <pc:sldMk cId="0"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82127" y="3232163"/>
            <a:ext cx="18262271" cy="3479801"/>
          </a:xfrm>
          <a:prstGeom prst="rect">
            <a:avLst/>
          </a:prstGeom>
        </p:spPr>
        <p:txBody>
          <a:bodyPr lIns="0" tIns="0" rIns="0" bIns="0" rtlCol="0" anchor="t">
            <a:spAutoFit/>
          </a:bodyPr>
          <a:lstStyle/>
          <a:p>
            <a:pPr algn="ctr">
              <a:lnSpc>
                <a:spcPts val="13999"/>
              </a:lnSpc>
            </a:pPr>
            <a:r>
              <a:rPr lang="en-US" sz="9999">
                <a:solidFill>
                  <a:srgbClr val="FE6D73"/>
                </a:solidFill>
                <a:latin typeface="Canva Sans Bold"/>
                <a:ea typeface="Canva Sans Bold"/>
                <a:cs typeface="Canva Sans Bold"/>
                <a:sym typeface="Canva Sans Bold"/>
              </a:rPr>
              <a:t>DISNEY+HOTSTAR DATA ANALYSIS</a:t>
            </a:r>
            <a:r>
              <a:rPr lang="en-US" sz="9999">
                <a:solidFill>
                  <a:srgbClr val="227C9D"/>
                </a:solidFill>
                <a:latin typeface="Canva Sans Bold"/>
                <a:ea typeface="Canva Sans Bold"/>
                <a:cs typeface="Canva Sans Bold"/>
                <a:sym typeface="Canva Sans Bold"/>
              </a:rPr>
              <a:t> </a:t>
            </a:r>
          </a:p>
        </p:txBody>
      </p:sp>
      <p:sp>
        <p:nvSpPr>
          <p:cNvPr id="9" name="Freeform 9"/>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Freeform 20"/>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Freeform 23"/>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6" name="Freeform 26"/>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Freeform 29"/>
          <p:cNvSpPr/>
          <p:nvPr/>
        </p:nvSpPr>
        <p:spPr>
          <a:xfrm flipH="1" flipV="1">
            <a:off x="15470622" y="4975391"/>
            <a:ext cx="1083809" cy="1083809"/>
          </a:xfrm>
          <a:custGeom>
            <a:avLst/>
            <a:gdLst/>
            <a:ahLst/>
            <a:cxnLst/>
            <a:rect l="l" t="t" r="r" b="b"/>
            <a:pathLst>
              <a:path w="1083809" h="1083809">
                <a:moveTo>
                  <a:pt x="1083809" y="1083808"/>
                </a:moveTo>
                <a:lnTo>
                  <a:pt x="0" y="1083808"/>
                </a:lnTo>
                <a:lnTo>
                  <a:pt x="0" y="0"/>
                </a:lnTo>
                <a:lnTo>
                  <a:pt x="1083809" y="0"/>
                </a:lnTo>
                <a:lnTo>
                  <a:pt x="1083809" y="1083808"/>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Freeform 30"/>
          <p:cNvSpPr/>
          <p:nvPr/>
        </p:nvSpPr>
        <p:spPr>
          <a:xfrm rot="5400000" flipH="1" flipV="1">
            <a:off x="16554431" y="4975391"/>
            <a:ext cx="1083809" cy="1083809"/>
          </a:xfrm>
          <a:custGeom>
            <a:avLst/>
            <a:gdLst/>
            <a:ahLst/>
            <a:cxnLst/>
            <a:rect l="l" t="t" r="r" b="b"/>
            <a:pathLst>
              <a:path w="1083809" h="1083809">
                <a:moveTo>
                  <a:pt x="1083808" y="1083808"/>
                </a:moveTo>
                <a:lnTo>
                  <a:pt x="0" y="1083808"/>
                </a:lnTo>
                <a:lnTo>
                  <a:pt x="0" y="0"/>
                </a:lnTo>
                <a:lnTo>
                  <a:pt x="1083808" y="0"/>
                </a:lnTo>
                <a:lnTo>
                  <a:pt x="1083808" y="1083808"/>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1" name="Group 31"/>
          <p:cNvGrpSpPr/>
          <p:nvPr/>
        </p:nvGrpSpPr>
        <p:grpSpPr>
          <a:xfrm rot="2700000">
            <a:off x="-1376391" y="-3093321"/>
            <a:ext cx="7415398" cy="3565095"/>
            <a:chOff x="0" y="0"/>
            <a:chExt cx="660400" cy="317500"/>
          </a:xfrm>
        </p:grpSpPr>
        <p:sp>
          <p:nvSpPr>
            <p:cNvPr id="32" name="Freeform 3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4" name="AutoShape 3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5" name="AutoShape 3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6" name="AutoShape 3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7" name="AutoShape 3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8" name="AutoShape 3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9" name="AutoShape 3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0" name="AutoShape 4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1" name="AutoShape 41"/>
          <p:cNvSpPr/>
          <p:nvPr/>
        </p:nvSpPr>
        <p:spPr>
          <a:xfrm>
            <a:off x="-2509797" y="905760"/>
            <a:ext cx="2628598" cy="2671969"/>
          </a:xfrm>
          <a:prstGeom prst="line">
            <a:avLst/>
          </a:prstGeom>
          <a:ln w="28575" cap="flat">
            <a:solidFill>
              <a:srgbClr val="8CA9AD"/>
            </a:solidFill>
            <a:prstDash val="solid"/>
            <a:headEnd type="none" w="sm" len="sm"/>
            <a:tailEnd type="none" w="sm" len="sm"/>
          </a:ln>
        </p:spPr>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13" name="TextBox 13"/>
          <p:cNvSpPr txBox="1"/>
          <p:nvPr/>
        </p:nvSpPr>
        <p:spPr>
          <a:xfrm>
            <a:off x="2985902" y="562853"/>
            <a:ext cx="15919582" cy="800114"/>
          </a:xfrm>
          <a:prstGeom prst="rect">
            <a:avLst/>
          </a:prstGeom>
        </p:spPr>
        <p:txBody>
          <a:bodyPr lIns="0" tIns="0" rIns="0" bIns="0" rtlCol="0" anchor="t">
            <a:spAutoFit/>
          </a:bodyPr>
          <a:lstStyle/>
          <a:p>
            <a:pPr algn="ctr">
              <a:lnSpc>
                <a:spcPts val="6000"/>
              </a:lnSpc>
            </a:pPr>
            <a:r>
              <a:rPr lang="en-US" sz="6000">
                <a:solidFill>
                  <a:srgbClr val="FE6D73"/>
                </a:solidFill>
                <a:latin typeface="Canva Sans Bold"/>
                <a:ea typeface="Canva Sans Bold"/>
                <a:cs typeface="Canva Sans Bold"/>
                <a:sym typeface="Canva Sans Bold"/>
              </a:rPr>
              <a:t>Skills take away From This Project</a:t>
            </a:r>
          </a:p>
        </p:txBody>
      </p:sp>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20" name="TextBox 20"/>
          <p:cNvSpPr txBox="1"/>
          <p:nvPr/>
        </p:nvSpPr>
        <p:spPr>
          <a:xfrm>
            <a:off x="4923666" y="1801655"/>
            <a:ext cx="12044053" cy="2980690"/>
          </a:xfrm>
          <a:prstGeom prst="rect">
            <a:avLst/>
          </a:prstGeom>
        </p:spPr>
        <p:txBody>
          <a:bodyPr lIns="0" tIns="0" rIns="0" bIns="0" rtlCol="0" anchor="t">
            <a:spAutoFit/>
          </a:bodyPr>
          <a:lstStyle/>
          <a:p>
            <a:pPr marL="734058" lvl="1" indent="-367029" algn="just">
              <a:lnSpc>
                <a:spcPts val="4759"/>
              </a:lnSpc>
              <a:buFont typeface="Arial"/>
              <a:buChar char="•"/>
            </a:pPr>
            <a:r>
              <a:rPr lang="en-US" sz="3399">
                <a:solidFill>
                  <a:srgbClr val="227C9D"/>
                </a:solidFill>
                <a:latin typeface="Canva Sans Bold"/>
                <a:ea typeface="Canva Sans Bold"/>
                <a:cs typeface="Canva Sans Bold"/>
                <a:sym typeface="Canva Sans Bold"/>
              </a:rPr>
              <a:t>Data visualization and storytelling</a:t>
            </a:r>
          </a:p>
          <a:p>
            <a:pPr marL="734058" lvl="1" indent="-367029" algn="just">
              <a:lnSpc>
                <a:spcPts val="4759"/>
              </a:lnSpc>
              <a:buFont typeface="Arial"/>
              <a:buChar char="•"/>
            </a:pPr>
            <a:r>
              <a:rPr lang="en-US" sz="3399">
                <a:solidFill>
                  <a:srgbClr val="227C9D"/>
                </a:solidFill>
                <a:latin typeface="Canva Sans Bold"/>
                <a:ea typeface="Canva Sans Bold"/>
                <a:cs typeface="Canva Sans Bold"/>
                <a:sym typeface="Canva Sans Bold"/>
              </a:rPr>
              <a:t>Data cleaning and preprocessing</a:t>
            </a:r>
          </a:p>
          <a:p>
            <a:pPr marL="734058" lvl="1" indent="-367029" algn="just">
              <a:lnSpc>
                <a:spcPts val="4759"/>
              </a:lnSpc>
              <a:buFont typeface="Arial"/>
              <a:buChar char="•"/>
            </a:pPr>
            <a:r>
              <a:rPr lang="en-US" sz="3399">
                <a:solidFill>
                  <a:srgbClr val="227C9D"/>
                </a:solidFill>
                <a:latin typeface="Canva Sans Bold"/>
                <a:ea typeface="Canva Sans Bold"/>
                <a:cs typeface="Canva Sans Bold"/>
                <a:sym typeface="Canva Sans Bold"/>
              </a:rPr>
              <a:t>Exploratory Data Analysis (EDA)</a:t>
            </a:r>
          </a:p>
          <a:p>
            <a:pPr marL="734058" lvl="1" indent="-367029" algn="just">
              <a:lnSpc>
                <a:spcPts val="4759"/>
              </a:lnSpc>
              <a:buFont typeface="Arial"/>
              <a:buChar char="•"/>
            </a:pPr>
            <a:r>
              <a:rPr lang="en-US" sz="3399">
                <a:solidFill>
                  <a:srgbClr val="227C9D"/>
                </a:solidFill>
                <a:latin typeface="Canva Sans Bold"/>
                <a:ea typeface="Canva Sans Bold"/>
                <a:cs typeface="Canva Sans Bold"/>
                <a:sym typeface="Canva Sans Bold"/>
              </a:rPr>
              <a:t>Using Tableau/Power BI for creating visualizations</a:t>
            </a:r>
          </a:p>
          <a:p>
            <a:pPr marL="734058" lvl="1" indent="-367029" algn="just">
              <a:lnSpc>
                <a:spcPts val="4759"/>
              </a:lnSpc>
              <a:buFont typeface="Arial"/>
              <a:buChar char="•"/>
            </a:pPr>
            <a:r>
              <a:rPr lang="en-US" sz="3399">
                <a:solidFill>
                  <a:srgbClr val="227C9D"/>
                </a:solidFill>
                <a:latin typeface="Canva Sans Bold"/>
                <a:ea typeface="Canva Sans Bold"/>
                <a:cs typeface="Canva Sans Bold"/>
                <a:sym typeface="Canva Sans Bold"/>
              </a:rPr>
              <a:t>Analytical thinking and deriving insights from data</a:t>
            </a:r>
          </a:p>
        </p:txBody>
      </p:sp>
      <p:sp>
        <p:nvSpPr>
          <p:cNvPr id="21" name="TextBox 21"/>
          <p:cNvSpPr txBox="1"/>
          <p:nvPr/>
        </p:nvSpPr>
        <p:spPr>
          <a:xfrm>
            <a:off x="3121973" y="5798820"/>
            <a:ext cx="12044053" cy="2386330"/>
          </a:xfrm>
          <a:prstGeom prst="rect">
            <a:avLst/>
          </a:prstGeom>
        </p:spPr>
        <p:txBody>
          <a:bodyPr lIns="0" tIns="0" rIns="0" bIns="0" rtlCol="0" anchor="t">
            <a:spAutoFit/>
          </a:bodyPr>
          <a:lstStyle/>
          <a:p>
            <a:pPr algn="ctr">
              <a:lnSpc>
                <a:spcPts val="6000"/>
              </a:lnSpc>
            </a:pPr>
            <a:r>
              <a:rPr lang="en-US" sz="6000">
                <a:solidFill>
                  <a:srgbClr val="FFCB77"/>
                </a:solidFill>
                <a:latin typeface="Canva Sans Bold"/>
                <a:ea typeface="Canva Sans Bold"/>
                <a:cs typeface="Canva Sans Bold"/>
                <a:sym typeface="Canva Sans Bold"/>
              </a:rPr>
              <a:t>Domain</a:t>
            </a:r>
          </a:p>
          <a:p>
            <a:pPr algn="ctr">
              <a:lnSpc>
                <a:spcPts val="6000"/>
              </a:lnSpc>
            </a:pPr>
            <a:r>
              <a:rPr lang="en-US" sz="6000">
                <a:solidFill>
                  <a:srgbClr val="FFCB77"/>
                </a:solidFill>
                <a:latin typeface="Canva Sans Bold"/>
                <a:ea typeface="Canva Sans Bold"/>
                <a:cs typeface="Canva Sans Bold"/>
                <a:sym typeface="Canva Sans Bold"/>
              </a:rPr>
              <a:t> </a:t>
            </a:r>
          </a:p>
          <a:p>
            <a:pPr algn="ctr">
              <a:lnSpc>
                <a:spcPts val="3399"/>
              </a:lnSpc>
            </a:pPr>
            <a:r>
              <a:rPr lang="en-US" sz="3399">
                <a:solidFill>
                  <a:srgbClr val="227C9D"/>
                </a:solidFill>
                <a:latin typeface="Canva Sans Bold"/>
                <a:ea typeface="Canva Sans Bold"/>
                <a:cs typeface="Canva Sans Bold"/>
                <a:sym typeface="Canva Sans Bold"/>
              </a:rPr>
              <a:t>Media and Entertainment</a:t>
            </a:r>
          </a:p>
          <a:p>
            <a:pPr algn="ctr">
              <a:lnSpc>
                <a:spcPts val="3399"/>
              </a:lnSpc>
            </a:pPr>
            <a:endParaRPr lang="en-US" sz="3399">
              <a:solidFill>
                <a:srgbClr val="227C9D"/>
              </a:solidFill>
              <a:latin typeface="Canva Sans Bold"/>
              <a:ea typeface="Canva Sans Bold"/>
              <a:cs typeface="Canva Sans Bold"/>
              <a:sym typeface="Canva Sans Bold"/>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170532" y="1312409"/>
            <a:ext cx="12866041" cy="800100"/>
          </a:xfrm>
          <a:prstGeom prst="rect">
            <a:avLst/>
          </a:prstGeom>
        </p:spPr>
        <p:txBody>
          <a:bodyPr lIns="0" tIns="0" rIns="0" bIns="0" rtlCol="0" anchor="t">
            <a:spAutoFit/>
          </a:bodyPr>
          <a:lstStyle/>
          <a:p>
            <a:pPr algn="ctr">
              <a:lnSpc>
                <a:spcPts val="6000"/>
              </a:lnSpc>
            </a:pPr>
            <a:r>
              <a:rPr lang="en-US" sz="6000">
                <a:solidFill>
                  <a:srgbClr val="227C9D"/>
                </a:solidFill>
                <a:latin typeface="Canva Sans Bold"/>
                <a:ea typeface="Canva Sans Bold"/>
                <a:cs typeface="Canva Sans Bold"/>
                <a:sym typeface="Canva Sans Bold"/>
              </a:rPr>
              <a:t>Problem Statement</a:t>
            </a:r>
          </a:p>
        </p:txBody>
      </p:sp>
      <p:sp>
        <p:nvSpPr>
          <p:cNvPr id="11" name="TextBox 11"/>
          <p:cNvSpPr txBox="1"/>
          <p:nvPr/>
        </p:nvSpPr>
        <p:spPr>
          <a:xfrm>
            <a:off x="3784200" y="3833628"/>
            <a:ext cx="10719600" cy="2955925"/>
          </a:xfrm>
          <a:prstGeom prst="rect">
            <a:avLst/>
          </a:prstGeom>
        </p:spPr>
        <p:txBody>
          <a:bodyPr lIns="0" tIns="0" rIns="0" bIns="0" rtlCol="0" anchor="t">
            <a:spAutoFit/>
          </a:bodyPr>
          <a:lstStyle/>
          <a:p>
            <a:pPr algn="ctr">
              <a:lnSpc>
                <a:spcPts val="4760"/>
              </a:lnSpc>
            </a:pPr>
            <a:r>
              <a:rPr lang="en-US" sz="2800">
                <a:solidFill>
                  <a:srgbClr val="545454"/>
                </a:solidFill>
                <a:latin typeface="Canva Sans"/>
                <a:ea typeface="Canva Sans"/>
                <a:cs typeface="Canva Sans"/>
                <a:sym typeface="Canva Sans"/>
              </a:rPr>
              <a:t>Provide an in-depth analysis and visualization of a movie dataset to uncover insights and trends. This includes understanding the distribution of movies by genre, running times, release years, age ratings, and other attributes.</a:t>
            </a:r>
          </a:p>
          <a:p>
            <a:pPr algn="ctr">
              <a:lnSpc>
                <a:spcPts val="4760"/>
              </a:lnSpc>
            </a:pPr>
            <a:endParaRPr lang="en-US" sz="2800">
              <a:solidFill>
                <a:srgbClr val="545454"/>
              </a:solidFill>
              <a:latin typeface="Canva Sans"/>
              <a:ea typeface="Canva Sans"/>
              <a:cs typeface="Canva Sans"/>
              <a:sym typeface="Canva Sans"/>
            </a:endParaRPr>
          </a:p>
        </p:txBody>
      </p:sp>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1" name="Freeform 3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Freeform 3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530547" y="685800"/>
            <a:ext cx="10620170" cy="800100"/>
          </a:xfrm>
          <a:prstGeom prst="rect">
            <a:avLst/>
          </a:prstGeom>
        </p:spPr>
        <p:txBody>
          <a:bodyPr lIns="0" tIns="0" rIns="0" bIns="0" rtlCol="0" anchor="t">
            <a:spAutoFit/>
          </a:bodyPr>
          <a:lstStyle/>
          <a:p>
            <a:pPr algn="ctr">
              <a:lnSpc>
                <a:spcPts val="6000"/>
              </a:lnSpc>
            </a:pPr>
            <a:r>
              <a:rPr lang="en-US" sz="6000">
                <a:solidFill>
                  <a:srgbClr val="227C9D"/>
                </a:solidFill>
                <a:latin typeface="Canva Sans Bold"/>
                <a:ea typeface="Canva Sans Bold"/>
                <a:cs typeface="Canva Sans Bold"/>
                <a:sym typeface="Canva Sans Bold"/>
              </a:rPr>
              <a:t>Business Use Cases</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019071" y="2972983"/>
            <a:ext cx="11643123" cy="6366510"/>
          </a:xfrm>
          <a:prstGeom prst="rect">
            <a:avLst/>
          </a:prstGeom>
        </p:spPr>
        <p:txBody>
          <a:bodyPr lIns="0" tIns="0" rIns="0" bIns="0" rtlCol="0" anchor="t">
            <a:spAutoFit/>
          </a:bodyPr>
          <a:lstStyle/>
          <a:p>
            <a:pPr algn="ctr">
              <a:lnSpc>
                <a:spcPts val="4620"/>
              </a:lnSpc>
            </a:pPr>
            <a:r>
              <a:rPr lang="en-US" sz="3000">
                <a:solidFill>
                  <a:srgbClr val="545454"/>
                </a:solidFill>
                <a:latin typeface="DM Sans Bold"/>
                <a:ea typeface="DM Sans Bold"/>
                <a:cs typeface="DM Sans Bold"/>
                <a:sym typeface="DM Sans Bold"/>
              </a:rPr>
              <a:t>Content Strategy:</a:t>
            </a:r>
            <a:r>
              <a:rPr lang="en-US" sz="3000">
                <a:solidFill>
                  <a:srgbClr val="545454"/>
                </a:solidFill>
                <a:latin typeface="DM Sans"/>
                <a:ea typeface="DM Sans"/>
                <a:cs typeface="DM Sans"/>
                <a:sym typeface="DM Sans"/>
              </a:rPr>
              <a:t> Streaming platforms can use the analysis to understand which genres are most popular and plan their content strategy accordingly</a:t>
            </a:r>
          </a:p>
          <a:p>
            <a:pPr algn="ctr">
              <a:lnSpc>
                <a:spcPts val="4620"/>
              </a:lnSpc>
            </a:pPr>
            <a:endParaRPr lang="en-US" sz="3000">
              <a:solidFill>
                <a:srgbClr val="545454"/>
              </a:solidFill>
              <a:latin typeface="DM Sans"/>
              <a:ea typeface="DM Sans"/>
              <a:cs typeface="DM Sans"/>
              <a:sym typeface="DM Sans"/>
            </a:endParaRPr>
          </a:p>
          <a:p>
            <a:pPr algn="ctr">
              <a:lnSpc>
                <a:spcPts val="4620"/>
              </a:lnSpc>
            </a:pPr>
            <a:r>
              <a:rPr lang="en-US" sz="3000">
                <a:solidFill>
                  <a:srgbClr val="545454"/>
                </a:solidFill>
                <a:latin typeface="DM Sans"/>
                <a:ea typeface="DM Sans"/>
                <a:cs typeface="DM Sans"/>
                <a:sym typeface="DM Sans"/>
              </a:rPr>
              <a:t>Drama is the most popular genre having  1,236 movie released between  2001 and 2020 having highest run time of about 22,888.72 hours. Drama is the genre where all age group people watch the most.</a:t>
            </a:r>
          </a:p>
          <a:p>
            <a:pPr algn="ctr">
              <a:lnSpc>
                <a:spcPts val="4620"/>
              </a:lnSpc>
            </a:pPr>
            <a:endParaRPr lang="en-US" sz="3000">
              <a:solidFill>
                <a:srgbClr val="545454"/>
              </a:solidFill>
              <a:latin typeface="DM Sans"/>
              <a:ea typeface="DM Sans"/>
              <a:cs typeface="DM Sans"/>
              <a:sym typeface="DM Sans"/>
            </a:endParaRPr>
          </a:p>
          <a:p>
            <a:pPr algn="ctr">
              <a:lnSpc>
                <a:spcPts val="4620"/>
              </a:lnSpc>
            </a:pPr>
            <a:endParaRPr lang="en-US" sz="3000">
              <a:solidFill>
                <a:srgbClr val="545454"/>
              </a:solidFill>
              <a:latin typeface="DM Sans"/>
              <a:ea typeface="DM Sans"/>
              <a:cs typeface="DM Sans"/>
              <a:sym typeface="DM Sans"/>
            </a:endParaRPr>
          </a:p>
          <a:p>
            <a:pPr algn="ctr">
              <a:lnSpc>
                <a:spcPts val="4620"/>
              </a:lnSpc>
            </a:pPr>
            <a:endParaRPr lang="en-US" sz="3000">
              <a:solidFill>
                <a:srgbClr val="545454"/>
              </a:solidFill>
              <a:latin typeface="DM Sans"/>
              <a:ea typeface="DM Sans"/>
              <a:cs typeface="DM Sans"/>
              <a:sym typeface="DM Sans"/>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7398600" y="2711361"/>
            <a:ext cx="9860700" cy="6093691"/>
          </a:xfrm>
          <a:custGeom>
            <a:avLst/>
            <a:gdLst/>
            <a:ahLst/>
            <a:cxnLst/>
            <a:rect l="l" t="t" r="r" b="b"/>
            <a:pathLst>
              <a:path w="9860700" h="6093691">
                <a:moveTo>
                  <a:pt x="0" y="0"/>
                </a:moveTo>
                <a:lnTo>
                  <a:pt x="9860700" y="0"/>
                </a:lnTo>
                <a:lnTo>
                  <a:pt x="9860700" y="6093691"/>
                </a:lnTo>
                <a:lnTo>
                  <a:pt x="0" y="6093691"/>
                </a:lnTo>
                <a:lnTo>
                  <a:pt x="0" y="0"/>
                </a:lnTo>
                <a:close/>
              </a:path>
            </a:pathLst>
          </a:custGeom>
          <a:blipFill>
            <a:blip r:embed="rId2"/>
            <a:stretch>
              <a:fillRect/>
            </a:stretch>
          </a:blipFill>
        </p:spPr>
      </p:sp>
      <p:sp>
        <p:nvSpPr>
          <p:cNvPr id="14" name="TextBox 14"/>
          <p:cNvSpPr txBox="1"/>
          <p:nvPr/>
        </p:nvSpPr>
        <p:spPr>
          <a:xfrm>
            <a:off x="655072" y="713768"/>
            <a:ext cx="7414975" cy="1541145"/>
          </a:xfrm>
          <a:prstGeom prst="rect">
            <a:avLst/>
          </a:prstGeom>
        </p:spPr>
        <p:txBody>
          <a:bodyPr lIns="0" tIns="0" rIns="0" bIns="0" rtlCol="0" anchor="t">
            <a:spAutoFit/>
          </a:bodyPr>
          <a:lstStyle/>
          <a:p>
            <a:pPr algn="l">
              <a:lnSpc>
                <a:spcPts val="5940"/>
              </a:lnSpc>
            </a:pPr>
            <a:r>
              <a:rPr lang="en-US" sz="6000">
                <a:solidFill>
                  <a:srgbClr val="227C9D"/>
                </a:solidFill>
                <a:latin typeface="Canva Sans Bold"/>
                <a:ea typeface="Canva Sans Bold"/>
                <a:cs typeface="Canva Sans Bold"/>
                <a:sym typeface="Canva Sans Bold"/>
              </a:rPr>
              <a:t>AUDIENCE SEGMENTATION</a:t>
            </a:r>
          </a:p>
        </p:txBody>
      </p:sp>
      <p:sp>
        <p:nvSpPr>
          <p:cNvPr id="15" name="TextBox 15"/>
          <p:cNvSpPr txBox="1"/>
          <p:nvPr/>
        </p:nvSpPr>
        <p:spPr>
          <a:xfrm>
            <a:off x="655072" y="2616111"/>
            <a:ext cx="6713943" cy="6356985"/>
          </a:xfrm>
          <a:prstGeom prst="rect">
            <a:avLst/>
          </a:prstGeom>
        </p:spPr>
        <p:txBody>
          <a:bodyPr lIns="0" tIns="0" rIns="0" bIns="0" rtlCol="0" anchor="t">
            <a:spAutoFit/>
          </a:bodyPr>
          <a:lstStyle/>
          <a:p>
            <a:pPr algn="l">
              <a:lnSpc>
                <a:spcPts val="4620"/>
              </a:lnSpc>
            </a:pPr>
            <a:r>
              <a:rPr lang="en-US" sz="3000">
                <a:solidFill>
                  <a:srgbClr val="545454"/>
                </a:solidFill>
                <a:latin typeface="Canva Sans"/>
                <a:ea typeface="Canva Sans"/>
                <a:cs typeface="Canva Sans"/>
                <a:sym typeface="Canva Sans"/>
              </a:rPr>
              <a:t>Insights into age ratings and running times can help platforms tailor their recommendations to different audience segments.</a:t>
            </a:r>
          </a:p>
          <a:p>
            <a:pPr algn="l">
              <a:lnSpc>
                <a:spcPts val="4620"/>
              </a:lnSpc>
            </a:pPr>
            <a:endParaRPr lang="en-US" sz="3000">
              <a:solidFill>
                <a:srgbClr val="545454"/>
              </a:solidFill>
              <a:latin typeface="Canva Sans"/>
              <a:ea typeface="Canva Sans"/>
              <a:cs typeface="Canva Sans"/>
              <a:sym typeface="Canva Sans"/>
            </a:endParaRPr>
          </a:p>
          <a:p>
            <a:pPr marL="647700" lvl="1" indent="-323850" algn="l">
              <a:lnSpc>
                <a:spcPts val="4620"/>
              </a:lnSpc>
              <a:buFont typeface="Arial"/>
              <a:buChar char="•"/>
            </a:pPr>
            <a:r>
              <a:rPr lang="en-US" sz="3000">
                <a:solidFill>
                  <a:srgbClr val="545454"/>
                </a:solidFill>
                <a:latin typeface="Canva Sans"/>
                <a:ea typeface="Canva Sans"/>
                <a:cs typeface="Canva Sans"/>
                <a:sym typeface="Canva Sans"/>
              </a:rPr>
              <a:t>U/A 13+ - 2980 Movies</a:t>
            </a:r>
          </a:p>
          <a:p>
            <a:pPr marL="647700" lvl="1" indent="-323850" algn="l">
              <a:lnSpc>
                <a:spcPts val="4620"/>
              </a:lnSpc>
              <a:buFont typeface="Arial"/>
              <a:buChar char="•"/>
            </a:pPr>
            <a:r>
              <a:rPr lang="en-US" sz="3000">
                <a:solidFill>
                  <a:srgbClr val="545454"/>
                </a:solidFill>
                <a:latin typeface="Canva Sans"/>
                <a:ea typeface="Canva Sans"/>
                <a:cs typeface="Canva Sans"/>
                <a:sym typeface="Canva Sans"/>
              </a:rPr>
              <a:t>U - 1251 Movies</a:t>
            </a:r>
          </a:p>
          <a:p>
            <a:pPr marL="647700" lvl="1" indent="-323850" algn="l">
              <a:lnSpc>
                <a:spcPts val="4620"/>
              </a:lnSpc>
              <a:buFont typeface="Arial"/>
              <a:buChar char="•"/>
            </a:pPr>
            <a:r>
              <a:rPr lang="en-US" sz="3000">
                <a:solidFill>
                  <a:srgbClr val="545454"/>
                </a:solidFill>
                <a:latin typeface="Canva Sans"/>
                <a:ea typeface="Canva Sans"/>
                <a:cs typeface="Canva Sans"/>
                <a:sym typeface="Canva Sans"/>
              </a:rPr>
              <a:t>U/A 16+ - 1235 Movies</a:t>
            </a:r>
          </a:p>
          <a:p>
            <a:pPr marL="647700" lvl="1" indent="-323850" algn="l">
              <a:lnSpc>
                <a:spcPts val="4620"/>
              </a:lnSpc>
              <a:buFont typeface="Arial"/>
              <a:buChar char="•"/>
            </a:pPr>
            <a:r>
              <a:rPr lang="en-US" sz="3000">
                <a:solidFill>
                  <a:srgbClr val="545454"/>
                </a:solidFill>
                <a:latin typeface="Canva Sans"/>
                <a:ea typeface="Canva Sans"/>
                <a:cs typeface="Canva Sans"/>
                <a:sym typeface="Canva Sans"/>
              </a:rPr>
              <a:t>U/A 7+ - 1069 Movies</a:t>
            </a:r>
          </a:p>
          <a:p>
            <a:pPr marL="647700" lvl="1" indent="-323850" algn="l">
              <a:lnSpc>
                <a:spcPts val="4620"/>
              </a:lnSpc>
              <a:buFont typeface="Arial"/>
              <a:buChar char="•"/>
            </a:pPr>
            <a:r>
              <a:rPr lang="en-US" sz="3000">
                <a:solidFill>
                  <a:srgbClr val="545454"/>
                </a:solidFill>
                <a:latin typeface="Canva Sans"/>
                <a:ea typeface="Canva Sans"/>
                <a:cs typeface="Canva Sans"/>
                <a:sym typeface="Canva Sans"/>
              </a:rPr>
              <a:t>A - 338 Movies</a:t>
            </a:r>
          </a:p>
          <a:p>
            <a:pPr algn="l">
              <a:lnSpc>
                <a:spcPts val="4620"/>
              </a:lnSpc>
            </a:pPr>
            <a:endParaRPr lang="en-US" sz="3000">
              <a:solidFill>
                <a:srgbClr val="545454"/>
              </a:solidFill>
              <a:latin typeface="Canva Sans"/>
              <a:ea typeface="Canva Sans"/>
              <a:cs typeface="Canva Sans"/>
              <a:sym typeface="Canva Sans"/>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234344" y="342977"/>
            <a:ext cx="10620170" cy="800100"/>
          </a:xfrm>
          <a:prstGeom prst="rect">
            <a:avLst/>
          </a:prstGeom>
        </p:spPr>
        <p:txBody>
          <a:bodyPr lIns="0" tIns="0" rIns="0" bIns="0" rtlCol="0" anchor="t">
            <a:spAutoFit/>
          </a:bodyPr>
          <a:lstStyle/>
          <a:p>
            <a:pPr algn="ctr">
              <a:lnSpc>
                <a:spcPts val="6000"/>
              </a:lnSpc>
            </a:pPr>
            <a:r>
              <a:rPr lang="en-US" sz="6000">
                <a:solidFill>
                  <a:srgbClr val="227C9D"/>
                </a:solidFill>
                <a:latin typeface="Canva Sans Bold"/>
                <a:ea typeface="Canva Sans Bold"/>
                <a:cs typeface="Canva Sans Bold"/>
                <a:sym typeface="Canva Sans Bold"/>
              </a:rPr>
              <a:t>SUMMARY</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784200" y="2982508"/>
            <a:ext cx="10719600" cy="3501390"/>
          </a:xfrm>
          <a:prstGeom prst="rect">
            <a:avLst/>
          </a:prstGeom>
        </p:spPr>
        <p:txBody>
          <a:bodyPr lIns="0" tIns="0" rIns="0" bIns="0" rtlCol="0" anchor="t">
            <a:spAutoFit/>
          </a:bodyPr>
          <a:lstStyle/>
          <a:p>
            <a:pPr algn="ctr">
              <a:lnSpc>
                <a:spcPts val="4680"/>
              </a:lnSpc>
            </a:pPr>
            <a:r>
              <a:rPr lang="en-US" sz="3000">
                <a:solidFill>
                  <a:srgbClr val="545454"/>
                </a:solidFill>
                <a:latin typeface="Canva Sans"/>
                <a:ea typeface="Canva Sans"/>
                <a:cs typeface="Canva Sans"/>
                <a:sym typeface="Canva Sans"/>
              </a:rPr>
              <a:t>The historical analysis of movie trends provides valuable insights into the evolving landscape of the movie industry. By understanding past trends, stakeholders can make more informed decisions, enhancing their strategic planning and competitive edge in the market.</a:t>
            </a:r>
          </a:p>
          <a:p>
            <a:pPr algn="ctr">
              <a:lnSpc>
                <a:spcPts val="4680"/>
              </a:lnSpc>
            </a:pPr>
            <a:endParaRPr lang="en-US" sz="3000">
              <a:solidFill>
                <a:srgbClr val="545454"/>
              </a:solidFill>
              <a:latin typeface="Canva Sans"/>
              <a:ea typeface="Canva Sans"/>
              <a:cs typeface="Canva Sans"/>
              <a:sym typeface="Canva Sans"/>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51310"/>
            <a:ext cx="10620170" cy="1330324"/>
          </a:xfrm>
          <a:prstGeom prst="rect">
            <a:avLst/>
          </a:prstGeom>
        </p:spPr>
        <p:txBody>
          <a:bodyPr lIns="0" tIns="0" rIns="0" bIns="0" rtlCol="0" anchor="t">
            <a:spAutoFit/>
          </a:bodyPr>
          <a:lstStyle/>
          <a:p>
            <a:pPr algn="ctr">
              <a:lnSpc>
                <a:spcPts val="9999"/>
              </a:lnSpc>
            </a:pPr>
            <a:r>
              <a:rPr lang="en-US" sz="9999">
                <a:solidFill>
                  <a:srgbClr val="227C9D"/>
                </a:solidFill>
                <a:latin typeface="Canva Sans Bold"/>
                <a:ea typeface="Canva Sans Bold"/>
                <a:cs typeface="Canva Sans Bold"/>
                <a:sym typeface="Canva Sans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Words>
  <Application>Microsoft Office PowerPoint</Application>
  <PresentationFormat>Custom</PresentationFormat>
  <Paragraphs>28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Canva Sans</vt:lpstr>
      <vt:lpstr>DM Sans Bold</vt:lpstr>
      <vt:lpstr>DM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by Step Process Chart Visual Charts Presentation in Blue Black Teal Simple Style</dc:title>
  <cp:lastModifiedBy>Bhaskar Venkataraman</cp:lastModifiedBy>
  <cp:revision>1</cp:revision>
  <dcterms:created xsi:type="dcterms:W3CDTF">2006-08-16T00:00:00Z</dcterms:created>
  <dcterms:modified xsi:type="dcterms:W3CDTF">2024-07-27T17:57:37Z</dcterms:modified>
  <dc:identifier>DAGMJlLmlro</dc:identifier>
</cp:coreProperties>
</file>