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4477CD-92D0-4863-94EE-FBF61FF228DD}" v="8" dt="2024-06-18T15:28:46.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skar Venkataraman" userId="b3343be036283ad6" providerId="LiveId" clId="{9F4477CD-92D0-4863-94EE-FBF61FF228DD}"/>
    <pc:docChg chg="undo custSel addSld modSld">
      <pc:chgData name="Bhaskar Venkataraman" userId="b3343be036283ad6" providerId="LiveId" clId="{9F4477CD-92D0-4863-94EE-FBF61FF228DD}" dt="2024-06-18T15:30:37.145" v="206" actId="20577"/>
      <pc:docMkLst>
        <pc:docMk/>
      </pc:docMkLst>
      <pc:sldChg chg="addSp modSp mod">
        <pc:chgData name="Bhaskar Venkataraman" userId="b3343be036283ad6" providerId="LiveId" clId="{9F4477CD-92D0-4863-94EE-FBF61FF228DD}" dt="2024-06-17T10:11:27.570" v="10" actId="1076"/>
        <pc:sldMkLst>
          <pc:docMk/>
          <pc:sldMk cId="995697667" sldId="261"/>
        </pc:sldMkLst>
        <pc:spChg chg="add mod">
          <ac:chgData name="Bhaskar Venkataraman" userId="b3343be036283ad6" providerId="LiveId" clId="{9F4477CD-92D0-4863-94EE-FBF61FF228DD}" dt="2024-06-17T10:06:16.603" v="4" actId="1076"/>
          <ac:spMkLst>
            <pc:docMk/>
            <pc:sldMk cId="995697667" sldId="261"/>
            <ac:spMk id="7" creationId="{76F23C29-5738-079A-B205-5E4AC0192113}"/>
          </ac:spMkLst>
        </pc:spChg>
        <pc:picChg chg="add mod">
          <ac:chgData name="Bhaskar Venkataraman" userId="b3343be036283ad6" providerId="LiveId" clId="{9F4477CD-92D0-4863-94EE-FBF61FF228DD}" dt="2024-06-17T10:11:27.570" v="10" actId="1076"/>
          <ac:picMkLst>
            <pc:docMk/>
            <pc:sldMk cId="995697667" sldId="261"/>
            <ac:picMk id="9" creationId="{D4D48D55-224E-9FE1-4581-9EA1D078ECA8}"/>
          </ac:picMkLst>
        </pc:picChg>
      </pc:sldChg>
      <pc:sldChg chg="addSp modSp new mod">
        <pc:chgData name="Bhaskar Venkataraman" userId="b3343be036283ad6" providerId="LiveId" clId="{9F4477CD-92D0-4863-94EE-FBF61FF228DD}" dt="2024-06-17T14:15:18.228" v="27" actId="1076"/>
        <pc:sldMkLst>
          <pc:docMk/>
          <pc:sldMk cId="1153576939" sldId="262"/>
        </pc:sldMkLst>
        <pc:spChg chg="add mod">
          <ac:chgData name="Bhaskar Venkataraman" userId="b3343be036283ad6" providerId="LiveId" clId="{9F4477CD-92D0-4863-94EE-FBF61FF228DD}" dt="2024-06-17T10:12:51.849" v="15" actId="14100"/>
          <ac:spMkLst>
            <pc:docMk/>
            <pc:sldMk cId="1153576939" sldId="262"/>
            <ac:spMk id="3" creationId="{E9FF5868-AE9B-45F2-A7CF-410D0B14F631}"/>
          </ac:spMkLst>
        </pc:spChg>
        <pc:spChg chg="add mod">
          <ac:chgData name="Bhaskar Venkataraman" userId="b3343be036283ad6" providerId="LiveId" clId="{9F4477CD-92D0-4863-94EE-FBF61FF228DD}" dt="2024-06-17T14:13:57.792" v="23" actId="122"/>
          <ac:spMkLst>
            <pc:docMk/>
            <pc:sldMk cId="1153576939" sldId="262"/>
            <ac:spMk id="6" creationId="{4100946E-335C-6AB2-E7B7-7C6ED1C7CDB1}"/>
          </ac:spMkLst>
        </pc:spChg>
        <pc:picChg chg="add mod">
          <ac:chgData name="Bhaskar Venkataraman" userId="b3343be036283ad6" providerId="LiveId" clId="{9F4477CD-92D0-4863-94EE-FBF61FF228DD}" dt="2024-06-17T14:13:34.168" v="19" actId="14100"/>
          <ac:picMkLst>
            <pc:docMk/>
            <pc:sldMk cId="1153576939" sldId="262"/>
            <ac:picMk id="4" creationId="{1AAF506A-87C9-E4DE-C16E-99E69F739B42}"/>
          </ac:picMkLst>
        </pc:picChg>
        <pc:picChg chg="add mod">
          <ac:chgData name="Bhaskar Venkataraman" userId="b3343be036283ad6" providerId="LiveId" clId="{9F4477CD-92D0-4863-94EE-FBF61FF228DD}" dt="2024-06-17T14:15:18.228" v="27" actId="1076"/>
          <ac:picMkLst>
            <pc:docMk/>
            <pc:sldMk cId="1153576939" sldId="262"/>
            <ac:picMk id="8" creationId="{BEBD7367-F6C6-55CE-D9E7-B85986AA72CA}"/>
          </ac:picMkLst>
        </pc:picChg>
      </pc:sldChg>
      <pc:sldChg chg="addSp modSp new mod">
        <pc:chgData name="Bhaskar Venkataraman" userId="b3343be036283ad6" providerId="LiveId" clId="{9F4477CD-92D0-4863-94EE-FBF61FF228DD}" dt="2024-06-17T14:28:49.642" v="49" actId="1076"/>
        <pc:sldMkLst>
          <pc:docMk/>
          <pc:sldMk cId="2408053446" sldId="263"/>
        </pc:sldMkLst>
        <pc:spChg chg="add mod">
          <ac:chgData name="Bhaskar Venkataraman" userId="b3343be036283ad6" providerId="LiveId" clId="{9F4477CD-92D0-4863-94EE-FBF61FF228DD}" dt="2024-06-17T14:15:54.585" v="33" actId="122"/>
          <ac:spMkLst>
            <pc:docMk/>
            <pc:sldMk cId="2408053446" sldId="263"/>
            <ac:spMk id="3" creationId="{546FA62D-4C9C-7A15-F6D9-E47CDF836492}"/>
          </ac:spMkLst>
        </pc:spChg>
        <pc:spChg chg="add mod">
          <ac:chgData name="Bhaskar Venkataraman" userId="b3343be036283ad6" providerId="LiveId" clId="{9F4477CD-92D0-4863-94EE-FBF61FF228DD}" dt="2024-06-17T14:24:01.643" v="43" actId="1076"/>
          <ac:spMkLst>
            <pc:docMk/>
            <pc:sldMk cId="2408053446" sldId="263"/>
            <ac:spMk id="7" creationId="{F8B8F9BB-4CAE-2D7D-075C-99A152AC5CE6}"/>
          </ac:spMkLst>
        </pc:spChg>
        <pc:picChg chg="add mod">
          <ac:chgData name="Bhaskar Venkataraman" userId="b3343be036283ad6" providerId="LiveId" clId="{9F4477CD-92D0-4863-94EE-FBF61FF228DD}" dt="2024-06-17T14:23:28.603" v="37" actId="14100"/>
          <ac:picMkLst>
            <pc:docMk/>
            <pc:sldMk cId="2408053446" sldId="263"/>
            <ac:picMk id="5" creationId="{17C93668-6D59-EEE2-1DE8-3ADA2DD91D33}"/>
          </ac:picMkLst>
        </pc:picChg>
        <pc:picChg chg="add mod">
          <ac:chgData name="Bhaskar Venkataraman" userId="b3343be036283ad6" providerId="LiveId" clId="{9F4477CD-92D0-4863-94EE-FBF61FF228DD}" dt="2024-06-17T14:28:49.642" v="49" actId="1076"/>
          <ac:picMkLst>
            <pc:docMk/>
            <pc:sldMk cId="2408053446" sldId="263"/>
            <ac:picMk id="9" creationId="{2E3A3F28-27F6-C3BB-6B36-99C76E384E91}"/>
          </ac:picMkLst>
        </pc:picChg>
      </pc:sldChg>
      <pc:sldChg chg="addSp delSp modSp new mod">
        <pc:chgData name="Bhaskar Venkataraman" userId="b3343be036283ad6" providerId="LiveId" clId="{9F4477CD-92D0-4863-94EE-FBF61FF228DD}" dt="2024-06-18T15:14:18.104" v="145" actId="1076"/>
        <pc:sldMkLst>
          <pc:docMk/>
          <pc:sldMk cId="252461228" sldId="264"/>
        </pc:sldMkLst>
        <pc:spChg chg="add mod">
          <ac:chgData name="Bhaskar Venkataraman" userId="b3343be036283ad6" providerId="LiveId" clId="{9F4477CD-92D0-4863-94EE-FBF61FF228DD}" dt="2024-06-18T15:08:09.552" v="54" actId="122"/>
          <ac:spMkLst>
            <pc:docMk/>
            <pc:sldMk cId="252461228" sldId="264"/>
            <ac:spMk id="3" creationId="{C9422180-5800-45F0-347F-72945E4CB625}"/>
          </ac:spMkLst>
        </pc:spChg>
        <pc:spChg chg="add mod">
          <ac:chgData name="Bhaskar Venkataraman" userId="b3343be036283ad6" providerId="LiveId" clId="{9F4477CD-92D0-4863-94EE-FBF61FF228DD}" dt="2024-06-18T15:11:36.374" v="65" actId="15"/>
          <ac:spMkLst>
            <pc:docMk/>
            <pc:sldMk cId="252461228" sldId="264"/>
            <ac:spMk id="8" creationId="{6471341B-0544-9D50-5D16-9CE350E5467D}"/>
          </ac:spMkLst>
        </pc:spChg>
        <pc:spChg chg="add mod">
          <ac:chgData name="Bhaskar Venkataraman" userId="b3343be036283ad6" providerId="LiveId" clId="{9F4477CD-92D0-4863-94EE-FBF61FF228DD}" dt="2024-06-18T15:14:18.104" v="145" actId="1076"/>
          <ac:spMkLst>
            <pc:docMk/>
            <pc:sldMk cId="252461228" sldId="264"/>
            <ac:spMk id="9" creationId="{296BBDD0-241B-B520-42E5-DC20EF7E133F}"/>
          </ac:spMkLst>
        </pc:spChg>
        <pc:spChg chg="add">
          <ac:chgData name="Bhaskar Venkataraman" userId="b3343be036283ad6" providerId="LiveId" clId="{9F4477CD-92D0-4863-94EE-FBF61FF228DD}" dt="2024-06-18T15:11:48.834" v="67"/>
          <ac:spMkLst>
            <pc:docMk/>
            <pc:sldMk cId="252461228" sldId="264"/>
            <ac:spMk id="10" creationId="{4A8CFE23-86E0-C51F-5518-FEEA344DCB42}"/>
          </ac:spMkLst>
        </pc:spChg>
        <pc:spChg chg="add del mod">
          <ac:chgData name="Bhaskar Venkataraman" userId="b3343be036283ad6" providerId="LiveId" clId="{9F4477CD-92D0-4863-94EE-FBF61FF228DD}" dt="2024-06-18T15:12:16.987" v="73"/>
          <ac:spMkLst>
            <pc:docMk/>
            <pc:sldMk cId="252461228" sldId="264"/>
            <ac:spMk id="11" creationId="{0738A9B4-B129-88A0-181F-DE3F60910463}"/>
          </ac:spMkLst>
        </pc:spChg>
        <pc:picChg chg="add del mod">
          <ac:chgData name="Bhaskar Venkataraman" userId="b3343be036283ad6" providerId="LiveId" clId="{9F4477CD-92D0-4863-94EE-FBF61FF228DD}" dt="2024-06-18T15:10:08.149" v="57" actId="478"/>
          <ac:picMkLst>
            <pc:docMk/>
            <pc:sldMk cId="252461228" sldId="264"/>
            <ac:picMk id="5" creationId="{737635B3-B03B-FE26-C631-1A2E999747C6}"/>
          </ac:picMkLst>
        </pc:picChg>
        <pc:picChg chg="add mod">
          <ac:chgData name="Bhaskar Venkataraman" userId="b3343be036283ad6" providerId="LiveId" clId="{9F4477CD-92D0-4863-94EE-FBF61FF228DD}" dt="2024-06-18T15:14:12.309" v="144" actId="1076"/>
          <ac:picMkLst>
            <pc:docMk/>
            <pc:sldMk cId="252461228" sldId="264"/>
            <ac:picMk id="7" creationId="{E6C4CED6-77AA-ED8F-E6F9-8D28A041FF66}"/>
          </ac:picMkLst>
        </pc:picChg>
      </pc:sldChg>
      <pc:sldChg chg="addSp modSp new mod">
        <pc:chgData name="Bhaskar Venkataraman" userId="b3343be036283ad6" providerId="LiveId" clId="{9F4477CD-92D0-4863-94EE-FBF61FF228DD}" dt="2024-06-18T15:27:51.530" v="178" actId="1076"/>
        <pc:sldMkLst>
          <pc:docMk/>
          <pc:sldMk cId="332462844" sldId="265"/>
        </pc:sldMkLst>
        <pc:spChg chg="add mod">
          <ac:chgData name="Bhaskar Venkataraman" userId="b3343be036283ad6" providerId="LiveId" clId="{9F4477CD-92D0-4863-94EE-FBF61FF228DD}" dt="2024-06-18T15:27:51.530" v="178" actId="1076"/>
          <ac:spMkLst>
            <pc:docMk/>
            <pc:sldMk cId="332462844" sldId="265"/>
            <ac:spMk id="3" creationId="{04E71261-8544-ED89-0573-1BE843B62D02}"/>
          </ac:spMkLst>
        </pc:spChg>
      </pc:sldChg>
      <pc:sldChg chg="addSp delSp modSp new mod">
        <pc:chgData name="Bhaskar Venkataraman" userId="b3343be036283ad6" providerId="LiveId" clId="{9F4477CD-92D0-4863-94EE-FBF61FF228DD}" dt="2024-06-18T15:30:37.145" v="206" actId="20577"/>
        <pc:sldMkLst>
          <pc:docMk/>
          <pc:sldMk cId="2737565092" sldId="266"/>
        </pc:sldMkLst>
        <pc:spChg chg="add del">
          <ac:chgData name="Bhaskar Venkataraman" userId="b3343be036283ad6" providerId="LiveId" clId="{9F4477CD-92D0-4863-94EE-FBF61FF228DD}" dt="2024-06-18T15:25:56.516" v="157" actId="22"/>
          <ac:spMkLst>
            <pc:docMk/>
            <pc:sldMk cId="2737565092" sldId="266"/>
            <ac:spMk id="3" creationId="{D2CA4683-18EE-C066-7F69-6014B3830D6A}"/>
          </ac:spMkLst>
        </pc:spChg>
        <pc:spChg chg="add mod">
          <ac:chgData name="Bhaskar Venkataraman" userId="b3343be036283ad6" providerId="LiveId" clId="{9F4477CD-92D0-4863-94EE-FBF61FF228DD}" dt="2024-06-18T15:30:37.145" v="206" actId="20577"/>
          <ac:spMkLst>
            <pc:docMk/>
            <pc:sldMk cId="2737565092" sldId="266"/>
            <ac:spMk id="4" creationId="{66D09F09-48FC-4EB3-333E-17B7CC870D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89BD-EB19-8D25-8049-DB03C62C3D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435989-5923-0357-F2ED-481943217A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CF775A-220A-5B13-C770-E9D0B17D8905}"/>
              </a:ext>
            </a:extLst>
          </p:cNvPr>
          <p:cNvSpPr>
            <a:spLocks noGrp="1"/>
          </p:cNvSpPr>
          <p:nvPr>
            <p:ph type="dt" sz="half" idx="10"/>
          </p:nvPr>
        </p:nvSpPr>
        <p:spPr/>
        <p:txBody>
          <a:bodyPr/>
          <a:lstStyle/>
          <a:p>
            <a:fld id="{49DA7BA4-0FAA-49BE-9675-0A038C28F708}" type="datetimeFigureOut">
              <a:rPr lang="en-IN" smtClean="0"/>
              <a:t>17-06-2024</a:t>
            </a:fld>
            <a:endParaRPr lang="en-IN"/>
          </a:p>
        </p:txBody>
      </p:sp>
      <p:sp>
        <p:nvSpPr>
          <p:cNvPr id="5" name="Footer Placeholder 4">
            <a:extLst>
              <a:ext uri="{FF2B5EF4-FFF2-40B4-BE49-F238E27FC236}">
                <a16:creationId xmlns:a16="http://schemas.microsoft.com/office/drawing/2014/main" id="{AA26569D-3C85-28AA-882C-03A2CCCC6D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B364D-6734-DFB1-49F7-A1B4A0041D6C}"/>
              </a:ext>
            </a:extLst>
          </p:cNvPr>
          <p:cNvSpPr>
            <a:spLocks noGrp="1"/>
          </p:cNvSpPr>
          <p:nvPr>
            <p:ph type="sldNum" sz="quarter" idx="12"/>
          </p:nvPr>
        </p:nvSpPr>
        <p:spPr/>
        <p:txBody>
          <a:bodyPr/>
          <a:lstStyle/>
          <a:p>
            <a:fld id="{6F067172-D541-404F-89EF-5864219F1266}" type="slidenum">
              <a:rPr lang="en-IN" smtClean="0"/>
              <a:t>‹#›</a:t>
            </a:fld>
            <a:endParaRPr lang="en-IN"/>
          </a:p>
        </p:txBody>
      </p:sp>
    </p:spTree>
    <p:extLst>
      <p:ext uri="{BB962C8B-B14F-4D97-AF65-F5344CB8AC3E}">
        <p14:creationId xmlns:p14="http://schemas.microsoft.com/office/powerpoint/2010/main" val="311206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9FB9-E3A3-2DA6-4B58-6979D9290E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38BE16-F3E3-4FA3-3B7D-3EB31F16F5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D40BE-545C-7D8A-C616-10E344DA7467}"/>
              </a:ext>
            </a:extLst>
          </p:cNvPr>
          <p:cNvSpPr>
            <a:spLocks noGrp="1"/>
          </p:cNvSpPr>
          <p:nvPr>
            <p:ph type="dt" sz="half" idx="10"/>
          </p:nvPr>
        </p:nvSpPr>
        <p:spPr/>
        <p:txBody>
          <a:bodyPr/>
          <a:lstStyle/>
          <a:p>
            <a:fld id="{49DA7BA4-0FAA-49BE-9675-0A038C28F708}" type="datetimeFigureOut">
              <a:rPr lang="en-IN" smtClean="0"/>
              <a:t>17-06-2024</a:t>
            </a:fld>
            <a:endParaRPr lang="en-IN"/>
          </a:p>
        </p:txBody>
      </p:sp>
      <p:sp>
        <p:nvSpPr>
          <p:cNvPr id="5" name="Footer Placeholder 4">
            <a:extLst>
              <a:ext uri="{FF2B5EF4-FFF2-40B4-BE49-F238E27FC236}">
                <a16:creationId xmlns:a16="http://schemas.microsoft.com/office/drawing/2014/main" id="{9D02E99A-7286-7DD2-7BF7-5DBA21FE9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DB1F20-6D2B-F21F-D18F-C25978C118BA}"/>
              </a:ext>
            </a:extLst>
          </p:cNvPr>
          <p:cNvSpPr>
            <a:spLocks noGrp="1"/>
          </p:cNvSpPr>
          <p:nvPr>
            <p:ph type="sldNum" sz="quarter" idx="12"/>
          </p:nvPr>
        </p:nvSpPr>
        <p:spPr/>
        <p:txBody>
          <a:bodyPr/>
          <a:lstStyle/>
          <a:p>
            <a:fld id="{6F067172-D541-404F-89EF-5864219F1266}" type="slidenum">
              <a:rPr lang="en-IN" smtClean="0"/>
              <a:t>‹#›</a:t>
            </a:fld>
            <a:endParaRPr lang="en-IN"/>
          </a:p>
        </p:txBody>
      </p:sp>
    </p:spTree>
    <p:extLst>
      <p:ext uri="{BB962C8B-B14F-4D97-AF65-F5344CB8AC3E}">
        <p14:creationId xmlns:p14="http://schemas.microsoft.com/office/powerpoint/2010/main" val="123360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C0AE2-A8B8-40AC-A746-23850A7756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734574-F038-88B6-942F-09F2651DBD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090B0-FCEF-64EE-43AF-7A5BC7C289A4}"/>
              </a:ext>
            </a:extLst>
          </p:cNvPr>
          <p:cNvSpPr>
            <a:spLocks noGrp="1"/>
          </p:cNvSpPr>
          <p:nvPr>
            <p:ph type="dt" sz="half" idx="10"/>
          </p:nvPr>
        </p:nvSpPr>
        <p:spPr/>
        <p:txBody>
          <a:bodyPr/>
          <a:lstStyle/>
          <a:p>
            <a:fld id="{49DA7BA4-0FAA-49BE-9675-0A038C28F708}" type="datetimeFigureOut">
              <a:rPr lang="en-IN" smtClean="0"/>
              <a:t>17-06-2024</a:t>
            </a:fld>
            <a:endParaRPr lang="en-IN"/>
          </a:p>
        </p:txBody>
      </p:sp>
      <p:sp>
        <p:nvSpPr>
          <p:cNvPr id="5" name="Footer Placeholder 4">
            <a:extLst>
              <a:ext uri="{FF2B5EF4-FFF2-40B4-BE49-F238E27FC236}">
                <a16:creationId xmlns:a16="http://schemas.microsoft.com/office/drawing/2014/main" id="{B140E703-ACCD-A95B-811D-17ED896D0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21CA25-1802-0421-1894-7AD529D055E8}"/>
              </a:ext>
            </a:extLst>
          </p:cNvPr>
          <p:cNvSpPr>
            <a:spLocks noGrp="1"/>
          </p:cNvSpPr>
          <p:nvPr>
            <p:ph type="sldNum" sz="quarter" idx="12"/>
          </p:nvPr>
        </p:nvSpPr>
        <p:spPr/>
        <p:txBody>
          <a:bodyPr/>
          <a:lstStyle/>
          <a:p>
            <a:fld id="{6F067172-D541-404F-89EF-5864219F1266}" type="slidenum">
              <a:rPr lang="en-IN" smtClean="0"/>
              <a:t>‹#›</a:t>
            </a:fld>
            <a:endParaRPr lang="en-IN"/>
          </a:p>
        </p:txBody>
      </p:sp>
    </p:spTree>
    <p:extLst>
      <p:ext uri="{BB962C8B-B14F-4D97-AF65-F5344CB8AC3E}">
        <p14:creationId xmlns:p14="http://schemas.microsoft.com/office/powerpoint/2010/main" val="225648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6D18-74C0-189E-703E-58020181C4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EC601-302E-3C40-BA32-2F5F6FA523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FBB72-E2AF-AA69-1B7B-C436655DE24F}"/>
              </a:ext>
            </a:extLst>
          </p:cNvPr>
          <p:cNvSpPr>
            <a:spLocks noGrp="1"/>
          </p:cNvSpPr>
          <p:nvPr>
            <p:ph type="dt" sz="half" idx="10"/>
          </p:nvPr>
        </p:nvSpPr>
        <p:spPr/>
        <p:txBody>
          <a:bodyPr/>
          <a:lstStyle/>
          <a:p>
            <a:fld id="{49DA7BA4-0FAA-49BE-9675-0A038C28F708}" type="datetimeFigureOut">
              <a:rPr lang="en-IN" smtClean="0"/>
              <a:t>17-06-2024</a:t>
            </a:fld>
            <a:endParaRPr lang="en-IN"/>
          </a:p>
        </p:txBody>
      </p:sp>
      <p:sp>
        <p:nvSpPr>
          <p:cNvPr id="5" name="Footer Placeholder 4">
            <a:extLst>
              <a:ext uri="{FF2B5EF4-FFF2-40B4-BE49-F238E27FC236}">
                <a16:creationId xmlns:a16="http://schemas.microsoft.com/office/drawing/2014/main" id="{C37891CF-1462-D986-54E9-4A9E2BAE6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B56B49-7682-1CC3-AC38-44D3773839F8}"/>
              </a:ext>
            </a:extLst>
          </p:cNvPr>
          <p:cNvSpPr>
            <a:spLocks noGrp="1"/>
          </p:cNvSpPr>
          <p:nvPr>
            <p:ph type="sldNum" sz="quarter" idx="12"/>
          </p:nvPr>
        </p:nvSpPr>
        <p:spPr/>
        <p:txBody>
          <a:bodyPr/>
          <a:lstStyle/>
          <a:p>
            <a:fld id="{6F067172-D541-404F-89EF-5864219F1266}" type="slidenum">
              <a:rPr lang="en-IN" smtClean="0"/>
              <a:t>‹#›</a:t>
            </a:fld>
            <a:endParaRPr lang="en-IN"/>
          </a:p>
        </p:txBody>
      </p:sp>
    </p:spTree>
    <p:extLst>
      <p:ext uri="{BB962C8B-B14F-4D97-AF65-F5344CB8AC3E}">
        <p14:creationId xmlns:p14="http://schemas.microsoft.com/office/powerpoint/2010/main" val="187532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2B7C-88D3-CEE0-613B-BE81A6AB1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08ACC9-3BF9-8D2E-DF05-EB10FEFBF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FB5D2-2948-CC6E-3F66-DBB6BCE68218}"/>
              </a:ext>
            </a:extLst>
          </p:cNvPr>
          <p:cNvSpPr>
            <a:spLocks noGrp="1"/>
          </p:cNvSpPr>
          <p:nvPr>
            <p:ph type="dt" sz="half" idx="10"/>
          </p:nvPr>
        </p:nvSpPr>
        <p:spPr/>
        <p:txBody>
          <a:bodyPr/>
          <a:lstStyle/>
          <a:p>
            <a:fld id="{49DA7BA4-0FAA-49BE-9675-0A038C28F708}" type="datetimeFigureOut">
              <a:rPr lang="en-IN" smtClean="0"/>
              <a:t>17-06-2024</a:t>
            </a:fld>
            <a:endParaRPr lang="en-IN"/>
          </a:p>
        </p:txBody>
      </p:sp>
      <p:sp>
        <p:nvSpPr>
          <p:cNvPr id="5" name="Footer Placeholder 4">
            <a:extLst>
              <a:ext uri="{FF2B5EF4-FFF2-40B4-BE49-F238E27FC236}">
                <a16:creationId xmlns:a16="http://schemas.microsoft.com/office/drawing/2014/main" id="{89912EF7-6AB0-73F4-3EB8-A12B7063A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151C7-FC3D-8E9A-39A7-3114F5DB4906}"/>
              </a:ext>
            </a:extLst>
          </p:cNvPr>
          <p:cNvSpPr>
            <a:spLocks noGrp="1"/>
          </p:cNvSpPr>
          <p:nvPr>
            <p:ph type="sldNum" sz="quarter" idx="12"/>
          </p:nvPr>
        </p:nvSpPr>
        <p:spPr/>
        <p:txBody>
          <a:bodyPr/>
          <a:lstStyle/>
          <a:p>
            <a:fld id="{6F067172-D541-404F-89EF-5864219F1266}" type="slidenum">
              <a:rPr lang="en-IN" smtClean="0"/>
              <a:t>‹#›</a:t>
            </a:fld>
            <a:endParaRPr lang="en-IN"/>
          </a:p>
        </p:txBody>
      </p:sp>
    </p:spTree>
    <p:extLst>
      <p:ext uri="{BB962C8B-B14F-4D97-AF65-F5344CB8AC3E}">
        <p14:creationId xmlns:p14="http://schemas.microsoft.com/office/powerpoint/2010/main" val="285279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1256-E53C-EE9D-7789-894E7B62AD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1C8589-7031-5867-F4AB-6D888AC98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EED6B8-F369-9D59-0761-C124DA6A89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7A36A4-2B98-E51E-D13E-ED0B4FAB1D05}"/>
              </a:ext>
            </a:extLst>
          </p:cNvPr>
          <p:cNvSpPr>
            <a:spLocks noGrp="1"/>
          </p:cNvSpPr>
          <p:nvPr>
            <p:ph type="dt" sz="half" idx="10"/>
          </p:nvPr>
        </p:nvSpPr>
        <p:spPr/>
        <p:txBody>
          <a:bodyPr/>
          <a:lstStyle/>
          <a:p>
            <a:fld id="{49DA7BA4-0FAA-49BE-9675-0A038C28F708}" type="datetimeFigureOut">
              <a:rPr lang="en-IN" smtClean="0"/>
              <a:t>17-06-2024</a:t>
            </a:fld>
            <a:endParaRPr lang="en-IN"/>
          </a:p>
        </p:txBody>
      </p:sp>
      <p:sp>
        <p:nvSpPr>
          <p:cNvPr id="6" name="Footer Placeholder 5">
            <a:extLst>
              <a:ext uri="{FF2B5EF4-FFF2-40B4-BE49-F238E27FC236}">
                <a16:creationId xmlns:a16="http://schemas.microsoft.com/office/drawing/2014/main" id="{41B8A984-3BBC-C61C-765D-FEA42AF414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15E8F0-C8BA-8C97-44DA-84038B5E564C}"/>
              </a:ext>
            </a:extLst>
          </p:cNvPr>
          <p:cNvSpPr>
            <a:spLocks noGrp="1"/>
          </p:cNvSpPr>
          <p:nvPr>
            <p:ph type="sldNum" sz="quarter" idx="12"/>
          </p:nvPr>
        </p:nvSpPr>
        <p:spPr/>
        <p:txBody>
          <a:bodyPr/>
          <a:lstStyle/>
          <a:p>
            <a:fld id="{6F067172-D541-404F-89EF-5864219F1266}" type="slidenum">
              <a:rPr lang="en-IN" smtClean="0"/>
              <a:t>‹#›</a:t>
            </a:fld>
            <a:endParaRPr lang="en-IN"/>
          </a:p>
        </p:txBody>
      </p:sp>
    </p:spTree>
    <p:extLst>
      <p:ext uri="{BB962C8B-B14F-4D97-AF65-F5344CB8AC3E}">
        <p14:creationId xmlns:p14="http://schemas.microsoft.com/office/powerpoint/2010/main" val="247598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B3E1-E0A1-A3C6-404C-EDA1D14B16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C8B646-035C-517A-53B3-56368E401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2CC8BC-A93E-BB74-243A-D60B78E777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8E3998-8EEA-71F1-EF3C-658D43B0F9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E79A10-6001-D5EA-3E10-7CB6F28BF6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C06917-F853-FC4D-9E4E-E1AB67B031F0}"/>
              </a:ext>
            </a:extLst>
          </p:cNvPr>
          <p:cNvSpPr>
            <a:spLocks noGrp="1"/>
          </p:cNvSpPr>
          <p:nvPr>
            <p:ph type="dt" sz="half" idx="10"/>
          </p:nvPr>
        </p:nvSpPr>
        <p:spPr/>
        <p:txBody>
          <a:bodyPr/>
          <a:lstStyle/>
          <a:p>
            <a:fld id="{49DA7BA4-0FAA-49BE-9675-0A038C28F708}" type="datetimeFigureOut">
              <a:rPr lang="en-IN" smtClean="0"/>
              <a:t>17-06-2024</a:t>
            </a:fld>
            <a:endParaRPr lang="en-IN"/>
          </a:p>
        </p:txBody>
      </p:sp>
      <p:sp>
        <p:nvSpPr>
          <p:cNvPr id="8" name="Footer Placeholder 7">
            <a:extLst>
              <a:ext uri="{FF2B5EF4-FFF2-40B4-BE49-F238E27FC236}">
                <a16:creationId xmlns:a16="http://schemas.microsoft.com/office/drawing/2014/main" id="{0C8D1908-734B-CAAE-6CA5-11D71E2DE5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3CD21A-935C-6E3C-6B45-88C613FD5756}"/>
              </a:ext>
            </a:extLst>
          </p:cNvPr>
          <p:cNvSpPr>
            <a:spLocks noGrp="1"/>
          </p:cNvSpPr>
          <p:nvPr>
            <p:ph type="sldNum" sz="quarter" idx="12"/>
          </p:nvPr>
        </p:nvSpPr>
        <p:spPr/>
        <p:txBody>
          <a:bodyPr/>
          <a:lstStyle/>
          <a:p>
            <a:fld id="{6F067172-D541-404F-89EF-5864219F1266}" type="slidenum">
              <a:rPr lang="en-IN" smtClean="0"/>
              <a:t>‹#›</a:t>
            </a:fld>
            <a:endParaRPr lang="en-IN"/>
          </a:p>
        </p:txBody>
      </p:sp>
    </p:spTree>
    <p:extLst>
      <p:ext uri="{BB962C8B-B14F-4D97-AF65-F5344CB8AC3E}">
        <p14:creationId xmlns:p14="http://schemas.microsoft.com/office/powerpoint/2010/main" val="232889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85FF-A26E-7433-83E9-2E6F16911B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00D5C6-ED08-F1BC-FC3D-F4E3CCAD815B}"/>
              </a:ext>
            </a:extLst>
          </p:cNvPr>
          <p:cNvSpPr>
            <a:spLocks noGrp="1"/>
          </p:cNvSpPr>
          <p:nvPr>
            <p:ph type="dt" sz="half" idx="10"/>
          </p:nvPr>
        </p:nvSpPr>
        <p:spPr/>
        <p:txBody>
          <a:bodyPr/>
          <a:lstStyle/>
          <a:p>
            <a:fld id="{49DA7BA4-0FAA-49BE-9675-0A038C28F708}" type="datetimeFigureOut">
              <a:rPr lang="en-IN" smtClean="0"/>
              <a:t>17-06-2024</a:t>
            </a:fld>
            <a:endParaRPr lang="en-IN"/>
          </a:p>
        </p:txBody>
      </p:sp>
      <p:sp>
        <p:nvSpPr>
          <p:cNvPr id="4" name="Footer Placeholder 3">
            <a:extLst>
              <a:ext uri="{FF2B5EF4-FFF2-40B4-BE49-F238E27FC236}">
                <a16:creationId xmlns:a16="http://schemas.microsoft.com/office/drawing/2014/main" id="{78C15B9B-1BFF-C762-AF1E-5E86CA3DE7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D79C36-872B-6ED0-2008-FA1C112170AA}"/>
              </a:ext>
            </a:extLst>
          </p:cNvPr>
          <p:cNvSpPr>
            <a:spLocks noGrp="1"/>
          </p:cNvSpPr>
          <p:nvPr>
            <p:ph type="sldNum" sz="quarter" idx="12"/>
          </p:nvPr>
        </p:nvSpPr>
        <p:spPr/>
        <p:txBody>
          <a:bodyPr/>
          <a:lstStyle/>
          <a:p>
            <a:fld id="{6F067172-D541-404F-89EF-5864219F1266}" type="slidenum">
              <a:rPr lang="en-IN" smtClean="0"/>
              <a:t>‹#›</a:t>
            </a:fld>
            <a:endParaRPr lang="en-IN"/>
          </a:p>
        </p:txBody>
      </p:sp>
    </p:spTree>
    <p:extLst>
      <p:ext uri="{BB962C8B-B14F-4D97-AF65-F5344CB8AC3E}">
        <p14:creationId xmlns:p14="http://schemas.microsoft.com/office/powerpoint/2010/main" val="11783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37A2C-8649-8F3E-AF20-FCA5F548C090}"/>
              </a:ext>
            </a:extLst>
          </p:cNvPr>
          <p:cNvSpPr>
            <a:spLocks noGrp="1"/>
          </p:cNvSpPr>
          <p:nvPr>
            <p:ph type="dt" sz="half" idx="10"/>
          </p:nvPr>
        </p:nvSpPr>
        <p:spPr/>
        <p:txBody>
          <a:bodyPr/>
          <a:lstStyle/>
          <a:p>
            <a:fld id="{49DA7BA4-0FAA-49BE-9675-0A038C28F708}" type="datetimeFigureOut">
              <a:rPr lang="en-IN" smtClean="0"/>
              <a:t>17-06-2024</a:t>
            </a:fld>
            <a:endParaRPr lang="en-IN"/>
          </a:p>
        </p:txBody>
      </p:sp>
      <p:sp>
        <p:nvSpPr>
          <p:cNvPr id="3" name="Footer Placeholder 2">
            <a:extLst>
              <a:ext uri="{FF2B5EF4-FFF2-40B4-BE49-F238E27FC236}">
                <a16:creationId xmlns:a16="http://schemas.microsoft.com/office/drawing/2014/main" id="{2A639DCA-D543-D8EE-89A7-CFB8AFDC4B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DB2ED6-114C-1822-72EE-37BD8C3DF416}"/>
              </a:ext>
            </a:extLst>
          </p:cNvPr>
          <p:cNvSpPr>
            <a:spLocks noGrp="1"/>
          </p:cNvSpPr>
          <p:nvPr>
            <p:ph type="sldNum" sz="quarter" idx="12"/>
          </p:nvPr>
        </p:nvSpPr>
        <p:spPr/>
        <p:txBody>
          <a:bodyPr/>
          <a:lstStyle/>
          <a:p>
            <a:fld id="{6F067172-D541-404F-89EF-5864219F1266}" type="slidenum">
              <a:rPr lang="en-IN" smtClean="0"/>
              <a:t>‹#›</a:t>
            </a:fld>
            <a:endParaRPr lang="en-IN"/>
          </a:p>
        </p:txBody>
      </p:sp>
    </p:spTree>
    <p:extLst>
      <p:ext uri="{BB962C8B-B14F-4D97-AF65-F5344CB8AC3E}">
        <p14:creationId xmlns:p14="http://schemas.microsoft.com/office/powerpoint/2010/main" val="51685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F9C1-5E69-A610-38C9-05C7A1EE1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5798AB-43D0-68DD-A7F6-4B24EE66C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FEFD2D-C05B-84BA-4B31-86EA6AA16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7F0E4-324A-F386-69A7-323447C74558}"/>
              </a:ext>
            </a:extLst>
          </p:cNvPr>
          <p:cNvSpPr>
            <a:spLocks noGrp="1"/>
          </p:cNvSpPr>
          <p:nvPr>
            <p:ph type="dt" sz="half" idx="10"/>
          </p:nvPr>
        </p:nvSpPr>
        <p:spPr/>
        <p:txBody>
          <a:bodyPr/>
          <a:lstStyle/>
          <a:p>
            <a:fld id="{49DA7BA4-0FAA-49BE-9675-0A038C28F708}" type="datetimeFigureOut">
              <a:rPr lang="en-IN" smtClean="0"/>
              <a:t>17-06-2024</a:t>
            </a:fld>
            <a:endParaRPr lang="en-IN"/>
          </a:p>
        </p:txBody>
      </p:sp>
      <p:sp>
        <p:nvSpPr>
          <p:cNvPr id="6" name="Footer Placeholder 5">
            <a:extLst>
              <a:ext uri="{FF2B5EF4-FFF2-40B4-BE49-F238E27FC236}">
                <a16:creationId xmlns:a16="http://schemas.microsoft.com/office/drawing/2014/main" id="{114A19F2-98D7-D93E-EEDF-789BC22CB0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3A1253-3537-55F4-175D-B85F4DA63CBE}"/>
              </a:ext>
            </a:extLst>
          </p:cNvPr>
          <p:cNvSpPr>
            <a:spLocks noGrp="1"/>
          </p:cNvSpPr>
          <p:nvPr>
            <p:ph type="sldNum" sz="quarter" idx="12"/>
          </p:nvPr>
        </p:nvSpPr>
        <p:spPr/>
        <p:txBody>
          <a:bodyPr/>
          <a:lstStyle/>
          <a:p>
            <a:fld id="{6F067172-D541-404F-89EF-5864219F1266}" type="slidenum">
              <a:rPr lang="en-IN" smtClean="0"/>
              <a:t>‹#›</a:t>
            </a:fld>
            <a:endParaRPr lang="en-IN"/>
          </a:p>
        </p:txBody>
      </p:sp>
    </p:spTree>
    <p:extLst>
      <p:ext uri="{BB962C8B-B14F-4D97-AF65-F5344CB8AC3E}">
        <p14:creationId xmlns:p14="http://schemas.microsoft.com/office/powerpoint/2010/main" val="201893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5B75-C31C-1169-911B-935A07A19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0FC46D-6055-C629-A032-815F5617C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9D1EC4-A1EC-7912-EBEA-A87B002BC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7E851-B473-AD9F-55A4-A92040494BA9}"/>
              </a:ext>
            </a:extLst>
          </p:cNvPr>
          <p:cNvSpPr>
            <a:spLocks noGrp="1"/>
          </p:cNvSpPr>
          <p:nvPr>
            <p:ph type="dt" sz="half" idx="10"/>
          </p:nvPr>
        </p:nvSpPr>
        <p:spPr/>
        <p:txBody>
          <a:bodyPr/>
          <a:lstStyle/>
          <a:p>
            <a:fld id="{49DA7BA4-0FAA-49BE-9675-0A038C28F708}" type="datetimeFigureOut">
              <a:rPr lang="en-IN" smtClean="0"/>
              <a:t>17-06-2024</a:t>
            </a:fld>
            <a:endParaRPr lang="en-IN"/>
          </a:p>
        </p:txBody>
      </p:sp>
      <p:sp>
        <p:nvSpPr>
          <p:cNvPr id="6" name="Footer Placeholder 5">
            <a:extLst>
              <a:ext uri="{FF2B5EF4-FFF2-40B4-BE49-F238E27FC236}">
                <a16:creationId xmlns:a16="http://schemas.microsoft.com/office/drawing/2014/main" id="{3BDCA5B8-7FAC-7114-3834-3ED9C99B70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EF9B4A-885C-A7BE-8243-02982B6C3B9E}"/>
              </a:ext>
            </a:extLst>
          </p:cNvPr>
          <p:cNvSpPr>
            <a:spLocks noGrp="1"/>
          </p:cNvSpPr>
          <p:nvPr>
            <p:ph type="sldNum" sz="quarter" idx="12"/>
          </p:nvPr>
        </p:nvSpPr>
        <p:spPr/>
        <p:txBody>
          <a:bodyPr/>
          <a:lstStyle/>
          <a:p>
            <a:fld id="{6F067172-D541-404F-89EF-5864219F1266}" type="slidenum">
              <a:rPr lang="en-IN" smtClean="0"/>
              <a:t>‹#›</a:t>
            </a:fld>
            <a:endParaRPr lang="en-IN"/>
          </a:p>
        </p:txBody>
      </p:sp>
    </p:spTree>
    <p:extLst>
      <p:ext uri="{BB962C8B-B14F-4D97-AF65-F5344CB8AC3E}">
        <p14:creationId xmlns:p14="http://schemas.microsoft.com/office/powerpoint/2010/main" val="28272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74CF3-4B5B-B1B7-0AE4-8D67747CC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2A5E7D-2DC2-1134-BD37-7FA1EAA72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0427D-C831-410E-5465-46095A2BF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A7BA4-0FAA-49BE-9675-0A038C28F708}" type="datetimeFigureOut">
              <a:rPr lang="en-IN" smtClean="0"/>
              <a:t>17-06-2024</a:t>
            </a:fld>
            <a:endParaRPr lang="en-IN"/>
          </a:p>
        </p:txBody>
      </p:sp>
      <p:sp>
        <p:nvSpPr>
          <p:cNvPr id="5" name="Footer Placeholder 4">
            <a:extLst>
              <a:ext uri="{FF2B5EF4-FFF2-40B4-BE49-F238E27FC236}">
                <a16:creationId xmlns:a16="http://schemas.microsoft.com/office/drawing/2014/main" id="{3F9B710B-AF10-C8DA-7A47-7E9225FBC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A2FB4F-9B51-3E55-2660-643664C42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67172-D541-404F-89EF-5864219F1266}" type="slidenum">
              <a:rPr lang="en-IN" smtClean="0"/>
              <a:t>‹#›</a:t>
            </a:fld>
            <a:endParaRPr lang="en-IN"/>
          </a:p>
        </p:txBody>
      </p:sp>
    </p:spTree>
    <p:extLst>
      <p:ext uri="{BB962C8B-B14F-4D97-AF65-F5344CB8AC3E}">
        <p14:creationId xmlns:p14="http://schemas.microsoft.com/office/powerpoint/2010/main" val="2325163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0ABF50-6F1C-F6E4-E1B2-1D5E80A4A3CB}"/>
              </a:ext>
            </a:extLst>
          </p:cNvPr>
          <p:cNvSpPr>
            <a:spLocks noGrp="1"/>
          </p:cNvSpPr>
          <p:nvPr>
            <p:ph type="subTitle" idx="1"/>
          </p:nvPr>
        </p:nvSpPr>
        <p:spPr>
          <a:xfrm>
            <a:off x="1524000" y="1848465"/>
            <a:ext cx="9144000" cy="3812458"/>
          </a:xfrm>
        </p:spPr>
        <p:txBody>
          <a:bodyPr>
            <a:noAutofit/>
          </a:bodyPr>
          <a:lstStyle/>
          <a:p>
            <a:r>
              <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 Stone Project</a:t>
            </a:r>
          </a:p>
          <a:p>
            <a:pPr algn="l"/>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r>
              <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Prepared by</a:t>
            </a:r>
          </a:p>
          <a:p>
            <a:pPr algn="l"/>
            <a:r>
              <a:rPr lang="en-IN" sz="32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Tharuna</a:t>
            </a:r>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r>
              <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MBE8</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4C3F68-E3E4-F460-CB06-7B209D00A135}"/>
              </a:ext>
            </a:extLst>
          </p:cNvPr>
          <p:cNvSpPr txBox="1"/>
          <p:nvPr/>
        </p:nvSpPr>
        <p:spPr>
          <a:xfrm>
            <a:off x="324463" y="139799"/>
            <a:ext cx="11444749" cy="1377108"/>
          </a:xfrm>
          <a:prstGeom prst="rect">
            <a:avLst/>
          </a:prstGeom>
          <a:noFill/>
        </p:spPr>
        <p:txBody>
          <a:bodyPr wrap="square">
            <a:spAutoFit/>
          </a:bodyPr>
          <a:lstStyle/>
          <a:p>
            <a:pPr algn="ctr">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Project Title:</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Restaurant Analysis of Swiggy Using </a:t>
            </a:r>
            <a:r>
              <a:rPr lang="en-IN" sz="4000" kern="100" dirty="0" err="1">
                <a:effectLst/>
                <a:latin typeface="Times New Roman" panose="02020603050405020304" pitchFamily="18" charset="0"/>
                <a:ea typeface="Calibri" panose="020F0502020204030204" pitchFamily="34" charset="0"/>
                <a:cs typeface="Times New Roman" panose="02020603050405020304" pitchFamily="18" charset="0"/>
              </a:rPr>
              <a:t>PowerBI</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848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E71261-8544-ED89-0573-1BE843B62D02}"/>
              </a:ext>
            </a:extLst>
          </p:cNvPr>
          <p:cNvSpPr txBox="1"/>
          <p:nvPr/>
        </p:nvSpPr>
        <p:spPr>
          <a:xfrm>
            <a:off x="565354" y="416441"/>
            <a:ext cx="11061291" cy="5601533"/>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Business Recommendations:</a:t>
            </a:r>
          </a:p>
          <a:p>
            <a:pPr algn="ctr"/>
            <a:endParaRPr lang="en-US" b="1"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Enhance Delivery Efficiency</a:t>
            </a:r>
            <a:r>
              <a:rPr lang="en-US" sz="1400" dirty="0">
                <a:latin typeface="Times New Roman" panose="02020603050405020304" pitchFamily="18" charset="0"/>
                <a:cs typeface="Times New Roman" panose="02020603050405020304" pitchFamily="18" charset="0"/>
              </a:rPr>
              <a:t>:</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 Focus on reducing delivery times to improve average ratings.</a:t>
            </a:r>
          </a:p>
          <a:p>
            <a:pPr marL="742950" lvl="1" indent="-285750">
              <a:buFont typeface="+mj-lt"/>
              <a:buAutoNum type="arabicPeriod"/>
            </a:pPr>
            <a:r>
              <a:rPr lang="en-US" sz="1400" b="1" dirty="0">
                <a:latin typeface="Times New Roman" panose="02020603050405020304" pitchFamily="18" charset="0"/>
                <a:cs typeface="Times New Roman" panose="02020603050405020304" pitchFamily="18" charset="0"/>
              </a:rPr>
              <a:t>Action Steps</a:t>
            </a:r>
            <a:r>
              <a:rPr lang="en-US" sz="1400" dirty="0">
                <a:latin typeface="Times New Roman" panose="02020603050405020304" pitchFamily="18" charset="0"/>
                <a:cs typeface="Times New Roman" panose="02020603050405020304" pitchFamily="18" charset="0"/>
              </a:rPr>
              <a:t>:</a:t>
            </a:r>
          </a:p>
          <a:p>
            <a:pPr marL="1143000" lvl="2" indent="-228600">
              <a:buFont typeface="+mj-lt"/>
              <a:buAutoNum type="arabicPeriod"/>
            </a:pPr>
            <a:r>
              <a:rPr lang="en-US" sz="1400" dirty="0">
                <a:latin typeface="Times New Roman" panose="02020603050405020304" pitchFamily="18" charset="0"/>
                <a:cs typeface="Times New Roman" panose="02020603050405020304" pitchFamily="18" charset="0"/>
              </a:rPr>
              <a:t>Optimize delivery routes using advanced logistics software.</a:t>
            </a:r>
          </a:p>
          <a:p>
            <a:pPr marL="1143000" lvl="2" indent="-228600">
              <a:buFont typeface="+mj-lt"/>
              <a:buAutoNum type="arabicPeriod"/>
            </a:pPr>
            <a:r>
              <a:rPr lang="en-US" sz="1400" dirty="0">
                <a:latin typeface="Times New Roman" panose="02020603050405020304" pitchFamily="18" charset="0"/>
                <a:cs typeface="Times New Roman" panose="02020603050405020304" pitchFamily="18" charset="0"/>
              </a:rPr>
              <a:t>Increase the number of delivery personnel, especially during peak hours.</a:t>
            </a:r>
          </a:p>
          <a:p>
            <a:pPr marL="1143000" lvl="2" indent="-228600">
              <a:buFont typeface="+mj-lt"/>
              <a:buAutoNum type="arabicPeriod"/>
            </a:pPr>
            <a:r>
              <a:rPr lang="en-US" sz="1400" dirty="0">
                <a:latin typeface="Times New Roman" panose="02020603050405020304" pitchFamily="18" charset="0"/>
                <a:cs typeface="Times New Roman" panose="02020603050405020304" pitchFamily="18" charset="0"/>
              </a:rPr>
              <a:t>Implement a real-time tracking system to monitor and manage deliveries more effectively.</a:t>
            </a:r>
          </a:p>
          <a:p>
            <a:pPr marL="1143000" lvl="2" indent="-228600">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Pricing Strategy</a:t>
            </a:r>
            <a:r>
              <a:rPr lang="en-US" sz="1400" dirty="0">
                <a:latin typeface="Times New Roman" panose="02020603050405020304" pitchFamily="18" charset="0"/>
                <a:cs typeface="Times New Roman" panose="02020603050405020304" pitchFamily="18" charset="0"/>
              </a:rPr>
              <a:t>:</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 Since price does not significantly correlate with average ratings, consider implementing flexible pricing strategies without fearing a negative impact on ratings.</a:t>
            </a:r>
          </a:p>
          <a:p>
            <a:pPr marL="742950" lvl="1" indent="-285750">
              <a:buFont typeface="+mj-lt"/>
              <a:buAutoNum type="arabicPeriod"/>
            </a:pPr>
            <a:r>
              <a:rPr lang="en-US" sz="1400" b="1" dirty="0">
                <a:latin typeface="Times New Roman" panose="02020603050405020304" pitchFamily="18" charset="0"/>
                <a:cs typeface="Times New Roman" panose="02020603050405020304" pitchFamily="18" charset="0"/>
              </a:rPr>
              <a:t>Action Steps</a:t>
            </a:r>
            <a:r>
              <a:rPr lang="en-US" sz="1400" dirty="0">
                <a:latin typeface="Times New Roman" panose="02020603050405020304" pitchFamily="18" charset="0"/>
                <a:cs typeface="Times New Roman" panose="02020603050405020304" pitchFamily="18" charset="0"/>
              </a:rPr>
              <a:t>:</a:t>
            </a:r>
          </a:p>
          <a:p>
            <a:pPr marL="1143000" lvl="2" indent="-228600">
              <a:buFont typeface="+mj-lt"/>
              <a:buAutoNum type="arabicPeriod"/>
            </a:pPr>
            <a:r>
              <a:rPr lang="en-US" sz="1400" dirty="0">
                <a:latin typeface="Times New Roman" panose="02020603050405020304" pitchFamily="18" charset="0"/>
                <a:cs typeface="Times New Roman" panose="02020603050405020304" pitchFamily="18" charset="0"/>
              </a:rPr>
              <a:t>Test different pricing models, such as dynamic pricing based on demand or special offers during off-peak hours.</a:t>
            </a:r>
          </a:p>
          <a:p>
            <a:pPr marL="1143000" lvl="2" indent="-228600">
              <a:buFont typeface="+mj-lt"/>
              <a:buAutoNum type="arabicPeriod"/>
            </a:pPr>
            <a:r>
              <a:rPr lang="en-US" sz="1400" dirty="0">
                <a:latin typeface="Times New Roman" panose="02020603050405020304" pitchFamily="18" charset="0"/>
                <a:cs typeface="Times New Roman" panose="02020603050405020304" pitchFamily="18" charset="0"/>
              </a:rPr>
              <a:t>Conduct market research to understand the price sensitivity of different customer segments.</a:t>
            </a:r>
          </a:p>
          <a:p>
            <a:pPr marL="1143000" lvl="2" indent="-228600">
              <a:buFont typeface="+mj-lt"/>
              <a:buAutoNum type="arabicPeriod"/>
            </a:pP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Focus on Quality and Speed</a:t>
            </a:r>
            <a:r>
              <a:rPr lang="en-US" sz="1400" dirty="0">
                <a:latin typeface="Times New Roman" panose="02020603050405020304" pitchFamily="18" charset="0"/>
                <a:cs typeface="Times New Roman" panose="02020603050405020304" pitchFamily="18" charset="0"/>
              </a:rPr>
              <a:t>:</a:t>
            </a: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 Maintain high product quality and focus on faster delivery times to enhance customer satisfaction.</a:t>
            </a:r>
          </a:p>
          <a:p>
            <a:pPr marL="742950" lvl="1" indent="-285750">
              <a:buFont typeface="+mj-lt"/>
              <a:buAutoNum type="arabicPeriod"/>
            </a:pPr>
            <a:r>
              <a:rPr lang="en-US" sz="1400" b="1" dirty="0">
                <a:latin typeface="Times New Roman" panose="02020603050405020304" pitchFamily="18" charset="0"/>
                <a:cs typeface="Times New Roman" panose="02020603050405020304" pitchFamily="18" charset="0"/>
              </a:rPr>
              <a:t>Action Steps</a:t>
            </a:r>
            <a:r>
              <a:rPr lang="en-US" sz="1400" dirty="0">
                <a:latin typeface="Times New Roman" panose="02020603050405020304" pitchFamily="18" charset="0"/>
                <a:cs typeface="Times New Roman" panose="02020603050405020304" pitchFamily="18" charset="0"/>
              </a:rPr>
              <a:t>:</a:t>
            </a:r>
          </a:p>
          <a:p>
            <a:pPr marL="1143000" lvl="2" indent="-228600">
              <a:buFont typeface="+mj-lt"/>
              <a:buAutoNum type="arabicPeriod"/>
            </a:pPr>
            <a:r>
              <a:rPr lang="en-US" sz="1400" dirty="0">
                <a:latin typeface="Times New Roman" panose="02020603050405020304" pitchFamily="18" charset="0"/>
                <a:cs typeface="Times New Roman" panose="02020603050405020304" pitchFamily="18" charset="0"/>
              </a:rPr>
              <a:t>Set strict quality control measures to ensure high standards are consistently met.</a:t>
            </a:r>
          </a:p>
          <a:p>
            <a:pPr marL="1143000" lvl="2" indent="-228600">
              <a:buFont typeface="+mj-lt"/>
              <a:buAutoNum type="arabicPeriod"/>
            </a:pPr>
            <a:r>
              <a:rPr lang="en-US" sz="1400" dirty="0">
                <a:latin typeface="Times New Roman" panose="02020603050405020304" pitchFamily="18" charset="0"/>
                <a:cs typeface="Times New Roman" panose="02020603050405020304" pitchFamily="18" charset="0"/>
              </a:rPr>
              <a:t>Gather customer feedback regularly and use it to make continuous improvements.</a:t>
            </a:r>
          </a:p>
          <a:p>
            <a:pPr marL="1143000" lvl="2" indent="-228600">
              <a:buFont typeface="+mj-lt"/>
              <a:buAutoNum type="arabicPeriod"/>
            </a:pPr>
            <a:r>
              <a:rPr lang="en-US" sz="1400" dirty="0">
                <a:latin typeface="Times New Roman" panose="02020603050405020304" pitchFamily="18" charset="0"/>
                <a:cs typeface="Times New Roman" panose="02020603050405020304" pitchFamily="18" charset="0"/>
              </a:rPr>
              <a:t>Provide training to vendors and delivery staff to maintain high service quality.</a:t>
            </a:r>
          </a:p>
        </p:txBody>
      </p:sp>
    </p:spTree>
    <p:extLst>
      <p:ext uri="{BB962C8B-B14F-4D97-AF65-F5344CB8AC3E}">
        <p14:creationId xmlns:p14="http://schemas.microsoft.com/office/powerpoint/2010/main" val="33246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6D09F09-48FC-4EB3-333E-17B7CC870DC1}"/>
              </a:ext>
            </a:extLst>
          </p:cNvPr>
          <p:cNvSpPr>
            <a:spLocks noChangeArrowheads="1"/>
          </p:cNvSpPr>
          <p:nvPr/>
        </p:nvSpPr>
        <p:spPr bwMode="auto">
          <a:xfrm>
            <a:off x="341860" y="49037"/>
            <a:ext cx="1179201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5.Operational Improvements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Recommendation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and improve operational efficiencies, particularly focusing on delivery logistics.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Action Steps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data analytics to identify bottlenecks in the delivery process and address them proactively.</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 in technology to automate order processing and fulfillment to reduce delays.</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Regularly review and optimize inventory management to ensure quick availability of products.</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Marketing and Communication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the insights from correlations to tailor marketing campaigns that highlight key strengths like fast delivery and high-quality products.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 Steps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 fast delivery times and high customer ratings in marketing materials.</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customer testimonials in promotions to build trust and attract new customers.</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Segment the customer base and target specific demographics that value quick delivery and high-quality products.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56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2B289-9ED1-4A20-9698-62B157F7F735}"/>
              </a:ext>
            </a:extLst>
          </p:cNvPr>
          <p:cNvSpPr txBox="1"/>
          <p:nvPr/>
        </p:nvSpPr>
        <p:spPr>
          <a:xfrm>
            <a:off x="658761" y="968839"/>
            <a:ext cx="10874477" cy="4920321"/>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Skills Takeaway from This Project: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 Cleaning and Preprocessing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 Visualization with Power BI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 Analysis and Interpretation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Creating Interactive Dashboards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Understanding Key Business Metrics in the Food Delivery Industry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Domain: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Food Delivery Services</a:t>
            </a: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aim is to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visualize restaurant data to extract meaningful insights that can help in making informed business decisions. Learners will use Power BI to create interactive dashboards showcasing various aspects of the restaurant's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848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95176-640A-F12F-F86A-751CABA3435E}"/>
              </a:ext>
            </a:extLst>
          </p:cNvPr>
          <p:cNvSpPr txBox="1"/>
          <p:nvPr/>
        </p:nvSpPr>
        <p:spPr>
          <a:xfrm>
            <a:off x="530942" y="848229"/>
            <a:ext cx="11533239" cy="5161541"/>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Business Use Cases: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Customer Insights: Understanding customer preferences based on ratings and food types.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Operational Efficiency: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delivery times to improve logistics.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Market Positioning: Identifying key areas with high-rated restaurants.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Competitive Analysis: Comparing prices and ratings across different restaurants.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 Decision Support: Providing data-driven recommendations for business growth.</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Approach:</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Data Exploration: Load the dataset into Power BI and explore its structure and content.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Data Cleaning: Handle missing values, correct data types, and remove duplicates if any.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Data Transformation: Create new columns if necessary (e.g., price range, rating categories).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Visualization: Design and create interactive visualizations such as bar charts, pie charts, maps, and tables.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 Dashboard Creation: Combine visualizations into a cohesive dashboard for easy navigation and insight extraction.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6. Analysis and Insights: Use the dashboard to derive insights and make recommendations.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04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761809-7645-5CD3-F6A7-D185E5A42C1E}"/>
              </a:ext>
            </a:extLst>
          </p:cNvPr>
          <p:cNvSpPr txBox="1"/>
          <p:nvPr/>
        </p:nvSpPr>
        <p:spPr>
          <a:xfrm>
            <a:off x="501444" y="147259"/>
            <a:ext cx="11002297" cy="706540"/>
          </a:xfrm>
          <a:prstGeom prst="rect">
            <a:avLst/>
          </a:prstGeom>
          <a:noFill/>
        </p:spPr>
        <p:txBody>
          <a:bodyPr wrap="square">
            <a:spAutoFit/>
          </a:bodyPr>
          <a:lstStyle/>
          <a:p>
            <a:pPr algn="ctr">
              <a:lnSpc>
                <a:spcPct val="107000"/>
              </a:lnSpc>
              <a:spcAft>
                <a:spcPts val="800"/>
              </a:spcAft>
            </a:pPr>
            <a:r>
              <a:rPr lang="en-IN" sz="4000" b="1" kern="100" dirty="0">
                <a:latin typeface="Times New Roman" panose="02020603050405020304" pitchFamily="18" charset="0"/>
                <a:ea typeface="Calibri" panose="020F0502020204030204" pitchFamily="34" charset="0"/>
                <a:cs typeface="Times New Roman" panose="02020603050405020304" pitchFamily="18" charset="0"/>
              </a:rPr>
              <a:t>Task</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4000" b="1" kern="100" dirty="0">
                <a:latin typeface="Times New Roman" panose="02020603050405020304" pitchFamily="18" charset="0"/>
                <a:ea typeface="Calibri" panose="020F0502020204030204" pitchFamily="34" charset="0"/>
                <a:cs typeface="Times New Roman" panose="02020603050405020304" pitchFamily="18" charset="0"/>
              </a:rPr>
              <a:t>List</a:t>
            </a:r>
          </a:p>
        </p:txBody>
      </p:sp>
      <p:sp>
        <p:nvSpPr>
          <p:cNvPr id="5" name="TextBox 4">
            <a:extLst>
              <a:ext uri="{FF2B5EF4-FFF2-40B4-BE49-F238E27FC236}">
                <a16:creationId xmlns:a16="http://schemas.microsoft.com/office/drawing/2014/main" id="{5E5C5B35-74C8-E907-CE90-B45F8CC2324C}"/>
              </a:ext>
            </a:extLst>
          </p:cNvPr>
          <p:cNvSpPr txBox="1"/>
          <p:nvPr/>
        </p:nvSpPr>
        <p:spPr>
          <a:xfrm>
            <a:off x="501444" y="1288661"/>
            <a:ext cx="4640827" cy="606256"/>
          </a:xfrm>
          <a:prstGeom prst="rect">
            <a:avLst/>
          </a:prstGeom>
          <a:noFill/>
        </p:spPr>
        <p:txBody>
          <a:bodyPr wrap="square">
            <a:spAutoFit/>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 Top 10 Areas with Most Restaurants: Identify the top 10 areas with the highest number of restaurants.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6B149EF7-F03A-F468-58BC-54521538586C}"/>
              </a:ext>
            </a:extLst>
          </p:cNvPr>
          <p:cNvPicPr>
            <a:picLocks noChangeAspect="1"/>
          </p:cNvPicPr>
          <p:nvPr/>
        </p:nvPicPr>
        <p:blipFill>
          <a:blip r:embed="rId2"/>
          <a:stretch>
            <a:fillRect/>
          </a:stretch>
        </p:blipFill>
        <p:spPr>
          <a:xfrm>
            <a:off x="1079588" y="2628668"/>
            <a:ext cx="3484535" cy="3213153"/>
          </a:xfrm>
          <a:prstGeom prst="rect">
            <a:avLst/>
          </a:prstGeom>
        </p:spPr>
      </p:pic>
      <p:sp>
        <p:nvSpPr>
          <p:cNvPr id="14" name="TextBox 13">
            <a:extLst>
              <a:ext uri="{FF2B5EF4-FFF2-40B4-BE49-F238E27FC236}">
                <a16:creationId xmlns:a16="http://schemas.microsoft.com/office/drawing/2014/main" id="{F93BC9F5-0468-A269-D9F3-979FECBF9145}"/>
              </a:ext>
            </a:extLst>
          </p:cNvPr>
          <p:cNvSpPr txBox="1"/>
          <p:nvPr/>
        </p:nvSpPr>
        <p:spPr>
          <a:xfrm>
            <a:off x="6096000" y="1156926"/>
            <a:ext cx="5594556" cy="869725"/>
          </a:xfrm>
          <a:prstGeom prst="rect">
            <a:avLst/>
          </a:prstGeom>
          <a:noFill/>
        </p:spPr>
        <p:txBody>
          <a:bodyPr wrap="square">
            <a:spAutoFit/>
          </a:body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 Most Popular Food Types Served by Swiggy Restaurants in Each City: Determine the most popular food types served in each city.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C33404E2-86D9-DE32-6768-81F00335528D}"/>
              </a:ext>
            </a:extLst>
          </p:cNvPr>
          <p:cNvPicPr>
            <a:picLocks noChangeAspect="1"/>
          </p:cNvPicPr>
          <p:nvPr/>
        </p:nvPicPr>
        <p:blipFill>
          <a:blip r:embed="rId3"/>
          <a:stretch>
            <a:fillRect/>
          </a:stretch>
        </p:blipFill>
        <p:spPr>
          <a:xfrm>
            <a:off x="6792221" y="2628668"/>
            <a:ext cx="3764206" cy="3072406"/>
          </a:xfrm>
          <a:prstGeom prst="rect">
            <a:avLst/>
          </a:prstGeom>
        </p:spPr>
      </p:pic>
    </p:spTree>
    <p:extLst>
      <p:ext uri="{BB962C8B-B14F-4D97-AF65-F5344CB8AC3E}">
        <p14:creationId xmlns:p14="http://schemas.microsoft.com/office/powerpoint/2010/main" val="109067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F31E27-BDA2-C33E-0625-F3F8BE9F0CCD}"/>
              </a:ext>
            </a:extLst>
          </p:cNvPr>
          <p:cNvSpPr txBox="1"/>
          <p:nvPr/>
        </p:nvSpPr>
        <p:spPr>
          <a:xfrm>
            <a:off x="462116" y="332676"/>
            <a:ext cx="5633884" cy="869725"/>
          </a:xfrm>
          <a:prstGeom prst="rect">
            <a:avLst/>
          </a:prstGeom>
          <a:noFill/>
        </p:spPr>
        <p:txBody>
          <a:bodyPr wrap="square">
            <a:spAutoFit/>
          </a:body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3. Top Rated Swiggy Restaurants (In Percentage): Find the percentage of top-rated restaurants (e.g., those with an average rating above 4.5).</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1193B43-B6D3-B05E-966E-DF862F964DCC}"/>
              </a:ext>
            </a:extLst>
          </p:cNvPr>
          <p:cNvPicPr>
            <a:picLocks noChangeAspect="1"/>
          </p:cNvPicPr>
          <p:nvPr/>
        </p:nvPicPr>
        <p:blipFill>
          <a:blip r:embed="rId2"/>
          <a:stretch>
            <a:fillRect/>
          </a:stretch>
        </p:blipFill>
        <p:spPr>
          <a:xfrm>
            <a:off x="462116" y="1868128"/>
            <a:ext cx="5702710" cy="3942737"/>
          </a:xfrm>
          <a:prstGeom prst="rect">
            <a:avLst/>
          </a:prstGeom>
        </p:spPr>
      </p:pic>
      <p:sp>
        <p:nvSpPr>
          <p:cNvPr id="7" name="TextBox 6">
            <a:extLst>
              <a:ext uri="{FF2B5EF4-FFF2-40B4-BE49-F238E27FC236}">
                <a16:creationId xmlns:a16="http://schemas.microsoft.com/office/drawing/2014/main" id="{080E67A2-F502-B60C-90FF-74C2BA87F71B}"/>
              </a:ext>
            </a:extLst>
          </p:cNvPr>
          <p:cNvSpPr txBox="1"/>
          <p:nvPr/>
        </p:nvSpPr>
        <p:spPr>
          <a:xfrm>
            <a:off x="6341806" y="332676"/>
            <a:ext cx="5525729" cy="606256"/>
          </a:xfrm>
          <a:prstGeom prst="rect">
            <a:avLst/>
          </a:prstGeom>
          <a:noFill/>
        </p:spPr>
        <p:txBody>
          <a:bodyPr wrap="square">
            <a:spAutoFit/>
          </a:body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6. City-wise Restaurant Count: Find out the number of restaurants in each city.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B87C9E8-B11E-1F0D-D1CC-95DBDD308F8D}"/>
              </a:ext>
            </a:extLst>
          </p:cNvPr>
          <p:cNvPicPr>
            <a:picLocks noChangeAspect="1"/>
          </p:cNvPicPr>
          <p:nvPr/>
        </p:nvPicPr>
        <p:blipFill>
          <a:blip r:embed="rId3"/>
          <a:stretch>
            <a:fillRect/>
          </a:stretch>
        </p:blipFill>
        <p:spPr>
          <a:xfrm>
            <a:off x="6611606" y="1868128"/>
            <a:ext cx="5118278" cy="3942737"/>
          </a:xfrm>
          <a:prstGeom prst="rect">
            <a:avLst/>
          </a:prstGeom>
        </p:spPr>
      </p:pic>
    </p:spTree>
    <p:extLst>
      <p:ext uri="{BB962C8B-B14F-4D97-AF65-F5344CB8AC3E}">
        <p14:creationId xmlns:p14="http://schemas.microsoft.com/office/powerpoint/2010/main" val="305292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FEF61-2709-CA84-8EDB-B2B23E0FB9AB}"/>
              </a:ext>
            </a:extLst>
          </p:cNvPr>
          <p:cNvSpPr txBox="1"/>
          <p:nvPr/>
        </p:nvSpPr>
        <p:spPr>
          <a:xfrm>
            <a:off x="393291" y="255414"/>
            <a:ext cx="5702709" cy="342786"/>
          </a:xfrm>
          <a:prstGeom prst="rect">
            <a:avLst/>
          </a:prstGeom>
          <a:noFill/>
        </p:spPr>
        <p:txBody>
          <a:bodyPr wrap="square">
            <a:spAutoFit/>
          </a:body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7. Price Analysis: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price distribution of restaurants.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74AE6FD-AC69-3984-9643-3F9D685B0FFE}"/>
              </a:ext>
            </a:extLst>
          </p:cNvPr>
          <p:cNvPicPr>
            <a:picLocks noChangeAspect="1"/>
          </p:cNvPicPr>
          <p:nvPr/>
        </p:nvPicPr>
        <p:blipFill>
          <a:blip r:embed="rId2"/>
          <a:stretch>
            <a:fillRect/>
          </a:stretch>
        </p:blipFill>
        <p:spPr>
          <a:xfrm>
            <a:off x="629052" y="930170"/>
            <a:ext cx="4877223" cy="4801016"/>
          </a:xfrm>
          <a:prstGeom prst="rect">
            <a:avLst/>
          </a:prstGeom>
        </p:spPr>
      </p:pic>
      <p:sp>
        <p:nvSpPr>
          <p:cNvPr id="7" name="TextBox 6">
            <a:extLst>
              <a:ext uri="{FF2B5EF4-FFF2-40B4-BE49-F238E27FC236}">
                <a16:creationId xmlns:a16="http://schemas.microsoft.com/office/drawing/2014/main" id="{76F23C29-5738-079A-B205-5E4AC0192113}"/>
              </a:ext>
            </a:extLst>
          </p:cNvPr>
          <p:cNvSpPr txBox="1"/>
          <p:nvPr/>
        </p:nvSpPr>
        <p:spPr>
          <a:xfrm>
            <a:off x="5830529" y="255414"/>
            <a:ext cx="6096000" cy="606256"/>
          </a:xfrm>
          <a:prstGeom prst="rect">
            <a:avLst/>
          </a:prstGeom>
          <a:noFill/>
        </p:spPr>
        <p:txBody>
          <a:bodyPr wrap="square">
            <a:spAutoFit/>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8. Delivery Time Analysis: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average delivery time of restaurants.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4D48D55-224E-9FE1-4581-9EA1D078ECA8}"/>
              </a:ext>
            </a:extLst>
          </p:cNvPr>
          <p:cNvPicPr>
            <a:picLocks noChangeAspect="1"/>
          </p:cNvPicPr>
          <p:nvPr/>
        </p:nvPicPr>
        <p:blipFill>
          <a:blip r:embed="rId3"/>
          <a:stretch>
            <a:fillRect/>
          </a:stretch>
        </p:blipFill>
        <p:spPr>
          <a:xfrm>
            <a:off x="6685727" y="1651820"/>
            <a:ext cx="3942944" cy="2647668"/>
          </a:xfrm>
          <a:prstGeom prst="rect">
            <a:avLst/>
          </a:prstGeom>
        </p:spPr>
      </p:pic>
    </p:spTree>
    <p:extLst>
      <p:ext uri="{BB962C8B-B14F-4D97-AF65-F5344CB8AC3E}">
        <p14:creationId xmlns:p14="http://schemas.microsoft.com/office/powerpoint/2010/main" val="99569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FF5868-AE9B-45F2-A7CF-410D0B14F631}"/>
              </a:ext>
            </a:extLst>
          </p:cNvPr>
          <p:cNvSpPr txBox="1"/>
          <p:nvPr/>
        </p:nvSpPr>
        <p:spPr>
          <a:xfrm>
            <a:off x="452284" y="303876"/>
            <a:ext cx="5643716" cy="606256"/>
          </a:xfrm>
          <a:prstGeom prst="rect">
            <a:avLst/>
          </a:prstGeom>
          <a:noFill/>
        </p:spPr>
        <p:txBody>
          <a:bodyPr wrap="square">
            <a:spAutoFit/>
          </a:body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9. Cuisine Analysis: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variety of cuisines offered by restaurants.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AAF506A-87C9-E4DE-C16E-99E69F739B42}"/>
              </a:ext>
            </a:extLst>
          </p:cNvPr>
          <p:cNvPicPr>
            <a:picLocks noChangeAspect="1"/>
          </p:cNvPicPr>
          <p:nvPr/>
        </p:nvPicPr>
        <p:blipFill>
          <a:blip r:embed="rId2"/>
          <a:stretch>
            <a:fillRect/>
          </a:stretch>
        </p:blipFill>
        <p:spPr>
          <a:xfrm>
            <a:off x="627079" y="1326629"/>
            <a:ext cx="3001023" cy="3540339"/>
          </a:xfrm>
          <a:prstGeom prst="rect">
            <a:avLst/>
          </a:prstGeom>
        </p:spPr>
      </p:pic>
      <p:sp>
        <p:nvSpPr>
          <p:cNvPr id="6" name="TextBox 5">
            <a:extLst>
              <a:ext uri="{FF2B5EF4-FFF2-40B4-BE49-F238E27FC236}">
                <a16:creationId xmlns:a16="http://schemas.microsoft.com/office/drawing/2014/main" id="{4100946E-335C-6AB2-E7B7-7C6ED1C7CDB1}"/>
              </a:ext>
            </a:extLst>
          </p:cNvPr>
          <p:cNvSpPr txBox="1"/>
          <p:nvPr/>
        </p:nvSpPr>
        <p:spPr>
          <a:xfrm>
            <a:off x="5889523" y="271784"/>
            <a:ext cx="6096000" cy="606256"/>
          </a:xfrm>
          <a:prstGeom prst="rect">
            <a:avLst/>
          </a:prstGeom>
          <a:noFill/>
        </p:spPr>
        <p:txBody>
          <a:bodyPr wrap="square">
            <a:spAutoFit/>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10. Area-wise Restaurant Analysis: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number of restaurants in each area within the city.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EBD7367-F6C6-55CE-D9E7-B85986AA72CA}"/>
              </a:ext>
            </a:extLst>
          </p:cNvPr>
          <p:cNvPicPr>
            <a:picLocks noChangeAspect="1"/>
          </p:cNvPicPr>
          <p:nvPr/>
        </p:nvPicPr>
        <p:blipFill>
          <a:blip r:embed="rId3"/>
          <a:stretch>
            <a:fillRect/>
          </a:stretch>
        </p:blipFill>
        <p:spPr>
          <a:xfrm>
            <a:off x="7119438" y="1326629"/>
            <a:ext cx="3769918" cy="3540339"/>
          </a:xfrm>
          <a:prstGeom prst="rect">
            <a:avLst/>
          </a:prstGeom>
        </p:spPr>
      </p:pic>
    </p:spTree>
    <p:extLst>
      <p:ext uri="{BB962C8B-B14F-4D97-AF65-F5344CB8AC3E}">
        <p14:creationId xmlns:p14="http://schemas.microsoft.com/office/powerpoint/2010/main" val="115357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6FA62D-4C9C-7A15-F6D9-E47CDF836492}"/>
              </a:ext>
            </a:extLst>
          </p:cNvPr>
          <p:cNvSpPr txBox="1"/>
          <p:nvPr/>
        </p:nvSpPr>
        <p:spPr>
          <a:xfrm>
            <a:off x="304800" y="343206"/>
            <a:ext cx="5791200" cy="606256"/>
          </a:xfrm>
          <a:prstGeom prst="rect">
            <a:avLst/>
          </a:prstGeom>
          <a:noFill/>
        </p:spPr>
        <p:txBody>
          <a:bodyPr wrap="square">
            <a:spAutoFit/>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12. Customer Feedback Analysis: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customer feedback based on ratings and total ratings.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7C93668-6D59-EEE2-1DE8-3ADA2DD91D33}"/>
              </a:ext>
            </a:extLst>
          </p:cNvPr>
          <p:cNvPicPr>
            <a:picLocks noChangeAspect="1"/>
          </p:cNvPicPr>
          <p:nvPr/>
        </p:nvPicPr>
        <p:blipFill>
          <a:blip r:embed="rId2"/>
          <a:stretch>
            <a:fillRect/>
          </a:stretch>
        </p:blipFill>
        <p:spPr>
          <a:xfrm>
            <a:off x="1420976" y="1902443"/>
            <a:ext cx="4055592" cy="2866202"/>
          </a:xfrm>
          <a:prstGeom prst="rect">
            <a:avLst/>
          </a:prstGeom>
        </p:spPr>
      </p:pic>
      <p:sp>
        <p:nvSpPr>
          <p:cNvPr id="7" name="TextBox 6">
            <a:extLst>
              <a:ext uri="{FF2B5EF4-FFF2-40B4-BE49-F238E27FC236}">
                <a16:creationId xmlns:a16="http://schemas.microsoft.com/office/drawing/2014/main" id="{F8B8F9BB-4CAE-2D7D-075C-99A152AC5CE6}"/>
              </a:ext>
            </a:extLst>
          </p:cNvPr>
          <p:cNvSpPr txBox="1"/>
          <p:nvPr/>
        </p:nvSpPr>
        <p:spPr>
          <a:xfrm>
            <a:off x="6096000" y="343206"/>
            <a:ext cx="5791201" cy="606256"/>
          </a:xfrm>
          <a:prstGeom prst="rect">
            <a:avLst/>
          </a:prstGeom>
          <a:noFill/>
        </p:spPr>
        <p:txBody>
          <a:bodyPr wrap="square">
            <a:spAutoFit/>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13. Geographical Mapping: Create a geographical map of restaurant locations.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E3A3F28-27F6-C3BB-6B36-99C76E384E91}"/>
              </a:ext>
            </a:extLst>
          </p:cNvPr>
          <p:cNvPicPr>
            <a:picLocks noChangeAspect="1"/>
          </p:cNvPicPr>
          <p:nvPr/>
        </p:nvPicPr>
        <p:blipFill>
          <a:blip r:embed="rId3"/>
          <a:stretch>
            <a:fillRect/>
          </a:stretch>
        </p:blipFill>
        <p:spPr>
          <a:xfrm>
            <a:off x="7292579" y="1795648"/>
            <a:ext cx="4055592" cy="3266703"/>
          </a:xfrm>
          <a:prstGeom prst="rect">
            <a:avLst/>
          </a:prstGeom>
        </p:spPr>
      </p:pic>
    </p:spTree>
    <p:extLst>
      <p:ext uri="{BB962C8B-B14F-4D97-AF65-F5344CB8AC3E}">
        <p14:creationId xmlns:p14="http://schemas.microsoft.com/office/powerpoint/2010/main" val="240805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422180-5800-45F0-347F-72945E4CB625}"/>
              </a:ext>
            </a:extLst>
          </p:cNvPr>
          <p:cNvSpPr txBox="1"/>
          <p:nvPr/>
        </p:nvSpPr>
        <p:spPr>
          <a:xfrm>
            <a:off x="1465006" y="198792"/>
            <a:ext cx="9488129" cy="369332"/>
          </a:xfrm>
          <a:prstGeom prst="rect">
            <a:avLst/>
          </a:prstGeom>
          <a:noFill/>
        </p:spPr>
        <p:txBody>
          <a:bodyPr wrap="square">
            <a:spAutoFit/>
          </a:bodyPr>
          <a:lstStyle/>
          <a:p>
            <a:pPr algn="ctr"/>
            <a:r>
              <a:rPr lang="en-IN" sz="1800" dirty="0">
                <a:effectLst/>
                <a:latin typeface="Times New Roman" panose="02020603050405020304" pitchFamily="18" charset="0"/>
                <a:ea typeface="Calibri" panose="020F0502020204030204" pitchFamily="34" charset="0"/>
              </a:rPr>
              <a:t>Correlation Analysis</a:t>
            </a:r>
            <a:endParaRPr lang="en-IN" dirty="0"/>
          </a:p>
        </p:txBody>
      </p:sp>
      <p:pic>
        <p:nvPicPr>
          <p:cNvPr id="7" name="Picture 6">
            <a:extLst>
              <a:ext uri="{FF2B5EF4-FFF2-40B4-BE49-F238E27FC236}">
                <a16:creationId xmlns:a16="http://schemas.microsoft.com/office/drawing/2014/main" id="{E6C4CED6-77AA-ED8F-E6F9-8D28A041FF66}"/>
              </a:ext>
            </a:extLst>
          </p:cNvPr>
          <p:cNvPicPr>
            <a:picLocks noChangeAspect="1"/>
          </p:cNvPicPr>
          <p:nvPr/>
        </p:nvPicPr>
        <p:blipFill>
          <a:blip r:embed="rId2"/>
          <a:stretch>
            <a:fillRect/>
          </a:stretch>
        </p:blipFill>
        <p:spPr>
          <a:xfrm>
            <a:off x="884903" y="568124"/>
            <a:ext cx="10412362" cy="3326000"/>
          </a:xfrm>
          <a:prstGeom prst="rect">
            <a:avLst/>
          </a:prstGeom>
        </p:spPr>
      </p:pic>
      <p:sp>
        <p:nvSpPr>
          <p:cNvPr id="9" name="TextBox 8">
            <a:extLst>
              <a:ext uri="{FF2B5EF4-FFF2-40B4-BE49-F238E27FC236}">
                <a16:creationId xmlns:a16="http://schemas.microsoft.com/office/drawing/2014/main" id="{296BBDD0-241B-B520-42E5-DC20EF7E133F}"/>
              </a:ext>
            </a:extLst>
          </p:cNvPr>
          <p:cNvSpPr txBox="1"/>
          <p:nvPr/>
        </p:nvSpPr>
        <p:spPr>
          <a:xfrm>
            <a:off x="884903" y="4104663"/>
            <a:ext cx="10520516" cy="255454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0.95 (Delivery Time and Avg Rating)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delivery time increases, the average rating tends to increase significantly, or vice versa. This suggests that quicker delivery times are highly valued by customers, leading to higher ratings.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0.97 (Price and Avg Rating)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Higher prices correlate strongly with higher average ratings. This indicates that higher-priced products are perceived as better quality, leading to higher ratings.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0.91 (Delivery Time and Price for City)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is a strong correlation between delivery time and price within the city context. This implies that more expensive products might have longer or shorter delivery times, depending on logistics and other factors.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61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TotalTime>
  <Words>905</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Bhaskar Venkataraman</dc:creator>
  <cp:lastModifiedBy>Bhaskar Venkataraman</cp:lastModifiedBy>
  <cp:revision>1</cp:revision>
  <dcterms:created xsi:type="dcterms:W3CDTF">2024-06-17T07:00:32Z</dcterms:created>
  <dcterms:modified xsi:type="dcterms:W3CDTF">2024-06-18T15:30:44Z</dcterms:modified>
</cp:coreProperties>
</file>