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7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05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24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5633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06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182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26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9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7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9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1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8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  <p:sldLayoutId id="2147484054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8797653_Keystroke_logging_keylogg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819" y="1567227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1440" y="4634599"/>
            <a:ext cx="907447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r"/>
            <a:r>
              <a:rPr lang="en-US" sz="2000" b="1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Tharuna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Selvi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.R</a:t>
            </a:r>
            <a:endParaRPr lang="en-US" sz="2000" b="1" dirty="0" smtClean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Btech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Information Technology</a:t>
            </a:r>
            <a:endParaRPr lang="en-US" sz="2000" b="1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algn="r"/>
            <a:r>
              <a:rPr lang="en-US" sz="2000" b="1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Anjalai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A</a:t>
            </a:r>
            <a:r>
              <a:rPr lang="en-US" sz="2000" b="1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mmal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M</a:t>
            </a:r>
            <a:r>
              <a:rPr lang="en-US" sz="2000" b="1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ahalingam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E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ngineering 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College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7" y="372533"/>
            <a:ext cx="4346221" cy="595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8" y="1258710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3778" y="3105835"/>
            <a:ext cx="10295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hlinkClick r:id="rId2"/>
              </a:rPr>
              <a:t>www.researchgate.net/publication/228797653_Keystroke_logging_keylogging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https://www.researchgate.net/publication/309230926_Survey_of_Keylogger_Technologies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152" y="1659906"/>
            <a:ext cx="9298744" cy="13255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13" y="3226857"/>
            <a:ext cx="6479822" cy="28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/>
                <a:ea typeface="+mn-lt"/>
                <a:cs typeface="Arial"/>
              </a:rPr>
              <a:t>  </a:t>
            </a:r>
            <a:endParaRPr lang="en-US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solidFill>
                <a:schemeClr val="tx1">
                  <a:lumMod val="95000"/>
                </a:schemeClr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solidFill>
                <a:schemeClr val="tx1">
                  <a:lumMod val="95000"/>
                </a:schemeClr>
              </a:solidFill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/>
                <a:ea typeface="+mn-lt"/>
                <a:cs typeface="Arial"/>
              </a:rPr>
              <a:t>Conclusion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/>
                <a:ea typeface="+mn-lt"/>
                <a:cs typeface="Arial"/>
              </a:rPr>
              <a:t>References</a:t>
            </a:r>
            <a:endParaRPr lang="en-US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  <a:p>
            <a:pPr marL="305435" indent="-305435"/>
            <a:endParaRPr lang="en-US" dirty="0">
              <a:solidFill>
                <a:schemeClr val="tx1">
                  <a:lumMod val="9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301" y="1221249"/>
            <a:ext cx="3688998" cy="48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9789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18048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        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today's digital age, where </a:t>
            </a: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threats loom large, one of the significant concerns is the proliferation of </a:t>
            </a: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stealthy software tools designed to monitor and record keystrokes on a user's computer without their knowledge.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pose a severe threat to individuals and organizations as they can capture sensitive information such as passwords, credit card details, and other personal data, leading to identity theft, financial loss, and privacy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breaches.</a:t>
            </a:r>
            <a:endParaRPr lang="en-IN" sz="28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0152" y="-107246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0" y="508000"/>
            <a:ext cx="11613485" cy="73716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IN" sz="1200" b="1" dirty="0" smtClean="0">
                <a:solidFill>
                  <a:schemeClr val="tx1">
                    <a:lumMod val="95000"/>
                  </a:schemeClr>
                </a:solidFill>
                <a:latin typeface="Calibri"/>
                <a:ea typeface="+mn-lt"/>
                <a:cs typeface="+mn-lt"/>
              </a:rPr>
              <a:t>        Data 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latin typeface="Calibri"/>
                <a:ea typeface="+mn-lt"/>
                <a:cs typeface="+mn-lt"/>
              </a:rPr>
              <a:t>Collection</a:t>
            </a:r>
            <a:r>
              <a:rPr lang="en-IN" sz="1200" b="1" dirty="0" smtClean="0">
                <a:solidFill>
                  <a:schemeClr val="tx1">
                    <a:lumMod val="95000"/>
                  </a:schemeClr>
                </a:solidFill>
                <a:latin typeface="Calibri"/>
                <a:ea typeface="+mn-lt"/>
                <a:cs typeface="+mn-lt"/>
              </a:rPr>
              <a:t>:</a:t>
            </a:r>
            <a:endParaRPr lang="en-IN" sz="1200" b="1" dirty="0">
              <a:solidFill>
                <a:schemeClr val="tx1">
                  <a:lumMod val="95000"/>
                </a:schemeClr>
              </a:solidFill>
              <a:latin typeface="Calibri"/>
              <a:cs typeface="Calibri"/>
            </a:endParaRPr>
          </a:p>
          <a:p>
            <a:pPr marL="629920" lvl="1" indent="-305435"/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Collect a wide range of keystrokes from different keyboard layouts, languages, and typing habits.</a:t>
            </a:r>
          </a:p>
          <a:p>
            <a:pPr marL="629920" lvl="1" indent="-305435"/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To effectively train the machine learning model, this dataset should ideally comprise both typical typing activities and instances of </a:t>
            </a:r>
            <a:r>
              <a:rPr lang="en-US" sz="1200" dirty="0" err="1" smtClean="0">
                <a:solidFill>
                  <a:schemeClr val="tx1">
                    <a:lumMod val="95000"/>
                  </a:schemeClr>
                </a:solidFill>
              </a:rPr>
              <a:t>keylogging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 activities.</a:t>
            </a:r>
          </a:p>
          <a:p>
            <a:pPr marL="629920" lvl="1" indent="-305435">
              <a:buNone/>
            </a:pPr>
            <a:r>
              <a:rPr lang="en-IN" sz="1200" b="1" dirty="0" smtClean="0">
                <a:solidFill>
                  <a:schemeClr val="tx1">
                    <a:lumMod val="95000"/>
                  </a:schemeClr>
                </a:solidFill>
                <a:latin typeface="Calibri"/>
                <a:ea typeface="+mn-lt"/>
                <a:cs typeface="+mn-lt"/>
              </a:rPr>
              <a:t>Data Preparation:</a:t>
            </a:r>
            <a:endParaRPr lang="en-US" sz="12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629920" lvl="1" indent="-305435"/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Feature extraction: Take pertinent aspects, including key combinations, timings between keystrokes, and press durations, and extract them from the keystroke data.</a:t>
            </a:r>
          </a:p>
          <a:p>
            <a:pPr marL="629920" lvl="1" indent="-305435"/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Data cleaning: Purge the dataset of any noise or anomalies.</a:t>
            </a:r>
          </a:p>
          <a:p>
            <a:pPr marL="629920" lvl="1" indent="-305435"/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Data normalization: To guarantee consistency and enhance the performance of the model, normalize the features.</a:t>
            </a:r>
          </a:p>
          <a:p>
            <a:pPr marL="629920" lvl="1" indent="-305435">
              <a:buNone/>
            </a:pPr>
            <a:r>
              <a:rPr lang="en-IN" sz="1200" b="1" dirty="0" smtClean="0">
                <a:solidFill>
                  <a:schemeClr val="tx1">
                    <a:lumMod val="95000"/>
                  </a:schemeClr>
                </a:solidFill>
                <a:latin typeface="Calibri"/>
                <a:ea typeface="+mn-lt"/>
                <a:cs typeface="+mn-lt"/>
              </a:rPr>
              <a:t>Machine 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latin typeface="Calibri"/>
                <a:ea typeface="+mn-lt"/>
                <a:cs typeface="+mn-lt"/>
              </a:rPr>
              <a:t>Learning Algorithm:</a:t>
            </a:r>
            <a:endParaRPr lang="en-IN" sz="1200" b="1" dirty="0">
              <a:solidFill>
                <a:schemeClr val="tx1">
                  <a:lumMod val="95000"/>
                </a:schemeClr>
              </a:solidFill>
              <a:latin typeface="Calibri"/>
              <a:cs typeface="Calibri"/>
            </a:endParaRPr>
          </a:p>
          <a:p>
            <a:pPr marL="629920" lvl="1" indent="-305435"/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To train the model, use a supervised learning technique like Gradient Boosting Machine (GBM), Random Forest, or Support Vector Machines (SVM). These algorithms work well for classification tasks and are capable of telling the difference between </a:t>
            </a:r>
            <a:r>
              <a:rPr lang="en-US" sz="1200" dirty="0" err="1" smtClean="0">
                <a:solidFill>
                  <a:schemeClr val="tx1">
                    <a:lumMod val="95000"/>
                  </a:schemeClr>
                </a:solidFill>
              </a:rPr>
              <a:t>keylogging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 activity and regular typing.</a:t>
            </a:r>
            <a:endParaRPr lang="en-IN" sz="1200" b="1" dirty="0">
              <a:solidFill>
                <a:schemeClr val="tx1">
                  <a:lumMod val="95000"/>
                </a:schemeClr>
              </a:solidFill>
              <a:latin typeface="Calibri"/>
              <a:cs typeface="Calibri"/>
            </a:endParaRPr>
          </a:p>
          <a:p>
            <a:pPr marL="305435" indent="-305435">
              <a:buNone/>
            </a:pPr>
            <a:r>
              <a:rPr lang="en-IN" sz="1200" b="1" dirty="0" smtClean="0">
                <a:solidFill>
                  <a:schemeClr val="tx1">
                    <a:lumMod val="95000"/>
                  </a:schemeClr>
                </a:solidFill>
                <a:latin typeface="Calibri"/>
                <a:ea typeface="+mn-lt"/>
                <a:cs typeface="+mn-lt"/>
              </a:rPr>
              <a:t>        Deployment:</a:t>
            </a:r>
            <a:endParaRPr lang="en-IN" sz="1200" b="1" dirty="0" smtClean="0">
              <a:solidFill>
                <a:schemeClr val="tx1">
                  <a:lumMod val="95000"/>
                </a:schemeClr>
              </a:solidFill>
              <a:latin typeface="Calibri"/>
              <a:cs typeface="Calibri"/>
            </a:endParaRPr>
          </a:p>
          <a:p>
            <a:pPr marL="629920" lvl="1" indent="-305435"/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Incorporate the machine learning model that has been trained into a system or program that can track keystrokes in real-time and continually. Depending on the particular needs of the users or organizations, this application should either run as a standalone application or be integrated into the operating system.</a:t>
            </a:r>
          </a:p>
          <a:p>
            <a:pPr marL="629920" lvl="1" indent="-305435">
              <a:buNone/>
            </a:pPr>
            <a:r>
              <a:rPr lang="en-IN" sz="1200" b="1" dirty="0" smtClean="0">
                <a:solidFill>
                  <a:schemeClr val="tx1">
                    <a:lumMod val="95000"/>
                  </a:schemeClr>
                </a:solidFill>
                <a:latin typeface="Calibri"/>
                <a:ea typeface="+mn-lt"/>
                <a:cs typeface="+mn-lt"/>
              </a:rPr>
              <a:t>Evaluation:</a:t>
            </a:r>
            <a:endParaRPr lang="en-IN" sz="1200" b="1" dirty="0">
              <a:solidFill>
                <a:schemeClr val="tx1">
                  <a:lumMod val="95000"/>
                </a:schemeClr>
              </a:solidFill>
              <a:latin typeface="Calibri"/>
              <a:cs typeface="Calibri"/>
            </a:endParaRPr>
          </a:p>
          <a:p>
            <a:pPr marL="629920" lvl="1" indent="-305435"/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The machine learning model should be integrated into a real-time tracking system, either as a standalone application or integrated into the operating system, depending on user needs.</a:t>
            </a:r>
          </a:p>
          <a:p>
            <a:pPr marL="629920" lvl="1" indent="-305435">
              <a:buNone/>
            </a:pPr>
            <a:r>
              <a:rPr lang="en-IN" sz="1200" b="1" dirty="0" smtClean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Result:</a:t>
            </a:r>
          </a:p>
          <a:p>
            <a:pPr marL="629920" lvl="1" indent="-305435">
              <a:buNone/>
            </a:pP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          The system effectively detects and neutralizes </a:t>
            </a:r>
            <a:r>
              <a:rPr lang="en-US" sz="1200" dirty="0" err="1" smtClean="0">
                <a:solidFill>
                  <a:schemeClr val="tx1">
                    <a:lumMod val="95000"/>
                  </a:schemeClr>
                </a:solidFill>
              </a:rPr>
              <a:t>keylogging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 risks by recognizing suspicious keyboard patterns, and its performance can be enhanced through ongoing  monitoring and upgrades.</a:t>
            </a:r>
            <a:endParaRPr lang="en-IN" sz="12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52319" y="80932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7889"/>
            <a:ext cx="6563255" cy="604237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>
                    <a:lumMod val="95000"/>
                  </a:schemeClr>
                </a:solidFill>
              </a:rPr>
              <a:t>In a system approach to addressing the threat of </a:t>
            </a:r>
            <a:r>
              <a:rPr lang="en-US" sz="1800" b="1" dirty="0" err="1" smtClean="0">
                <a:solidFill>
                  <a:schemeClr val="tx1">
                    <a:lumMod val="95000"/>
                  </a:schemeClr>
                </a:solidFill>
              </a:rPr>
              <a:t>keyloggers</a:t>
            </a:r>
            <a:r>
              <a:rPr lang="en-US" sz="1800" b="1" dirty="0" smtClean="0">
                <a:solidFill>
                  <a:schemeClr val="tx1">
                    <a:lumMod val="95000"/>
                  </a:schemeClr>
                </a:solidFill>
              </a:rPr>
              <a:t>, each component plays a crucial role in ensuring comprehensive protection against these malicious tools</a:t>
            </a:r>
            <a:r>
              <a:rPr lang="en-IN" sz="1800" b="1" dirty="0" smtClean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. </a:t>
            </a:r>
            <a:r>
              <a:rPr lang="en-IN" sz="1800" b="1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Here's a suggested structure for this section: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 marL="305435" indent="-305435"/>
            <a:r>
              <a:rPr lang="en-US" sz="1800" b="1" dirty="0" smtClean="0">
                <a:solidFill>
                  <a:schemeClr val="tx1">
                    <a:lumMod val="95000"/>
                  </a:schemeClr>
                </a:solidFill>
              </a:rPr>
              <a:t>Endpoint Detection and Response (EDR) Systems</a:t>
            </a:r>
          </a:p>
          <a:p>
            <a:pPr marL="305435" indent="-305435"/>
            <a:r>
              <a:rPr lang="en-US" sz="1800" b="1" dirty="0" smtClean="0">
                <a:solidFill>
                  <a:schemeClr val="tx1">
                    <a:lumMod val="95000"/>
                  </a:schemeClr>
                </a:solidFill>
              </a:rPr>
              <a:t>Behavioral Analytics</a:t>
            </a:r>
          </a:p>
          <a:p>
            <a:pPr marL="305435" indent="-305435"/>
            <a:r>
              <a:rPr lang="en-US" sz="1800" b="1" dirty="0" smtClean="0">
                <a:solidFill>
                  <a:schemeClr val="tx1">
                    <a:lumMod val="95000"/>
                  </a:schemeClr>
                </a:solidFill>
              </a:rPr>
              <a:t>Encryption</a:t>
            </a:r>
          </a:p>
          <a:p>
            <a:pPr marL="305435" indent="-305435"/>
            <a:r>
              <a:rPr lang="en-US" sz="1800" b="1" dirty="0" smtClean="0">
                <a:solidFill>
                  <a:schemeClr val="tx1">
                    <a:lumMod val="95000"/>
                  </a:schemeClr>
                </a:solidFill>
              </a:rPr>
              <a:t>Intrusion Detection Systems (IDS)</a:t>
            </a:r>
          </a:p>
          <a:p>
            <a:pPr marL="305435" indent="-305435">
              <a:buNone/>
            </a:pPr>
            <a:endParaRPr lang="en-IN" sz="18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458" y="0"/>
            <a:ext cx="4808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45" y="174977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69157"/>
            <a:ext cx="8665457" cy="4741334"/>
          </a:xfrm>
        </p:spPr>
        <p:txBody>
          <a:bodyPr>
            <a:normAutofit fontScale="85000" lnSpcReduction="20000"/>
          </a:bodyPr>
          <a:lstStyle/>
          <a:p>
            <a:pPr marL="305435" indent="-305435"/>
            <a:r>
              <a:rPr lang="en-IN" sz="1400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In the Algorithm section, describe the machine learning algorithm chosen for predicting bike counts. Here's an example structure for this section:</a:t>
            </a:r>
            <a:endParaRPr lang="en-IN" sz="1400" dirty="0">
              <a:solidFill>
                <a:schemeClr val="tx1">
                  <a:lumMod val="95000"/>
                </a:schemeClr>
              </a:solidFill>
            </a:endParaRPr>
          </a:p>
          <a:p>
            <a:pPr marL="305435" indent="-305435"/>
            <a:r>
              <a:rPr lang="en-IN" sz="1400" b="1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Algorithm Selection:</a:t>
            </a:r>
            <a:endParaRPr lang="en-IN" sz="1400" dirty="0">
              <a:solidFill>
                <a:schemeClr val="tx1">
                  <a:lumMod val="95000"/>
                </a:schemeClr>
              </a:solidFill>
            </a:endParaRPr>
          </a:p>
          <a:p>
            <a:pPr marL="629920" lvl="1" indent="-305435"/>
            <a:r>
              <a:rPr lang="en-IN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Provide a brief overview of the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Choosen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appropriate machine learning algorithms such as logistic regression, random forest, or neural networks for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keylogger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detection based on factors like performance, scalability, and interpretability.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marL="305435" indent="-305435"/>
            <a:r>
              <a:rPr lang="en-IN" sz="1400" b="1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Data Input:</a:t>
            </a:r>
            <a:endParaRPr lang="en-IN" sz="1400" dirty="0">
              <a:solidFill>
                <a:schemeClr val="tx1">
                  <a:lumMod val="95000"/>
                </a:schemeClr>
              </a:solidFill>
            </a:endParaRPr>
          </a:p>
          <a:p>
            <a:pPr marL="629920" lvl="1" indent="-305435"/>
            <a:r>
              <a:rPr lang="en-IN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Specify the input features used by the algorithm,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including system logs, network traffic, user activity logs, and file system changes to capture potential indicators of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keylogger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activity.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marL="305435" indent="-305435"/>
            <a:r>
              <a:rPr lang="en-IN" sz="1400" b="1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Training Process:</a:t>
            </a:r>
            <a:endParaRPr lang="en-IN" sz="1400" dirty="0">
              <a:solidFill>
                <a:schemeClr val="tx1">
                  <a:lumMod val="95000"/>
                </a:schemeClr>
              </a:solidFill>
            </a:endParaRPr>
          </a:p>
          <a:p>
            <a:pPr marL="629920" lvl="1" indent="-305435"/>
            <a:r>
              <a:rPr lang="en-IN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Explain how the algorithm is trained using historical data.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Train the selected machine learning algorithm using labeled training data to learn patterns indicative of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keylogger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activity.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marL="305435" indent="-305435"/>
            <a:r>
              <a:rPr lang="en-IN" sz="1400" b="1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Prediction Process:</a:t>
            </a:r>
            <a:endParaRPr lang="en-IN" sz="1400" dirty="0">
              <a:solidFill>
                <a:schemeClr val="tx1">
                  <a:lumMod val="95000"/>
                </a:schemeClr>
              </a:solidFill>
            </a:endParaRPr>
          </a:p>
          <a:p>
            <a:pPr marL="629920" lvl="1" indent="-305435"/>
            <a:r>
              <a:rPr lang="en-IN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Detail how the trained 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algorithm ,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apply the trained model to new data instances to classify and identify potential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keylogger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activity.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marL="305435" indent="-305435"/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2988" y="81844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68" y="1588911"/>
            <a:ext cx="7274455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Present the results of the machine learning model in terms of its accuracy and effectiveness </a:t>
            </a:r>
            <a:r>
              <a:rPr lang="en-IN" sz="2400" dirty="0" smtClean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in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classifying and identifying potential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keylogger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activity, demonstrating its effectiveness in detecting this type of threat.</a:t>
            </a:r>
            <a:r>
              <a:rPr lang="en-IN" sz="2400" dirty="0" smtClean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the model's performance.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823" y="745068"/>
            <a:ext cx="3962399" cy="515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0801" y="499533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2" y="2006600"/>
            <a:ext cx="6145566" cy="605366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In the digital age,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keyloggers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are a serious threat to the protection of sensitive data. In order to protect people and businesses from identity theft, financial loss, and privacy violations, effective countermeasures are crucial.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669" y="758296"/>
            <a:ext cx="4403373" cy="52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92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b="1" dirty="0">
              <a:solidFill>
                <a:schemeClr val="tx1">
                  <a:lumMod val="95000"/>
                </a:schemeClr>
              </a:solidFill>
            </a:endParaRPr>
          </a:p>
          <a:p>
            <a:pPr marL="305435" indent="-305435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Enhanced User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Interface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      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Implement a more intuitive and visually appealing user interface using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Tkinter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or other GUI frameworks.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 marL="305435" indent="-305435"/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Encryption: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        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Enhance security by implementing encryption for the log files to protect sensitive data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 marL="305435" indent="-305435"/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Machine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Learning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Integration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Integration with machine learning algorithms can improve the accuracy and predictive capabilities of the code.</a:t>
            </a:r>
            <a:endParaRPr lang="en-US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05435" indent="-305435"/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Scalability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      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code can be scaled to handle larger datasets by optimizing algorithms and implementing parallel processing techniques.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684212" y="336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0fa2617-96bd-425d-8578-e93563fe37c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135</TotalTime>
  <Words>667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Rockwell</vt:lpstr>
      <vt:lpstr>Times New Roman</vt:lpstr>
      <vt:lpstr>Damask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3IT65</cp:lastModifiedBy>
  <cp:revision>37</cp:revision>
  <dcterms:created xsi:type="dcterms:W3CDTF">2021-05-26T16:50:10Z</dcterms:created>
  <dcterms:modified xsi:type="dcterms:W3CDTF">2024-04-04T07:40:20Z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