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7E056-F0E5-4822-B607-AEB0B6E6EA26}" v="840" dt="2021-06-05T13:50:07.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00" autoAdjust="0"/>
    <p:restoredTop sz="80106" autoAdjust="0"/>
  </p:normalViewPr>
  <p:slideViewPr>
    <p:cSldViewPr snapToGrid="0">
      <p:cViewPr varScale="1">
        <p:scale>
          <a:sx n="71" d="100"/>
          <a:sy n="71" d="100"/>
        </p:scale>
        <p:origin x="-41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319F05-4858-4F9F-B135-4ADB5D926E62}" type="datetimeFigureOut">
              <a:rPr lang="en-US" smtClean="0"/>
              <a:pPr/>
              <a:t>6/12/2021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6DB622-7FF0-4055-B1EF-0DC8BF80FE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DB622-7FF0-4055-B1EF-0DC8BF80FE1D}"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DB622-7FF0-4055-B1EF-0DC8BF80FE1D}"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6/12/2021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772" y="0"/>
            <a:ext cx="9144000" cy="2387600"/>
          </a:xfrm>
        </p:spPr>
        <p:txBody>
          <a:bodyPr/>
          <a:lstStyle/>
          <a:p>
            <a:r>
              <a:rPr lang="en-US" dirty="0" smtClean="0">
                <a:latin typeface="Arial Black"/>
                <a:cs typeface="Calibri Light"/>
              </a:rPr>
              <a:t>SVASTHA </a:t>
            </a:r>
            <a:r>
              <a:rPr lang="en-US" dirty="0">
                <a:latin typeface="Arial Black"/>
                <a:cs typeface="Calibri Light"/>
              </a:rPr>
              <a:t/>
            </a:r>
            <a:br>
              <a:rPr lang="en-US" dirty="0">
                <a:latin typeface="Arial Black"/>
                <a:cs typeface="Calibri Light"/>
              </a:rPr>
            </a:br>
            <a:endParaRPr lang="en-US" dirty="0">
              <a:latin typeface="Arial Black"/>
            </a:endParaRPr>
          </a:p>
        </p:txBody>
      </p:sp>
      <p:pic>
        <p:nvPicPr>
          <p:cNvPr id="5" name="Picture 5">
            <a:extLst>
              <a:ext uri="{FF2B5EF4-FFF2-40B4-BE49-F238E27FC236}">
                <a16:creationId xmlns="" xmlns:a16="http://schemas.microsoft.com/office/drawing/2014/main" id="{26A9A282-C52C-4DE3-B0B8-90BF0CB4888D}"/>
              </a:ext>
            </a:extLst>
          </p:cNvPr>
          <p:cNvPicPr>
            <a:picLocks noChangeAspect="1"/>
          </p:cNvPicPr>
          <p:nvPr/>
        </p:nvPicPr>
        <p:blipFill>
          <a:blip r:embed="rId2">
            <a:lum bright="10000" contrast="40000"/>
          </a:blip>
          <a:srcRect l="23141" t="8555" r="23867" b="33308"/>
          <a:stretch>
            <a:fillRect/>
          </a:stretch>
        </p:blipFill>
        <p:spPr>
          <a:xfrm>
            <a:off x="4006518" y="1685156"/>
            <a:ext cx="4088611" cy="36125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2">
            <a:extLst>
              <a:ext uri="{FF2B5EF4-FFF2-40B4-BE49-F238E27FC236}">
                <a16:creationId xmlns="" xmlns:a16="http://schemas.microsoft.com/office/drawing/2014/main" id="{065A6FD4-629E-4D3F-90D6-76B2AB5BCA17}"/>
              </a:ext>
            </a:extLst>
          </p:cNvPr>
          <p:cNvSpPr>
            <a:spLocks noGrp="1"/>
          </p:cNvSpPr>
          <p:nvPr/>
        </p:nvSpPr>
        <p:spPr>
          <a:xfrm>
            <a:off x="0" y="6183086"/>
            <a:ext cx="1944914" cy="674914"/>
          </a:xfrm>
          <a:prstGeom prst="rect">
            <a:avLst/>
          </a:prstGeom>
          <a:solidFill>
            <a:schemeClr val="tx1"/>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i="1" dirty="0" smtClean="0">
                <a:solidFill>
                  <a:schemeClr val="bg1"/>
                </a:solidFill>
                <a:ea typeface="+mn-lt"/>
                <a:cs typeface="+mn-lt"/>
              </a:rPr>
              <a:t>SVASTHA  </a:t>
            </a:r>
            <a:endParaRPr lang="en-US" sz="3600" dirty="0">
              <a:solidFill>
                <a:schemeClr val="bg1"/>
              </a:solidFill>
              <a:ea typeface="+mn-lt"/>
              <a:cs typeface="+mn-lt"/>
            </a:endParaRPr>
          </a:p>
          <a:p>
            <a:endParaRPr lang="en-US" dirty="0">
              <a:solidFill>
                <a:schemeClr val="bg1"/>
              </a:solidFill>
              <a:cs typeface="Calibri"/>
            </a:endParaRPr>
          </a:p>
        </p:txBody>
      </p:sp>
      <p:sp>
        <p:nvSpPr>
          <p:cNvPr id="7" name="TextBox 6"/>
          <p:cNvSpPr txBox="1"/>
          <p:nvPr/>
        </p:nvSpPr>
        <p:spPr>
          <a:xfrm>
            <a:off x="1913020" y="6316579"/>
            <a:ext cx="10278979" cy="400110"/>
          </a:xfrm>
          <a:prstGeom prst="rect">
            <a:avLst/>
          </a:prstGeom>
          <a:solidFill>
            <a:schemeClr val="tx1"/>
          </a:solidFill>
        </p:spPr>
        <p:txBody>
          <a:bodyPr wrap="square" rtlCol="0">
            <a:spAutoFit/>
          </a:bodyPr>
          <a:lstStyle/>
          <a:p>
            <a:r>
              <a:rPr lang="en-US" sz="2000" b="1" i="1" dirty="0" smtClean="0">
                <a:solidFill>
                  <a:schemeClr val="bg1"/>
                </a:solidFill>
              </a:rPr>
              <a:t>  WISHING PEOPLES HEALTH</a:t>
            </a:r>
            <a:endParaRPr lang="en-US" sz="2000" b="1" i="1" dirty="0">
              <a:solidFill>
                <a:schemeClr val="bg1"/>
              </a:solidFill>
            </a:endParaRPr>
          </a:p>
        </p:txBody>
      </p:sp>
      <p:pic>
        <p:nvPicPr>
          <p:cNvPr id="8" name="Picture 7" descr="SVASTHA LOGO.jpg"/>
          <p:cNvPicPr>
            <a:picLocks noChangeAspect="1"/>
          </p:cNvPicPr>
          <p:nvPr/>
        </p:nvPicPr>
        <p:blipFill>
          <a:blip r:embed="rId3">
            <a:lum contrast="40000"/>
          </a:blip>
          <a:stretch>
            <a:fillRect/>
          </a:stretch>
        </p:blipFill>
        <p:spPr>
          <a:xfrm>
            <a:off x="3879010" y="1488055"/>
            <a:ext cx="4350589" cy="435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9C3E2-A8E3-4F18-B48F-10574489EA20}"/>
              </a:ext>
            </a:extLst>
          </p:cNvPr>
          <p:cNvSpPr>
            <a:spLocks noGrp="1"/>
          </p:cNvSpPr>
          <p:nvPr>
            <p:ph type="ctrTitle"/>
          </p:nvPr>
        </p:nvSpPr>
        <p:spPr>
          <a:xfrm>
            <a:off x="0" y="0"/>
            <a:ext cx="12192000" cy="509054"/>
          </a:xfrm>
          <a:solidFill>
            <a:schemeClr val="tx1"/>
          </a:solidFill>
        </p:spPr>
        <p:txBody>
          <a:bodyPr>
            <a:normAutofit fontScale="90000"/>
          </a:bodyPr>
          <a:lstStyle/>
          <a:p>
            <a:pPr algn="l"/>
            <a:r>
              <a:rPr lang="en-US" sz="3200" i="1" dirty="0" smtClean="0">
                <a:solidFill>
                  <a:schemeClr val="bg1"/>
                </a:solidFill>
                <a:latin typeface="+mn-lt"/>
                <a:cs typeface="Calibri Light"/>
              </a:rPr>
              <a:t> PROBLEM STATEMENT</a:t>
            </a:r>
            <a:endParaRPr lang="en-US" sz="3200" i="1" dirty="0">
              <a:solidFill>
                <a:schemeClr val="bg1"/>
              </a:solidFill>
              <a:latin typeface="+mn-lt"/>
            </a:endParaRPr>
          </a:p>
        </p:txBody>
      </p:sp>
      <p:pic>
        <p:nvPicPr>
          <p:cNvPr id="4" name="Picture 4">
            <a:extLst>
              <a:ext uri="{FF2B5EF4-FFF2-40B4-BE49-F238E27FC236}">
                <a16:creationId xmlns="" xmlns:a16="http://schemas.microsoft.com/office/drawing/2014/main" id="{5E792ED1-2D06-4BB9-8A51-D37A60196A08}"/>
              </a:ext>
            </a:extLst>
          </p:cNvPr>
          <p:cNvPicPr>
            <a:picLocks noChangeAspect="1"/>
          </p:cNvPicPr>
          <p:nvPr/>
        </p:nvPicPr>
        <p:blipFill>
          <a:blip r:embed="rId2" cstate="print"/>
          <a:stretch>
            <a:fillRect/>
          </a:stretch>
        </p:blipFill>
        <p:spPr>
          <a:xfrm>
            <a:off x="4295975" y="2043585"/>
            <a:ext cx="3531843" cy="3488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0" y="606178"/>
            <a:ext cx="12192000" cy="954107"/>
          </a:xfrm>
          <a:prstGeom prst="rect">
            <a:avLst/>
          </a:prstGeom>
        </p:spPr>
        <p:txBody>
          <a:bodyPr wrap="square">
            <a:spAutoFit/>
          </a:bodyPr>
          <a:lstStyle/>
          <a:p>
            <a:pPr algn="ctr"/>
            <a:r>
              <a:rPr lang="en-US" sz="2800" b="1" i="1" dirty="0" smtClean="0">
                <a:cs typeface="Calibri Light"/>
              </a:rPr>
              <a:t>How might we help a </a:t>
            </a:r>
            <a:r>
              <a:rPr lang="en-US" sz="2800" b="1" i="1" dirty="0" err="1" smtClean="0">
                <a:cs typeface="Calibri Light"/>
              </a:rPr>
              <a:t>Covid</a:t>
            </a:r>
            <a:r>
              <a:rPr lang="en-US" sz="2800" b="1" i="1" dirty="0" smtClean="0">
                <a:cs typeface="Calibri Light"/>
              </a:rPr>
              <a:t> patient to track  his health status and be connected to a Remote  Doctor ?</a:t>
            </a:r>
            <a:endParaRPr lang="en-US" sz="2800" b="1" i="1" dirty="0"/>
          </a:p>
        </p:txBody>
      </p:sp>
    </p:spTree>
    <p:extLst>
      <p:ext uri="{BB962C8B-B14F-4D97-AF65-F5344CB8AC3E}">
        <p14:creationId xmlns="" xmlns:p14="http://schemas.microsoft.com/office/powerpoint/2010/main" val="69975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5D418-FF39-4133-8238-CDC092FCD1DD}"/>
              </a:ext>
            </a:extLst>
          </p:cNvPr>
          <p:cNvSpPr>
            <a:spLocks noGrp="1"/>
          </p:cNvSpPr>
          <p:nvPr>
            <p:ph type="ctrTitle"/>
          </p:nvPr>
        </p:nvSpPr>
        <p:spPr>
          <a:xfrm>
            <a:off x="1668704" y="255494"/>
            <a:ext cx="9144000" cy="594573"/>
          </a:xfrm>
        </p:spPr>
        <p:txBody>
          <a:bodyPr>
            <a:normAutofit fontScale="90000"/>
          </a:bodyPr>
          <a:lstStyle/>
          <a:p>
            <a:r>
              <a:rPr lang="en-US" sz="4400" dirty="0">
                <a:latin typeface="Arial Black"/>
                <a:cs typeface="Calibri Light"/>
              </a:rPr>
              <a:t>Solution &amp; Target Audience</a:t>
            </a:r>
            <a:endParaRPr lang="en-US" sz="4400" dirty="0">
              <a:latin typeface="Arial Black"/>
            </a:endParaRPr>
          </a:p>
        </p:txBody>
      </p:sp>
      <p:pic>
        <p:nvPicPr>
          <p:cNvPr id="4" name="Picture 4">
            <a:extLst>
              <a:ext uri="{FF2B5EF4-FFF2-40B4-BE49-F238E27FC236}">
                <a16:creationId xmlns="" xmlns:a16="http://schemas.microsoft.com/office/drawing/2014/main" id="{B41CABAD-9999-45A0-B86A-DF53978FE7B5}"/>
              </a:ext>
            </a:extLst>
          </p:cNvPr>
          <p:cNvPicPr>
            <a:picLocks noChangeAspect="1"/>
          </p:cNvPicPr>
          <p:nvPr/>
        </p:nvPicPr>
        <p:blipFill>
          <a:blip r:embed="rId3"/>
          <a:stretch>
            <a:fillRect/>
          </a:stretch>
        </p:blipFill>
        <p:spPr>
          <a:xfrm>
            <a:off x="0" y="816715"/>
            <a:ext cx="2640568" cy="2640568"/>
          </a:xfrm>
          <a:prstGeom prst="rect">
            <a:avLst/>
          </a:prstGeom>
        </p:spPr>
      </p:pic>
      <p:sp>
        <p:nvSpPr>
          <p:cNvPr id="6" name="Subtitle 5">
            <a:extLst>
              <a:ext uri="{FF2B5EF4-FFF2-40B4-BE49-F238E27FC236}">
                <a16:creationId xmlns="" xmlns:a16="http://schemas.microsoft.com/office/drawing/2014/main" id="{6C245566-5E2C-4CAA-914B-58BFA0D4EB42}"/>
              </a:ext>
            </a:extLst>
          </p:cNvPr>
          <p:cNvSpPr>
            <a:spLocks noGrp="1"/>
          </p:cNvSpPr>
          <p:nvPr>
            <p:ph type="subTitle" idx="1"/>
          </p:nvPr>
        </p:nvSpPr>
        <p:spPr>
          <a:xfrm>
            <a:off x="2577139" y="978388"/>
            <a:ext cx="8281358" cy="931735"/>
          </a:xfrm>
        </p:spPr>
        <p:txBody>
          <a:bodyPr vert="horz" lIns="91440" tIns="45720" rIns="91440" bIns="45720" rtlCol="0" anchor="t">
            <a:noAutofit/>
          </a:bodyPr>
          <a:lstStyle/>
          <a:p>
            <a:pPr algn="l"/>
            <a:r>
              <a:rPr lang="en-US" b="1" i="1" dirty="0" smtClean="0">
                <a:solidFill>
                  <a:srgbClr val="00B050"/>
                </a:solidFill>
                <a:cs typeface="Calibri"/>
              </a:rPr>
              <a:t>SOLUTION : SVASTHA   A WEARABLE  BASED  APPLICATION</a:t>
            </a:r>
          </a:p>
          <a:p>
            <a:pPr algn="l"/>
            <a:r>
              <a:rPr lang="en-US" b="1" i="1" dirty="0" smtClean="0">
                <a:solidFill>
                  <a:srgbClr val="00B050"/>
                </a:solidFill>
                <a:cs typeface="Calibri"/>
              </a:rPr>
              <a:t>TARGET  AUDIENCE : PATIENTS  AND DOCTORS</a:t>
            </a:r>
            <a:endParaRPr lang="en-US" b="1" i="1" dirty="0">
              <a:solidFill>
                <a:srgbClr val="00B050"/>
              </a:solidFill>
              <a:cs typeface="Calibri"/>
            </a:endParaRPr>
          </a:p>
        </p:txBody>
      </p:sp>
      <p:pic>
        <p:nvPicPr>
          <p:cNvPr id="7" name="Picture 6" descr="Delhi-Private-Hospitals-Introduce-Homecare-Packages-for-Mild-COVID-Patients.png"/>
          <p:cNvPicPr>
            <a:picLocks noChangeAspect="1"/>
          </p:cNvPicPr>
          <p:nvPr/>
        </p:nvPicPr>
        <p:blipFill>
          <a:blip r:embed="rId4"/>
          <a:srcRect t="39168"/>
          <a:stretch>
            <a:fillRect/>
          </a:stretch>
        </p:blipFill>
        <p:spPr>
          <a:xfrm>
            <a:off x="7823199" y="1857828"/>
            <a:ext cx="3381828" cy="204651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8" name="TextBox 7"/>
          <p:cNvSpPr txBox="1"/>
          <p:nvPr/>
        </p:nvSpPr>
        <p:spPr>
          <a:xfrm>
            <a:off x="2554514" y="1959429"/>
            <a:ext cx="5515429" cy="461665"/>
          </a:xfrm>
          <a:prstGeom prst="rect">
            <a:avLst/>
          </a:prstGeom>
          <a:noFill/>
        </p:spPr>
        <p:txBody>
          <a:bodyPr wrap="square" rtlCol="0">
            <a:spAutoFit/>
          </a:bodyPr>
          <a:lstStyle/>
          <a:p>
            <a:r>
              <a:rPr lang="en-US" sz="2400" b="1" dirty="0" smtClean="0"/>
              <a:t>Globally </a:t>
            </a:r>
            <a:r>
              <a:rPr lang="en-US" sz="2400" b="1" dirty="0" err="1" smtClean="0"/>
              <a:t>Covid</a:t>
            </a:r>
            <a:r>
              <a:rPr lang="en-US" sz="2400" b="1" dirty="0" smtClean="0"/>
              <a:t>  173,768,149 cases</a:t>
            </a:r>
          </a:p>
        </p:txBody>
      </p:sp>
      <p:sp>
        <p:nvSpPr>
          <p:cNvPr id="9" name="TextBox 8"/>
          <p:cNvSpPr txBox="1"/>
          <p:nvPr/>
        </p:nvSpPr>
        <p:spPr>
          <a:xfrm>
            <a:off x="2543629" y="2347685"/>
            <a:ext cx="6121400" cy="461665"/>
          </a:xfrm>
          <a:prstGeom prst="rect">
            <a:avLst/>
          </a:prstGeom>
          <a:noFill/>
        </p:spPr>
        <p:txBody>
          <a:bodyPr wrap="square" rtlCol="0">
            <a:spAutoFit/>
          </a:bodyPr>
          <a:lstStyle/>
          <a:p>
            <a:r>
              <a:rPr lang="en-US" sz="2400" b="1" dirty="0" smtClean="0"/>
              <a:t>Globally  Active </a:t>
            </a:r>
            <a:r>
              <a:rPr lang="en-US" sz="2400" b="1" dirty="0" err="1" smtClean="0"/>
              <a:t>Covid</a:t>
            </a:r>
            <a:r>
              <a:rPr lang="en-US" sz="2400" b="1" dirty="0" smtClean="0"/>
              <a:t>  13,383,362 cases</a:t>
            </a:r>
          </a:p>
        </p:txBody>
      </p:sp>
      <p:sp>
        <p:nvSpPr>
          <p:cNvPr id="10" name="TextBox 9"/>
          <p:cNvSpPr txBox="1"/>
          <p:nvPr/>
        </p:nvSpPr>
        <p:spPr>
          <a:xfrm>
            <a:off x="2561772" y="2768598"/>
            <a:ext cx="4521199" cy="830997"/>
          </a:xfrm>
          <a:prstGeom prst="rect">
            <a:avLst/>
          </a:prstGeom>
          <a:noFill/>
        </p:spPr>
        <p:txBody>
          <a:bodyPr wrap="square" rtlCol="0">
            <a:spAutoFit/>
          </a:bodyPr>
          <a:lstStyle/>
          <a:p>
            <a:r>
              <a:rPr lang="en-US" sz="2400" b="1" dirty="0" smtClean="0"/>
              <a:t>Only in our country  </a:t>
            </a:r>
          </a:p>
          <a:p>
            <a:r>
              <a:rPr lang="en-US" sz="2400" b="1" dirty="0" smtClean="0"/>
              <a:t>There  are  28,809,339 cases</a:t>
            </a:r>
          </a:p>
        </p:txBody>
      </p:sp>
      <p:sp>
        <p:nvSpPr>
          <p:cNvPr id="11" name="TextBox 10"/>
          <p:cNvSpPr txBox="1"/>
          <p:nvPr/>
        </p:nvSpPr>
        <p:spPr>
          <a:xfrm>
            <a:off x="2532742" y="3577771"/>
            <a:ext cx="5421086" cy="461665"/>
          </a:xfrm>
          <a:prstGeom prst="rect">
            <a:avLst/>
          </a:prstGeom>
          <a:noFill/>
        </p:spPr>
        <p:txBody>
          <a:bodyPr wrap="square" rtlCol="0">
            <a:spAutoFit/>
          </a:bodyPr>
          <a:lstStyle/>
          <a:p>
            <a:r>
              <a:rPr lang="en-US" sz="2400" b="1" dirty="0" smtClean="0"/>
              <a:t>Active  1,477,799 cases</a:t>
            </a:r>
          </a:p>
        </p:txBody>
      </p:sp>
      <p:pic>
        <p:nvPicPr>
          <p:cNvPr id="12" name="Picture 11" descr="1_UFnwx-acNpM_mLm_GiKJ6A.jpeg"/>
          <p:cNvPicPr>
            <a:picLocks noChangeAspect="1"/>
          </p:cNvPicPr>
          <p:nvPr/>
        </p:nvPicPr>
        <p:blipFill>
          <a:blip r:embed="rId5" cstate="print"/>
          <a:stretch>
            <a:fillRect/>
          </a:stretch>
        </p:blipFill>
        <p:spPr>
          <a:xfrm>
            <a:off x="1378856" y="4376058"/>
            <a:ext cx="3108783" cy="211182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13" name="Rectangle 12"/>
          <p:cNvSpPr/>
          <p:nvPr/>
        </p:nvSpPr>
        <p:spPr>
          <a:xfrm>
            <a:off x="4590725" y="4550621"/>
            <a:ext cx="3741345" cy="461665"/>
          </a:xfrm>
          <a:prstGeom prst="rect">
            <a:avLst/>
          </a:prstGeom>
        </p:spPr>
        <p:txBody>
          <a:bodyPr wrap="none">
            <a:spAutoFit/>
          </a:bodyPr>
          <a:lstStyle/>
          <a:p>
            <a:r>
              <a:rPr lang="en-US" sz="2400" b="1" dirty="0" smtClean="0"/>
              <a:t>Globally  9.2 million</a:t>
            </a:r>
            <a:r>
              <a:rPr lang="en-US" sz="2400" dirty="0" smtClean="0"/>
              <a:t> </a:t>
            </a:r>
            <a:r>
              <a:rPr lang="en-US" sz="2400" b="1" dirty="0" smtClean="0"/>
              <a:t>doctors</a:t>
            </a:r>
            <a:endParaRPr lang="en-US" sz="2400" dirty="0"/>
          </a:p>
        </p:txBody>
      </p:sp>
      <p:sp>
        <p:nvSpPr>
          <p:cNvPr id="14" name="Rectangle 13"/>
          <p:cNvSpPr/>
          <p:nvPr/>
        </p:nvSpPr>
        <p:spPr>
          <a:xfrm>
            <a:off x="4607476" y="5087648"/>
            <a:ext cx="4159152" cy="400110"/>
          </a:xfrm>
          <a:prstGeom prst="rect">
            <a:avLst/>
          </a:prstGeom>
        </p:spPr>
        <p:txBody>
          <a:bodyPr wrap="square">
            <a:spAutoFit/>
          </a:bodyPr>
          <a:lstStyle/>
          <a:p>
            <a:r>
              <a:rPr lang="en-US" sz="2000" b="1" dirty="0" smtClean="0"/>
              <a:t>Only in our country </a:t>
            </a:r>
            <a:r>
              <a:rPr lang="en-US" dirty="0" smtClean="0"/>
              <a:t>:  </a:t>
            </a:r>
            <a:r>
              <a:rPr lang="en-US" b="1" dirty="0" smtClean="0"/>
              <a:t>12,55,786</a:t>
            </a:r>
            <a:endParaRPr lang="en-US" b="1" dirty="0"/>
          </a:p>
        </p:txBody>
      </p:sp>
      <p:sp>
        <p:nvSpPr>
          <p:cNvPr id="15" name="Rectangle 14"/>
          <p:cNvSpPr/>
          <p:nvPr/>
        </p:nvSpPr>
        <p:spPr>
          <a:xfrm>
            <a:off x="4630057" y="5468258"/>
            <a:ext cx="6096000" cy="1015663"/>
          </a:xfrm>
          <a:prstGeom prst="rect">
            <a:avLst/>
          </a:prstGeom>
        </p:spPr>
        <p:txBody>
          <a:bodyPr wrap="square">
            <a:spAutoFit/>
          </a:bodyPr>
          <a:lstStyle/>
          <a:p>
            <a:r>
              <a:rPr lang="en-US" sz="2000" b="1" dirty="0" smtClean="0"/>
              <a:t>It is estimated that around 10.05 </a:t>
            </a:r>
            <a:r>
              <a:rPr lang="en-US" sz="2000" b="1" dirty="0" err="1" smtClean="0"/>
              <a:t>lakh</a:t>
            </a:r>
            <a:r>
              <a:rPr lang="en-US" sz="2000" b="1" dirty="0" smtClean="0"/>
              <a:t> doctors may be actually available for active service</a:t>
            </a:r>
          </a:p>
          <a:p>
            <a:r>
              <a:rPr lang="en-US" sz="2000" b="1" dirty="0" smtClean="0"/>
              <a:t>As per the Indian Medical Council</a:t>
            </a:r>
            <a:endParaRPr lang="en-US" b="1" dirty="0"/>
          </a:p>
        </p:txBody>
      </p:sp>
    </p:spTree>
    <p:extLst>
      <p:ext uri="{BB962C8B-B14F-4D97-AF65-F5344CB8AC3E}">
        <p14:creationId xmlns="" xmlns:p14="http://schemas.microsoft.com/office/powerpoint/2010/main" val="4255308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9055" y="997528"/>
            <a:ext cx="5209309" cy="923330"/>
          </a:xfrm>
          <a:prstGeom prst="rect">
            <a:avLst/>
          </a:prstGeom>
          <a:noFill/>
        </p:spPr>
        <p:txBody>
          <a:bodyPr wrap="square" rtlCol="0">
            <a:spAutoFit/>
          </a:bodyPr>
          <a:lstStyle/>
          <a:p>
            <a:r>
              <a:rPr lang="en-US" sz="5400" b="1" dirty="0" smtClean="0"/>
              <a:t>OUR SOLUTION</a:t>
            </a:r>
            <a:endParaRPr lang="en-US" sz="5400" b="1" dirty="0"/>
          </a:p>
        </p:txBody>
      </p:sp>
      <p:pic>
        <p:nvPicPr>
          <p:cNvPr id="3" name="Picture 4">
            <a:extLst>
              <a:ext uri="{FF2B5EF4-FFF2-40B4-BE49-F238E27FC236}">
                <a16:creationId xmlns="" xmlns:a16="http://schemas.microsoft.com/office/drawing/2014/main" id="{B41CABAD-9999-45A0-B86A-DF53978FE7B5}"/>
              </a:ext>
            </a:extLst>
          </p:cNvPr>
          <p:cNvPicPr>
            <a:picLocks noChangeAspect="1"/>
          </p:cNvPicPr>
          <p:nvPr/>
        </p:nvPicPr>
        <p:blipFill>
          <a:blip r:embed="rId2"/>
          <a:srcRect t="8757" b="7691"/>
          <a:stretch>
            <a:fillRect/>
          </a:stretch>
        </p:blipFill>
        <p:spPr>
          <a:xfrm>
            <a:off x="3754581" y="2078182"/>
            <a:ext cx="3963103" cy="33112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A80CF1-05FD-4E14-AD32-8DEA4FF044F4}"/>
              </a:ext>
            </a:extLst>
          </p:cNvPr>
          <p:cNvSpPr>
            <a:spLocks noGrp="1"/>
          </p:cNvSpPr>
          <p:nvPr>
            <p:ph type="ctrTitle"/>
          </p:nvPr>
        </p:nvSpPr>
        <p:spPr>
          <a:xfrm>
            <a:off x="-415637" y="304801"/>
            <a:ext cx="12192000" cy="806824"/>
          </a:xfrm>
        </p:spPr>
        <p:txBody>
          <a:bodyPr>
            <a:normAutofit/>
          </a:bodyPr>
          <a:lstStyle/>
          <a:p>
            <a:r>
              <a:rPr lang="en-US" sz="3600" dirty="0" smtClean="0">
                <a:latin typeface="Arial Black"/>
                <a:cs typeface="Calibri Light"/>
              </a:rPr>
              <a:t> PRODUCT</a:t>
            </a:r>
            <a:endParaRPr lang="en-US" sz="3600" dirty="0">
              <a:latin typeface="Arial Black"/>
            </a:endParaRPr>
          </a:p>
        </p:txBody>
      </p:sp>
      <p:sp>
        <p:nvSpPr>
          <p:cNvPr id="3" name="Subtitle 2">
            <a:extLst>
              <a:ext uri="{FF2B5EF4-FFF2-40B4-BE49-F238E27FC236}">
                <a16:creationId xmlns="" xmlns:a16="http://schemas.microsoft.com/office/drawing/2014/main" id="{4BB5099D-6ADA-470C-A7F6-4889C5C8EEC4}"/>
              </a:ext>
            </a:extLst>
          </p:cNvPr>
          <p:cNvSpPr>
            <a:spLocks noGrp="1"/>
          </p:cNvSpPr>
          <p:nvPr>
            <p:ph type="subTitle" idx="1"/>
          </p:nvPr>
        </p:nvSpPr>
        <p:spPr>
          <a:xfrm>
            <a:off x="415636" y="1254731"/>
            <a:ext cx="10764982" cy="2195052"/>
          </a:xfrm>
        </p:spPr>
        <p:txBody>
          <a:bodyPr vert="horz" lIns="91440" tIns="45720" rIns="91440" bIns="45720" rtlCol="0" anchor="t">
            <a:noAutofit/>
          </a:bodyPr>
          <a:lstStyle/>
          <a:p>
            <a:r>
              <a:rPr lang="en-US" sz="2800" i="1" dirty="0" smtClean="0">
                <a:solidFill>
                  <a:srgbClr val="00B050"/>
                </a:solidFill>
                <a:cs typeface="Calibri"/>
              </a:rPr>
              <a:t>SVASTHA  </a:t>
            </a:r>
            <a:r>
              <a:rPr lang="en-US" sz="2800" i="1" dirty="0" smtClean="0">
                <a:cs typeface="Calibri"/>
              </a:rPr>
              <a:t>is</a:t>
            </a:r>
            <a:r>
              <a:rPr lang="en-US" sz="2800" i="1" dirty="0" smtClean="0">
                <a:solidFill>
                  <a:srgbClr val="00B050"/>
                </a:solidFill>
                <a:cs typeface="Calibri"/>
              </a:rPr>
              <a:t> </a:t>
            </a:r>
            <a:r>
              <a:rPr lang="en-US" sz="2800" dirty="0" smtClean="0">
                <a:cs typeface="Calibri"/>
              </a:rPr>
              <a:t>a product  based technology which will use a (wearable wrist band) that is capable of </a:t>
            </a:r>
            <a:r>
              <a:rPr lang="en-US" sz="2800" dirty="0" smtClean="0"/>
              <a:t>detecting human physiology status, such as heartbeat, blood pressure, body temperature, or other complex vital signs (e.g. electrocardiograms), functional moments and heart rate. The application is connected to a Remote Doctor</a:t>
            </a:r>
          </a:p>
          <a:p>
            <a:endParaRPr lang="en-US" sz="2800" dirty="0" smtClean="0"/>
          </a:p>
          <a:p>
            <a:endParaRPr lang="en-US" sz="2800" dirty="0" smtClean="0">
              <a:cs typeface="Calibri"/>
            </a:endParaRPr>
          </a:p>
          <a:p>
            <a:r>
              <a:rPr lang="en-US" sz="2800" dirty="0" smtClean="0">
                <a:cs typeface="Calibri"/>
              </a:rPr>
              <a:t>  </a:t>
            </a:r>
            <a:endParaRPr lang="en-US" sz="2800" dirty="0"/>
          </a:p>
        </p:txBody>
      </p:sp>
      <p:pic>
        <p:nvPicPr>
          <p:cNvPr id="4" name="Picture 4">
            <a:extLst>
              <a:ext uri="{FF2B5EF4-FFF2-40B4-BE49-F238E27FC236}">
                <a16:creationId xmlns="" xmlns:a16="http://schemas.microsoft.com/office/drawing/2014/main" id="{C266779B-50AD-4CCB-8DF5-E5AD8C451BF2}"/>
              </a:ext>
            </a:extLst>
          </p:cNvPr>
          <p:cNvPicPr>
            <a:picLocks noChangeAspect="1"/>
          </p:cNvPicPr>
          <p:nvPr/>
        </p:nvPicPr>
        <p:blipFill>
          <a:blip r:embed="rId2"/>
          <a:stretch>
            <a:fillRect/>
          </a:stretch>
        </p:blipFill>
        <p:spPr>
          <a:xfrm>
            <a:off x="10225727" y="0"/>
            <a:ext cx="1513555" cy="1513555"/>
          </a:xfrm>
          <a:prstGeom prst="rect">
            <a:avLst/>
          </a:prstGeom>
        </p:spPr>
      </p:pic>
      <p:pic>
        <p:nvPicPr>
          <p:cNvPr id="8" name="Picture 7" descr="frontiers-in-physiology-waerable-devices.jpg"/>
          <p:cNvPicPr>
            <a:picLocks noChangeAspect="1"/>
          </p:cNvPicPr>
          <p:nvPr/>
        </p:nvPicPr>
        <p:blipFill>
          <a:blip r:embed="rId3"/>
          <a:stretch>
            <a:fillRect/>
          </a:stretch>
        </p:blipFill>
        <p:spPr>
          <a:xfrm>
            <a:off x="4082518" y="3574517"/>
            <a:ext cx="4145865" cy="2328741"/>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7" name="Picture 6" descr="wearable-735x413.jpg"/>
          <p:cNvPicPr>
            <a:picLocks noChangeAspect="1"/>
          </p:cNvPicPr>
          <p:nvPr/>
        </p:nvPicPr>
        <p:blipFill>
          <a:blip r:embed="rId4"/>
          <a:stretch>
            <a:fillRect/>
          </a:stretch>
        </p:blipFill>
        <p:spPr>
          <a:xfrm>
            <a:off x="7383556" y="4316281"/>
            <a:ext cx="3781529" cy="2124859"/>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9" name="Picture 8" descr="SVASTHA LOGO.jpg"/>
          <p:cNvPicPr>
            <a:picLocks noChangeAspect="1"/>
          </p:cNvPicPr>
          <p:nvPr/>
        </p:nvPicPr>
        <p:blipFill>
          <a:blip r:embed="rId5" cstate="print">
            <a:lum contrast="40000"/>
          </a:blip>
          <a:stretch>
            <a:fillRect/>
          </a:stretch>
        </p:blipFill>
        <p:spPr>
          <a:xfrm>
            <a:off x="1380227" y="3972464"/>
            <a:ext cx="2066028" cy="2066028"/>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2111559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FB432-4CCA-4BFA-8AB8-4767D77E69E2}"/>
              </a:ext>
            </a:extLst>
          </p:cNvPr>
          <p:cNvSpPr>
            <a:spLocks noGrp="1"/>
          </p:cNvSpPr>
          <p:nvPr>
            <p:ph type="ctrTitle"/>
          </p:nvPr>
        </p:nvSpPr>
        <p:spPr>
          <a:xfrm>
            <a:off x="0" y="0"/>
            <a:ext cx="6683188" cy="470647"/>
          </a:xfrm>
        </p:spPr>
        <p:txBody>
          <a:bodyPr>
            <a:noAutofit/>
          </a:bodyPr>
          <a:lstStyle/>
          <a:p>
            <a:pPr algn="l"/>
            <a:r>
              <a:rPr lang="en-US" sz="2400" b="1" dirty="0" smtClean="0">
                <a:latin typeface="Arial Black"/>
                <a:cs typeface="Calibri Light"/>
              </a:rPr>
              <a:t>  Features involved </a:t>
            </a:r>
            <a:endParaRPr lang="en-US" sz="2400" b="1" dirty="0">
              <a:latin typeface="Arial Black"/>
            </a:endParaRPr>
          </a:p>
        </p:txBody>
      </p:sp>
      <p:pic>
        <p:nvPicPr>
          <p:cNvPr id="4" name="Picture 4">
            <a:extLst>
              <a:ext uri="{FF2B5EF4-FFF2-40B4-BE49-F238E27FC236}">
                <a16:creationId xmlns="" xmlns:a16="http://schemas.microsoft.com/office/drawing/2014/main" id="{E375D298-302A-40F1-A722-6A0E7C8048B5}"/>
              </a:ext>
            </a:extLst>
          </p:cNvPr>
          <p:cNvPicPr>
            <a:picLocks noChangeAspect="1"/>
          </p:cNvPicPr>
          <p:nvPr/>
        </p:nvPicPr>
        <p:blipFill>
          <a:blip r:embed="rId3"/>
          <a:stretch>
            <a:fillRect/>
          </a:stretch>
        </p:blipFill>
        <p:spPr>
          <a:xfrm>
            <a:off x="10797988" y="0"/>
            <a:ext cx="1394012" cy="1394012"/>
          </a:xfrm>
          <a:prstGeom prst="rect">
            <a:avLst/>
          </a:prstGeom>
        </p:spPr>
      </p:pic>
      <p:sp>
        <p:nvSpPr>
          <p:cNvPr id="8" name="TextBox 7"/>
          <p:cNvSpPr txBox="1"/>
          <p:nvPr/>
        </p:nvSpPr>
        <p:spPr>
          <a:xfrm>
            <a:off x="309283" y="470648"/>
            <a:ext cx="7873425" cy="6463308"/>
          </a:xfrm>
          <a:prstGeom prst="rect">
            <a:avLst/>
          </a:prstGeom>
          <a:noFill/>
        </p:spPr>
        <p:txBody>
          <a:bodyPr wrap="square" numCol="1" rtlCol="0">
            <a:spAutoFit/>
          </a:bodyPr>
          <a:lstStyle/>
          <a:p>
            <a:pPr>
              <a:buFont typeface="Wingdings" pitchFamily="2" charset="2"/>
              <a:buChar char="Ø"/>
            </a:pPr>
            <a:r>
              <a:rPr lang="en-US" b="1" dirty="0" smtClean="0"/>
              <a:t>Connected to a wearable which can track patient’s possible physical information</a:t>
            </a:r>
          </a:p>
          <a:p>
            <a:pPr>
              <a:buFont typeface="Wingdings" pitchFamily="2" charset="2"/>
              <a:buChar char="Ø"/>
            </a:pPr>
            <a:endParaRPr lang="en-US" b="1" dirty="0" smtClean="0"/>
          </a:p>
          <a:p>
            <a:pPr>
              <a:buFont typeface="Wingdings" pitchFamily="2" charset="2"/>
              <a:buChar char="Ø"/>
            </a:pPr>
            <a:r>
              <a:rPr lang="en-US" b="1" dirty="0" smtClean="0"/>
              <a:t>Exchanges the information in between the doctor and patient </a:t>
            </a:r>
          </a:p>
          <a:p>
            <a:pPr>
              <a:buFont typeface="Wingdings" pitchFamily="2" charset="2"/>
              <a:buChar char="Ø"/>
            </a:pPr>
            <a:endParaRPr lang="en-US" b="1" dirty="0" smtClean="0"/>
          </a:p>
          <a:p>
            <a:pPr>
              <a:buFont typeface="Wingdings" pitchFamily="2" charset="2"/>
              <a:buChar char="Ø"/>
            </a:pPr>
            <a:r>
              <a:rPr lang="en-US" b="1" dirty="0" smtClean="0"/>
              <a:t>Hence the entire algorithm is made for the  patient  recovery</a:t>
            </a:r>
          </a:p>
          <a:p>
            <a:pPr>
              <a:buFont typeface="Wingdings" pitchFamily="2" charset="2"/>
              <a:buChar char="Ø"/>
            </a:pPr>
            <a:endParaRPr lang="en-US" b="1" dirty="0" smtClean="0"/>
          </a:p>
          <a:p>
            <a:pPr>
              <a:buFont typeface="Wingdings" pitchFamily="2" charset="2"/>
              <a:buChar char="Ø"/>
            </a:pPr>
            <a:r>
              <a:rPr lang="en-US" b="1" dirty="0" smtClean="0"/>
              <a:t>Our app suggests proper diet with proper filtration according to the patients health condition </a:t>
            </a:r>
          </a:p>
          <a:p>
            <a:pPr>
              <a:buFont typeface="Wingdings" pitchFamily="2" charset="2"/>
              <a:buChar char="Ø"/>
            </a:pPr>
            <a:endParaRPr lang="en-US" b="1" dirty="0" smtClean="0"/>
          </a:p>
          <a:p>
            <a:pPr>
              <a:buFont typeface="Wingdings" pitchFamily="2" charset="2"/>
              <a:buChar char="Ø"/>
            </a:pPr>
            <a:r>
              <a:rPr lang="en-US" b="1" dirty="0" smtClean="0"/>
              <a:t>Our app suggests the best drug according to the economic status of the patient </a:t>
            </a:r>
          </a:p>
          <a:p>
            <a:pPr>
              <a:buFont typeface="Wingdings" pitchFamily="2" charset="2"/>
              <a:buChar char="Ø"/>
            </a:pPr>
            <a:endParaRPr lang="en-US" b="1" dirty="0" smtClean="0"/>
          </a:p>
          <a:p>
            <a:pPr>
              <a:buFont typeface="Wingdings" pitchFamily="2" charset="2"/>
              <a:buChar char="Ø"/>
            </a:pPr>
            <a:r>
              <a:rPr lang="en-US" b="1" dirty="0" smtClean="0"/>
              <a:t>Our app is also packed up with a one tap order place feature to order the medicine</a:t>
            </a:r>
          </a:p>
          <a:p>
            <a:pPr>
              <a:buFont typeface="Wingdings" pitchFamily="2" charset="2"/>
              <a:buChar char="Ø"/>
            </a:pPr>
            <a:endParaRPr lang="en-US" b="1" dirty="0" smtClean="0"/>
          </a:p>
          <a:p>
            <a:pPr>
              <a:buFont typeface="Wingdings" pitchFamily="2" charset="2"/>
              <a:buChar char="Ø"/>
            </a:pPr>
            <a:r>
              <a:rPr lang="en-US" b="1" dirty="0" smtClean="0"/>
              <a:t>Our app guides the patients with some physical activities and exercises at regular intervals</a:t>
            </a:r>
          </a:p>
          <a:p>
            <a:pPr>
              <a:buFont typeface="Wingdings" pitchFamily="2" charset="2"/>
              <a:buChar char="Ø"/>
            </a:pPr>
            <a:endParaRPr lang="en-US" b="1" dirty="0" smtClean="0"/>
          </a:p>
          <a:p>
            <a:pPr>
              <a:buFont typeface="Wingdings" pitchFamily="2" charset="2"/>
              <a:buChar char="Ø"/>
            </a:pPr>
            <a:r>
              <a:rPr lang="en-US" b="1" dirty="0" smtClean="0"/>
              <a:t>If the patients condition becomes serious our app automatically comes with a pop up notification to change the doctor to next higher grade doctor to take extra care and save live.</a:t>
            </a:r>
          </a:p>
          <a:p>
            <a:pPr>
              <a:buFont typeface="Wingdings" pitchFamily="2" charset="2"/>
              <a:buChar char="Ø"/>
            </a:pPr>
            <a:endParaRPr lang="en-US" b="1" dirty="0" smtClean="0"/>
          </a:p>
          <a:p>
            <a:endParaRPr lang="en-US" b="1" dirty="0" smtClean="0"/>
          </a:p>
        </p:txBody>
      </p:sp>
      <p:pic>
        <p:nvPicPr>
          <p:cNvPr id="1029" name="Picture 5" descr="C:\Users\anuga\AppData\Local\Microsoft\Windows\INetCache\IE\E5Z5CK6T\Apple_Watch-[1].jpg"/>
          <p:cNvPicPr>
            <a:picLocks noChangeAspect="1" noChangeArrowheads="1"/>
          </p:cNvPicPr>
          <p:nvPr/>
        </p:nvPicPr>
        <p:blipFill>
          <a:blip r:embed="rId4" cstate="print"/>
          <a:srcRect l="28860" t="17412" r="30245" b="20607"/>
          <a:stretch>
            <a:fillRect/>
          </a:stretch>
        </p:blipFill>
        <p:spPr bwMode="auto">
          <a:xfrm>
            <a:off x="7981184" y="346668"/>
            <a:ext cx="1666907" cy="1684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C:\Program Files (x86)\Microsoft Office\MEDIA\CAGCAT10\j0300520.gif"/>
          <p:cNvPicPr>
            <a:picLocks noChangeAspect="1" noChangeArrowheads="1" noCrop="1"/>
          </p:cNvPicPr>
          <p:nvPr/>
        </p:nvPicPr>
        <p:blipFill>
          <a:blip r:embed="rId5"/>
          <a:srcRect/>
          <a:stretch>
            <a:fillRect/>
          </a:stretch>
        </p:blipFill>
        <p:spPr bwMode="auto">
          <a:xfrm>
            <a:off x="8106160" y="2254632"/>
            <a:ext cx="1863092" cy="1602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Order-Medicines-Online-Getcured-Community-Pharmacy.jpg"/>
          <p:cNvPicPr>
            <a:picLocks noChangeAspect="1"/>
          </p:cNvPicPr>
          <p:nvPr/>
        </p:nvPicPr>
        <p:blipFill>
          <a:blip r:embed="rId6" cstate="print"/>
          <a:srcRect l="14497" r="14654"/>
          <a:stretch>
            <a:fillRect/>
          </a:stretch>
        </p:blipFill>
        <p:spPr>
          <a:xfrm>
            <a:off x="8361131" y="4210910"/>
            <a:ext cx="2400653" cy="1907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descr="SVASTHA LOGO.jpg"/>
          <p:cNvPicPr>
            <a:picLocks noChangeAspect="1"/>
          </p:cNvPicPr>
          <p:nvPr/>
        </p:nvPicPr>
        <p:blipFill>
          <a:blip r:embed="rId7" cstate="print">
            <a:lum contrast="40000"/>
          </a:blip>
          <a:stretch>
            <a:fillRect/>
          </a:stretch>
        </p:blipFill>
        <p:spPr>
          <a:xfrm>
            <a:off x="11015931" y="5681931"/>
            <a:ext cx="1176069" cy="1176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4013281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655" y="166255"/>
            <a:ext cx="8902328" cy="5509200"/>
          </a:xfrm>
          <a:prstGeom prst="rect">
            <a:avLst/>
          </a:prstGeom>
          <a:noFill/>
        </p:spPr>
        <p:txBody>
          <a:bodyPr wrap="square" rtlCol="0">
            <a:spAutoFit/>
          </a:bodyPr>
          <a:lstStyle/>
          <a:p>
            <a:pPr>
              <a:buFont typeface="Wingdings" pitchFamily="2" charset="2"/>
              <a:buChar char="Ø"/>
            </a:pPr>
            <a:r>
              <a:rPr lang="en-US" sz="2200" b="1" dirty="0" smtClean="0"/>
              <a:t>If the patient is in critical condition and needed to admit in a hospital Our app suggests  and fills the digital admitting form in a best hospital  surrounded patient  with all the facilities that the  patient needs to recover.</a:t>
            </a:r>
          </a:p>
          <a:p>
            <a:pPr>
              <a:buFont typeface="Wingdings" pitchFamily="2" charset="2"/>
              <a:buChar char="Ø"/>
            </a:pPr>
            <a:endParaRPr lang="en-US" sz="2200" b="1" dirty="0" smtClean="0"/>
          </a:p>
          <a:p>
            <a:pPr>
              <a:buFont typeface="Wingdings" pitchFamily="2" charset="2"/>
              <a:buChar char="Ø"/>
            </a:pPr>
            <a:r>
              <a:rPr lang="en-US" sz="2200" b="1" dirty="0" smtClean="0"/>
              <a:t>Our app tries to represent the medical data digitally in a statistical way which an be  understood to patient and doctor easily</a:t>
            </a:r>
          </a:p>
          <a:p>
            <a:pPr>
              <a:buFont typeface="Wingdings" pitchFamily="2" charset="2"/>
              <a:buChar char="Ø"/>
            </a:pPr>
            <a:endParaRPr lang="en-US" sz="2200" b="1" dirty="0" smtClean="0"/>
          </a:p>
          <a:p>
            <a:pPr>
              <a:buFont typeface="Wingdings" pitchFamily="2" charset="2"/>
              <a:buChar char="Ø"/>
            </a:pPr>
            <a:r>
              <a:rPr lang="en-US" sz="2200" b="1" dirty="0" smtClean="0"/>
              <a:t>To know all these the patient needs a general lab check up So the particular lab or hospital is suggested by app itself and fill the application of consultation through the online portals connected to our app directly.  Only the patient should go there and give his blood sample and get back to home</a:t>
            </a:r>
          </a:p>
          <a:p>
            <a:pPr>
              <a:buFont typeface="Wingdings" pitchFamily="2" charset="2"/>
              <a:buChar char="Ø"/>
            </a:pPr>
            <a:endParaRPr lang="en-US" sz="2200" b="1" dirty="0" smtClean="0"/>
          </a:p>
          <a:p>
            <a:pPr>
              <a:buFont typeface="Wingdings" pitchFamily="2" charset="2"/>
              <a:buChar char="Ø"/>
            </a:pPr>
            <a:r>
              <a:rPr lang="en-US" sz="2200" b="1" dirty="0" smtClean="0"/>
              <a:t>The app itself  connected to local transportation vehicles as OLA and UBER so in case of emergency we can make a one tap call and book the vehicle</a:t>
            </a:r>
            <a:endParaRPr lang="en-US" sz="2200" b="1" dirty="0"/>
          </a:p>
        </p:txBody>
      </p:sp>
      <p:pic>
        <p:nvPicPr>
          <p:cNvPr id="4" name="Picture 3" descr="SVASTHA LOGO.jpg"/>
          <p:cNvPicPr>
            <a:picLocks noChangeAspect="1"/>
          </p:cNvPicPr>
          <p:nvPr/>
        </p:nvPicPr>
        <p:blipFill>
          <a:blip r:embed="rId2" cstate="print">
            <a:lum contrast="40000"/>
          </a:blip>
          <a:stretch>
            <a:fillRect/>
          </a:stretch>
        </p:blipFill>
        <p:spPr>
          <a:xfrm>
            <a:off x="0" y="5681931"/>
            <a:ext cx="1176069" cy="1176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2" descr="C:\Users\anuga\AppData\Local\Microsoft\Windows\INetCache\IE\L3XR66BR\Information-Chart-Statistics-Graph-Data-Analysis-3411311[1].jpg"/>
          <p:cNvPicPr>
            <a:picLocks noChangeAspect="1" noChangeArrowheads="1"/>
          </p:cNvPicPr>
          <p:nvPr/>
        </p:nvPicPr>
        <p:blipFill>
          <a:blip r:embed="rId3" cstate="print"/>
          <a:srcRect/>
          <a:stretch>
            <a:fillRect/>
          </a:stretch>
        </p:blipFill>
        <p:spPr bwMode="auto">
          <a:xfrm>
            <a:off x="9997551" y="376532"/>
            <a:ext cx="1407885" cy="925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3" descr="C:\Users\anuga\AppData\Local\Microsoft\Windows\INetCache\IE\L3XR66BR\1200px-Blood_drop.svg[1].png"/>
          <p:cNvPicPr>
            <a:picLocks noChangeAspect="1" noChangeArrowheads="1"/>
          </p:cNvPicPr>
          <p:nvPr/>
        </p:nvPicPr>
        <p:blipFill>
          <a:blip r:embed="rId4" cstate="print"/>
          <a:srcRect/>
          <a:stretch>
            <a:fillRect/>
          </a:stretch>
        </p:blipFill>
        <p:spPr bwMode="auto">
          <a:xfrm>
            <a:off x="10232685" y="1635091"/>
            <a:ext cx="545289" cy="8910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00000000374.jpg"/>
          <p:cNvPicPr>
            <a:picLocks noChangeAspect="1"/>
          </p:cNvPicPr>
          <p:nvPr/>
        </p:nvPicPr>
        <p:blipFill>
          <a:blip r:embed="rId5"/>
          <a:srcRect l="41714" r="20000"/>
          <a:stretch>
            <a:fillRect/>
          </a:stretch>
        </p:blipFill>
        <p:spPr>
          <a:xfrm>
            <a:off x="9743005" y="3027167"/>
            <a:ext cx="1731349" cy="2984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1127" y="554327"/>
            <a:ext cx="5777345" cy="858837"/>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Any Queries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descr="WhatsApp Image 2021-06-07 at 4.38.54 PM.jpeg"/>
          <p:cNvPicPr>
            <a:picLocks noChangeAspect="1"/>
          </p:cNvPicPr>
          <p:nvPr/>
        </p:nvPicPr>
        <p:blipFill>
          <a:blip r:embed="rId2"/>
          <a:srcRect l="27424" t="22425" r="29091" b="14747"/>
          <a:stretch>
            <a:fillRect/>
          </a:stretch>
        </p:blipFill>
        <p:spPr>
          <a:xfrm>
            <a:off x="4322618" y="1537855"/>
            <a:ext cx="3976254" cy="4308763"/>
          </a:xfrm>
          <a:prstGeom prst="rect">
            <a:avLst/>
          </a:prstGeom>
        </p:spPr>
      </p:pic>
      <p:pic>
        <p:nvPicPr>
          <p:cNvPr id="6" name="Picture 5" descr="SVASTHA LOGO.jpg"/>
          <p:cNvPicPr>
            <a:picLocks noChangeAspect="1"/>
          </p:cNvPicPr>
          <p:nvPr/>
        </p:nvPicPr>
        <p:blipFill>
          <a:blip r:embed="rId3" cstate="print">
            <a:lum contrast="40000"/>
          </a:blip>
          <a:stretch>
            <a:fillRect/>
          </a:stretch>
        </p:blipFill>
        <p:spPr>
          <a:xfrm>
            <a:off x="11015931" y="5681931"/>
            <a:ext cx="1176069" cy="1176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9235" y="2161308"/>
            <a:ext cx="7204365" cy="1662546"/>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8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8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Picture 3" descr="SVASTHA LOGO.jpg"/>
          <p:cNvPicPr>
            <a:picLocks noChangeAspect="1"/>
          </p:cNvPicPr>
          <p:nvPr/>
        </p:nvPicPr>
        <p:blipFill>
          <a:blip r:embed="rId2" cstate="print">
            <a:lum contrast="40000"/>
          </a:blip>
          <a:stretch>
            <a:fillRect/>
          </a:stretch>
        </p:blipFill>
        <p:spPr>
          <a:xfrm>
            <a:off x="11015931" y="5681931"/>
            <a:ext cx="1176069" cy="1176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845</TotalTime>
  <Words>420</Words>
  <Application>Microsoft Office PowerPoint</Application>
  <PresentationFormat>Custom</PresentationFormat>
  <Paragraphs>50</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SVASTHA  </vt:lpstr>
      <vt:lpstr> PROBLEM STATEMENT</vt:lpstr>
      <vt:lpstr>Solution &amp; Target Audience</vt:lpstr>
      <vt:lpstr>Slide 4</vt:lpstr>
      <vt:lpstr> PRODUCT</vt:lpstr>
      <vt:lpstr>  Features involved </vt:lpstr>
      <vt:lpstr>Slide 7</vt:lpstr>
      <vt:lpstr>Any Queries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Tharunaditya Anuganti</cp:lastModifiedBy>
  <cp:revision>162</cp:revision>
  <dcterms:created xsi:type="dcterms:W3CDTF">2021-06-05T13:26:03Z</dcterms:created>
  <dcterms:modified xsi:type="dcterms:W3CDTF">2021-06-12T07:50:48Z</dcterms:modified>
</cp:coreProperties>
</file>