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4"/>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
          <p:cNvSpPr txBox="1">
            <a:spLocks noGrp="1"/>
          </p:cNvSpPr>
          <p:nvPr>
            <p:ph type="title" idx="4294967295"/>
          </p:nvPr>
        </p:nvSpPr>
        <p:spPr>
          <a:xfrm>
            <a:off x="228600" y="1609343"/>
            <a:ext cx="8686800" cy="544077"/>
          </a:xfrm>
          <a:prstGeom prst="rect">
            <a:avLst/>
          </a:prstGeom>
        </p:spPr>
        <p:txBody>
          <a:bodyPr anchor="b">
            <a:normAutofit fontScale="90000"/>
          </a:bodyPr>
          <a:lstStyle/>
          <a:p>
            <a:pPr>
              <a:defRPr sz="2800" b="1"/>
            </a:pPr>
            <a:r>
              <a:rPr lang="en-US" dirty="0"/>
              <a:t>                                                                                        </a:t>
            </a:r>
            <a:br>
              <a:rPr lang="en-US" dirty="0"/>
            </a:br>
            <a:br>
              <a:rPr lang="en-US" dirty="0"/>
            </a:br>
            <a:br>
              <a:rPr lang="en-US" dirty="0"/>
            </a:br>
            <a:r>
              <a:rPr dirty="0"/>
              <a:t>“</a:t>
            </a:r>
            <a:r>
              <a:rPr lang="en-US" dirty="0"/>
              <a:t>FABRICATION OF WATER SPRINKLER AND PESTICIDES SPRAYER </a:t>
            </a:r>
            <a:r>
              <a:rPr dirty="0">
                <a:solidFill>
                  <a:schemeClr val="accent2"/>
                </a:solidFill>
              </a:rPr>
              <a:t> </a:t>
            </a:r>
            <a:r>
              <a:rPr dirty="0"/>
              <a:t>”</a:t>
            </a:r>
            <a:br>
              <a:rPr lang="en-US" dirty="0"/>
            </a:br>
            <a:endParaRPr dirty="0"/>
          </a:p>
        </p:txBody>
      </p:sp>
      <p:sp>
        <p:nvSpPr>
          <p:cNvPr id="33"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34" name="Slide Number"/>
          <p:cNvSpPr txBox="1">
            <a:spLocks noGrp="1"/>
          </p:cNvSpPr>
          <p:nvPr>
            <p:ph type="sldNum" sz="quarter" idx="2"/>
          </p:nvPr>
        </p:nvSpPr>
        <p:spPr>
          <a:xfrm>
            <a:off x="8916034" y="63627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35" name="// Guide Name…"/>
          <p:cNvSpPr txBox="1"/>
          <p:nvPr/>
        </p:nvSpPr>
        <p:spPr>
          <a:xfrm>
            <a:off x="1341119" y="4343400"/>
            <a:ext cx="7290437"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800"/>
            </a:pPr>
            <a:r>
              <a:rPr lang="en-US" dirty="0"/>
              <a:t>Dr. Arun Kumar</a:t>
            </a:r>
          </a:p>
          <a:p>
            <a:pPr algn="r">
              <a:defRPr sz="1800"/>
            </a:pPr>
            <a:r>
              <a:rPr dirty="0"/>
              <a:t>Associate Professor</a:t>
            </a:r>
          </a:p>
          <a:p>
            <a:pPr algn="r">
              <a:defRPr sz="1800"/>
            </a:pPr>
            <a:r>
              <a:rPr dirty="0"/>
              <a:t>Dept. of ECE</a:t>
            </a:r>
          </a:p>
          <a:p>
            <a:pPr algn="r">
              <a:defRPr sz="1800"/>
            </a:pPr>
            <a:r>
              <a:rPr dirty="0"/>
              <a:t>New Horizon College of Engineering, Bengaluru</a:t>
            </a:r>
          </a:p>
        </p:txBody>
      </p:sp>
      <p:sp>
        <p:nvSpPr>
          <p:cNvPr id="36" name="Guided By"/>
          <p:cNvSpPr txBox="1"/>
          <p:nvPr/>
        </p:nvSpPr>
        <p:spPr>
          <a:xfrm>
            <a:off x="7532539" y="4017962"/>
            <a:ext cx="1099017"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a:defRPr sz="1800"/>
            </a:lvl1pPr>
          </a:lstStyle>
          <a:p>
            <a:r>
              <a:rPr dirty="0"/>
              <a:t>Guided By</a:t>
            </a:r>
            <a:endParaRPr lang="en-US" dirty="0"/>
          </a:p>
        </p:txBody>
      </p:sp>
      <p:sp>
        <p:nvSpPr>
          <p:cNvPr id="37" name="Student Name  1          USN1…"/>
          <p:cNvSpPr txBox="1"/>
          <p:nvPr/>
        </p:nvSpPr>
        <p:spPr>
          <a:xfrm>
            <a:off x="612648" y="2514600"/>
            <a:ext cx="597103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800"/>
            </a:pPr>
            <a:r>
              <a:rPr lang="en-US" sz="2000" dirty="0"/>
              <a:t>C Tharun Sai Yadav</a:t>
            </a:r>
            <a:r>
              <a:rPr sz="2000" dirty="0"/>
              <a:t>  </a:t>
            </a:r>
            <a:r>
              <a:rPr lang="en-US" sz="2000" dirty="0"/>
              <a:t>     1NH20EC035</a:t>
            </a:r>
            <a:endParaRPr sz="2000" dirty="0"/>
          </a:p>
          <a:p>
            <a:pPr>
              <a:defRPr sz="1800"/>
            </a:pPr>
            <a:r>
              <a:rPr lang="en-US" sz="2000" dirty="0"/>
              <a:t>  </a:t>
            </a:r>
            <a:r>
              <a:rPr lang="en-US" sz="2000" dirty="0" err="1"/>
              <a:t>Vimarsha</a:t>
            </a:r>
            <a:r>
              <a:rPr lang="en-US" sz="2000" dirty="0"/>
              <a:t>  </a:t>
            </a:r>
            <a:r>
              <a:rPr lang="en-US" sz="2000" dirty="0" err="1"/>
              <a:t>Rudresh</a:t>
            </a:r>
            <a:r>
              <a:rPr sz="2000" dirty="0"/>
              <a:t>      </a:t>
            </a:r>
            <a:r>
              <a:rPr lang="en-US" sz="2000" dirty="0"/>
              <a:t>  1NH20EC183</a:t>
            </a:r>
            <a:endParaRPr sz="2000" dirty="0"/>
          </a:p>
        </p:txBody>
      </p:sp>
      <p:sp>
        <p:nvSpPr>
          <p:cNvPr id="38" name="Mini Project – III (20ECL59B)"/>
          <p:cNvSpPr txBox="1"/>
          <p:nvPr/>
        </p:nvSpPr>
        <p:spPr>
          <a:xfrm>
            <a:off x="512444" y="76199"/>
            <a:ext cx="83572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a:lvl1pPr>
          </a:lstStyle>
          <a:p>
            <a:r>
              <a:rPr dirty="0"/>
              <a:t>Mini Project – III (20ECL59B)</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ferences"/>
          <p:cNvSpPr txBox="1"/>
          <p:nvPr/>
        </p:nvSpPr>
        <p:spPr>
          <a:xfrm>
            <a:off x="45719" y="1015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References</a:t>
            </a:r>
          </a:p>
        </p:txBody>
      </p:sp>
      <p:sp>
        <p:nvSpPr>
          <p:cNvPr id="77"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8"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79" name="[1]  D. W. Bliss, P. A. Parker, A. R. Margetts, &quot;Simultaneous transmission and reception for improved  wireless  network performance&quot;, Statistical Signal Processing 2007 IEEE/SP 14th Workshop on,  pp. 478-482, 2007."/>
          <p:cNvSpPr txBox="1"/>
          <p:nvPr/>
        </p:nvSpPr>
        <p:spPr>
          <a:xfrm>
            <a:off x="52069" y="1143000"/>
            <a:ext cx="9017637" cy="5218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lnSpc>
                <a:spcPct val="150000"/>
              </a:lnSpc>
              <a:buFont typeface="Wingdings" panose="05000000000000000000" pitchFamily="2" charset="2"/>
              <a:buChar char="Ø"/>
              <a:defRPr sz="1600" b="1"/>
            </a:pPr>
            <a:r>
              <a:rPr lang="en-IN" sz="1600" dirty="0"/>
              <a:t>  B.C. Wolverton, Anne Johnson, and Keith Bounds, “Interior Landscape Plants for Indoor   Air Pollution Abatement: Final Report”, National Aeronautics and Space Administration ( NASA-TM-101768) Science and Technology Laboratory, Stennis Space </a:t>
            </a:r>
            <a:r>
              <a:rPr lang="en-IN" sz="1600" dirty="0" err="1"/>
              <a:t>Center</a:t>
            </a:r>
            <a:r>
              <a:rPr lang="en-IN" sz="1600" dirty="0"/>
              <a:t>, 1989.</a:t>
            </a:r>
          </a:p>
          <a:p>
            <a:pPr marL="285750" indent="-285750">
              <a:lnSpc>
                <a:spcPct val="150000"/>
              </a:lnSpc>
              <a:buFont typeface="Wingdings" panose="05000000000000000000" pitchFamily="2" charset="2"/>
              <a:buChar char="Ø"/>
              <a:defRPr sz="1600" b="1"/>
            </a:pPr>
            <a:r>
              <a:rPr lang="en-IN" sz="1600" dirty="0"/>
              <a:t>  E.J. Van </a:t>
            </a:r>
            <a:r>
              <a:rPr lang="en-IN" sz="1600" dirty="0" err="1"/>
              <a:t>Henten</a:t>
            </a:r>
            <a:r>
              <a:rPr lang="en-IN" sz="1600" dirty="0"/>
              <a:t>, J. Hemming, B.A.J. Van </a:t>
            </a:r>
            <a:r>
              <a:rPr lang="en-IN" sz="1600" dirty="0" err="1"/>
              <a:t>Tuijl</a:t>
            </a:r>
            <a:r>
              <a:rPr lang="en-IN" sz="1600" dirty="0"/>
              <a:t>, J.G. Kornet, J. Meuleman, J. </a:t>
            </a:r>
            <a:r>
              <a:rPr lang="en-IN" sz="1600" dirty="0" err="1"/>
              <a:t>Bontsema</a:t>
            </a:r>
            <a:r>
              <a:rPr lang="en-IN" sz="1600" dirty="0"/>
              <a:t> and E.A. Van </a:t>
            </a:r>
            <a:r>
              <a:rPr lang="en-IN" sz="1600" dirty="0" err="1"/>
              <a:t>Os</a:t>
            </a:r>
            <a:r>
              <a:rPr lang="en-IN" sz="1600" dirty="0"/>
              <a:t>; “An Autonomous Robot for Harvesting Cucumbers in Greenhouses”; Autonomous Robots; Volume 13 Issue 3, November 2002.</a:t>
            </a:r>
          </a:p>
          <a:p>
            <a:pPr marL="285750" indent="-285750">
              <a:lnSpc>
                <a:spcPct val="150000"/>
              </a:lnSpc>
              <a:buFont typeface="Wingdings" panose="05000000000000000000" pitchFamily="2" charset="2"/>
              <a:buChar char="Ø"/>
              <a:defRPr sz="1600" b="1"/>
            </a:pPr>
            <a:r>
              <a:rPr lang="en-IN" sz="1600" dirty="0"/>
              <a:t>  Kevin Sikorski, “Thesis- A Robotic </a:t>
            </a:r>
            <a:r>
              <a:rPr lang="en-IN" sz="1600" dirty="0" err="1"/>
              <a:t>PlantCare</a:t>
            </a:r>
            <a:r>
              <a:rPr lang="en-IN" sz="1600" dirty="0"/>
              <a:t> System”, University of Washington, Intel Research, 2003.</a:t>
            </a:r>
          </a:p>
          <a:p>
            <a:pPr marL="285750" indent="-285750">
              <a:lnSpc>
                <a:spcPct val="150000"/>
              </a:lnSpc>
              <a:buFont typeface="Wingdings" panose="05000000000000000000" pitchFamily="2" charset="2"/>
              <a:buChar char="Ø"/>
              <a:defRPr sz="1600" b="1"/>
            </a:pPr>
            <a:r>
              <a:rPr lang="en-IN" sz="1600" dirty="0"/>
              <a:t> Ayumi Kawakami, Koji </a:t>
            </a:r>
            <a:r>
              <a:rPr lang="en-IN" sz="1600" dirty="0" err="1"/>
              <a:t>Tsukada</a:t>
            </a:r>
            <a:r>
              <a:rPr lang="en-IN" sz="1600" dirty="0"/>
              <a:t>, Keisuke </a:t>
            </a:r>
            <a:r>
              <a:rPr lang="en-IN" sz="1600" dirty="0" err="1"/>
              <a:t>Kambara</a:t>
            </a:r>
            <a:r>
              <a:rPr lang="en-IN" sz="1600" dirty="0"/>
              <a:t> and </a:t>
            </a:r>
            <a:r>
              <a:rPr lang="en-IN" sz="1600" dirty="0" err="1"/>
              <a:t>Itiro</a:t>
            </a:r>
            <a:r>
              <a:rPr lang="en-IN" sz="1600" dirty="0"/>
              <a:t> </a:t>
            </a:r>
            <a:r>
              <a:rPr lang="en-IN" sz="1600" dirty="0" err="1"/>
              <a:t>Siio</a:t>
            </a:r>
            <a:r>
              <a:rPr lang="en-IN" sz="1600" dirty="0"/>
              <a:t>, “</a:t>
            </a:r>
            <a:r>
              <a:rPr lang="en-IN" sz="1600" dirty="0" err="1"/>
              <a:t>PotPet</a:t>
            </a:r>
            <a:r>
              <a:rPr lang="en-IN" sz="1600" dirty="0"/>
              <a:t>: Pet-like Flowerpot Robot”, Tangible and Embedded Interaction 2011, Pages 263-264 ACM New York, NY, USA, 2011.</a:t>
            </a:r>
          </a:p>
          <a:p>
            <a:pPr marL="285750" indent="-285750">
              <a:lnSpc>
                <a:spcPct val="150000"/>
              </a:lnSpc>
              <a:buFont typeface="Wingdings" panose="05000000000000000000" pitchFamily="2" charset="2"/>
              <a:buChar char="Ø"/>
              <a:defRPr sz="1600" b="1"/>
            </a:pPr>
            <a:r>
              <a:rPr lang="en-IN" sz="1600" dirty="0"/>
              <a:t>  </a:t>
            </a:r>
            <a:r>
              <a:rPr lang="en-IN" sz="1600" dirty="0" err="1"/>
              <a:t>Constantinos</a:t>
            </a:r>
            <a:r>
              <a:rPr lang="en-IN" sz="1600" dirty="0"/>
              <a:t> </a:t>
            </a:r>
            <a:r>
              <a:rPr lang="en-IN" sz="1600" dirty="0" err="1"/>
              <a:t>Marios</a:t>
            </a:r>
            <a:r>
              <a:rPr lang="en-IN" sz="1600" dirty="0"/>
              <a:t> Angelopoulos, Sotiris </a:t>
            </a:r>
            <a:r>
              <a:rPr lang="en-IN" sz="1600" dirty="0" err="1"/>
              <a:t>Nikoletseas</a:t>
            </a:r>
            <a:r>
              <a:rPr lang="en-IN" sz="1600" dirty="0"/>
              <a:t>, Georgios </a:t>
            </a:r>
            <a:r>
              <a:rPr lang="en-IN" sz="1600" dirty="0" err="1"/>
              <a:t>Constantinos</a:t>
            </a:r>
            <a:r>
              <a:rPr lang="en-IN" sz="1600" dirty="0"/>
              <a:t> </a:t>
            </a:r>
            <a:r>
              <a:rPr lang="en-IN" sz="1600" dirty="0" err="1"/>
              <a:t>Theofanopoulos</a:t>
            </a:r>
            <a:r>
              <a:rPr lang="en-IN" sz="1600" dirty="0"/>
              <a:t>, “A Smart System for Garden Watering using Wireless Sensor Networks”, </a:t>
            </a:r>
            <a:r>
              <a:rPr lang="en-IN" sz="1600" dirty="0" err="1"/>
              <a:t>MobiWac</a:t>
            </a:r>
            <a:r>
              <a:rPr lang="en-IN" sz="1600" dirty="0"/>
              <a:t> '11 Proceedings of the 9th ACM international symposium on Mobility management and wireless access Pages 167-170 ACM New York, NY, </a:t>
            </a:r>
            <a:endParaRPr sz="16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rogress Work"/>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Progress Work  </a:t>
            </a:r>
          </a:p>
        </p:txBody>
      </p:sp>
      <p:sp>
        <p:nvSpPr>
          <p:cNvPr id="82"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83" name="Slide Number"/>
          <p:cNvSpPr txBox="1">
            <a:spLocks noGrp="1"/>
          </p:cNvSpPr>
          <p:nvPr>
            <p:ph type="sldNum" sz="quarter" idx="2"/>
          </p:nvPr>
        </p:nvSpPr>
        <p:spPr>
          <a:xfrm>
            <a:off x="8833733" y="6400800"/>
            <a:ext cx="275343"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Milestones/Schedule"/>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Milestones/Schedule</a:t>
            </a:r>
          </a:p>
        </p:txBody>
      </p:sp>
      <p:sp>
        <p:nvSpPr>
          <p:cNvPr id="86"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87"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88" name="Table 1"/>
          <p:cNvGraphicFramePr/>
          <p:nvPr/>
        </p:nvGraphicFramePr>
        <p:xfrm>
          <a:off x="228600" y="1066800"/>
          <a:ext cx="8672511" cy="1296987"/>
        </p:xfrm>
        <a:graphic>
          <a:graphicData uri="http://schemas.openxmlformats.org/drawingml/2006/table">
            <a:tbl>
              <a:tblPr>
                <a:tableStyleId>{4C3C2611-4C71-4FC5-86AE-919BDF0F9419}</a:tableStyleId>
              </a:tblPr>
              <a:tblGrid>
                <a:gridCol w="3267075">
                  <a:extLst>
                    <a:ext uri="{9D8B030D-6E8A-4147-A177-3AD203B41FA5}">
                      <a16:colId xmlns:a16="http://schemas.microsoft.com/office/drawing/2014/main" val="20000"/>
                    </a:ext>
                  </a:extLst>
                </a:gridCol>
                <a:gridCol w="1773237">
                  <a:extLst>
                    <a:ext uri="{9D8B030D-6E8A-4147-A177-3AD203B41FA5}">
                      <a16:colId xmlns:a16="http://schemas.microsoft.com/office/drawing/2014/main" val="20001"/>
                    </a:ext>
                  </a:extLst>
                </a:gridCol>
                <a:gridCol w="1500187">
                  <a:extLst>
                    <a:ext uri="{9D8B030D-6E8A-4147-A177-3AD203B41FA5}">
                      <a16:colId xmlns:a16="http://schemas.microsoft.com/office/drawing/2014/main" val="20002"/>
                    </a:ext>
                  </a:extLst>
                </a:gridCol>
                <a:gridCol w="2132012">
                  <a:extLst>
                    <a:ext uri="{9D8B030D-6E8A-4147-A177-3AD203B41FA5}">
                      <a16:colId xmlns:a16="http://schemas.microsoft.com/office/drawing/2014/main" val="20003"/>
                    </a:ext>
                  </a:extLst>
                </a:gridCol>
              </a:tblGrid>
              <a:tr h="533400">
                <a:tc>
                  <a:txBody>
                    <a:bodyPr/>
                    <a:lstStyle/>
                    <a:p>
                      <a:pPr algn="ctr">
                        <a:lnSpc>
                          <a:spcPct val="107000"/>
                        </a:lnSpc>
                        <a:spcBef>
                          <a:spcPts val="300"/>
                        </a:spcBef>
                        <a:defRPr sz="1800"/>
                      </a:pPr>
                      <a:r>
                        <a:rPr sz="1600"/>
                        <a:t>Milestone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Baseline 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Target 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800"/>
                      </a:pPr>
                      <a:r>
                        <a:rPr sz="1600"/>
                        <a:t>Achievement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763587">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07000"/>
                        </a:lnSpc>
                        <a:spcBef>
                          <a:spcPts val="300"/>
                        </a:spcBef>
                        <a:defRPr sz="1200" b="1"/>
                      </a:pPr>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11/28/22"/>
          <p:cNvSpPr txBox="1"/>
          <p:nvPr/>
        </p:nvSpPr>
        <p:spPr>
          <a:xfrm>
            <a:off x="45719" y="6315075"/>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92" name="Thank You"/>
          <p:cNvSpPr txBox="1"/>
          <p:nvPr/>
        </p:nvSpPr>
        <p:spPr>
          <a:xfrm>
            <a:off x="2484119" y="2967037"/>
            <a:ext cx="4175762" cy="849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5400">
                <a:effectLst>
                  <a:outerShdw blurRad="12700" dist="38100" dir="2700000" rotWithShape="0">
                    <a:srgbClr val="DDDDDD"/>
                  </a:outerShdw>
                </a:effectLst>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Contents</a:t>
            </a:r>
          </a:p>
        </p:txBody>
      </p:sp>
      <p:sp>
        <p:nvSpPr>
          <p:cNvPr id="41" name="Introduction…"/>
          <p:cNvSpPr txBox="1"/>
          <p:nvPr/>
        </p:nvSpPr>
        <p:spPr>
          <a:xfrm>
            <a:off x="350519" y="838200"/>
            <a:ext cx="8442962" cy="2748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Font typeface="Courier New"/>
              <a:buChar char="o"/>
              <a:defRPr sz="1800"/>
            </a:pPr>
            <a:r>
              <a:t>Introduction </a:t>
            </a:r>
          </a:p>
          <a:p>
            <a:pPr marL="342900" indent="-342900">
              <a:buSzPct val="100000"/>
              <a:buFont typeface="Courier New"/>
              <a:buChar char="o"/>
              <a:defRPr sz="1800"/>
            </a:pPr>
            <a:r>
              <a:t>Literature Review </a:t>
            </a:r>
          </a:p>
          <a:p>
            <a:pPr marL="342900" indent="-342900">
              <a:buSzPct val="100000"/>
              <a:buFont typeface="Courier New"/>
              <a:buChar char="o"/>
              <a:defRPr sz="1800"/>
            </a:pPr>
            <a:r>
              <a:t>Existing System</a:t>
            </a:r>
          </a:p>
          <a:p>
            <a:pPr marL="342900" indent="-342900">
              <a:buSzPct val="100000"/>
              <a:buFont typeface="Courier New"/>
              <a:buChar char="o"/>
              <a:defRPr sz="1800"/>
            </a:pPr>
            <a:r>
              <a:t>Problem Statement &amp; Objectives </a:t>
            </a:r>
          </a:p>
          <a:p>
            <a:pPr marL="342900" indent="-342900">
              <a:buSzPct val="100000"/>
              <a:buFont typeface="Courier New"/>
              <a:buChar char="o"/>
              <a:defRPr sz="1800"/>
            </a:pPr>
            <a:r>
              <a:t>Proposed System</a:t>
            </a:r>
          </a:p>
          <a:p>
            <a:pPr marL="342900" indent="-342900">
              <a:buSzPct val="100000"/>
              <a:buFont typeface="Courier New"/>
              <a:buChar char="o"/>
              <a:defRPr sz="1800"/>
            </a:pPr>
            <a:r>
              <a:t>Block Diagram </a:t>
            </a:r>
          </a:p>
          <a:p>
            <a:pPr marL="342900" indent="-342900">
              <a:buSzPct val="100000"/>
              <a:buFont typeface="Courier New"/>
              <a:buChar char="o"/>
              <a:defRPr sz="1800"/>
            </a:pPr>
            <a:r>
              <a:t>Hardware &amp; Software Specification</a:t>
            </a:r>
          </a:p>
          <a:p>
            <a:pPr marL="342900" indent="-342900">
              <a:buSzPct val="100000"/>
              <a:buFont typeface="Courier New"/>
              <a:buChar char="o"/>
              <a:defRPr sz="1800"/>
            </a:pPr>
            <a:r>
              <a:t>References</a:t>
            </a:r>
          </a:p>
          <a:p>
            <a:pPr marL="342900" indent="-342900">
              <a:buSzPct val="100000"/>
              <a:buFont typeface="Courier New"/>
              <a:buChar char="o"/>
              <a:defRPr sz="1800"/>
            </a:pPr>
            <a:r>
              <a:t>Progress Work  </a:t>
            </a:r>
          </a:p>
          <a:p>
            <a:pPr marL="342900" indent="-342900">
              <a:buSzPct val="100000"/>
              <a:buFont typeface="Courier New"/>
              <a:buChar char="o"/>
              <a:defRPr sz="1800"/>
            </a:pPr>
            <a:r>
              <a:t>Milestones/Schedule/Timeline </a:t>
            </a:r>
          </a:p>
        </p:txBody>
      </p:sp>
      <p:sp>
        <p:nvSpPr>
          <p:cNvPr id="42"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Introduction</a:t>
            </a:r>
          </a:p>
        </p:txBody>
      </p:sp>
      <p:sp>
        <p:nvSpPr>
          <p:cNvPr id="46"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3" name="TextBox 2">
            <a:extLst>
              <a:ext uri="{FF2B5EF4-FFF2-40B4-BE49-F238E27FC236}">
                <a16:creationId xmlns:a16="http://schemas.microsoft.com/office/drawing/2014/main" id="{7B4805C7-B235-5F16-E8E9-340DEEA327B5}"/>
              </a:ext>
            </a:extLst>
          </p:cNvPr>
          <p:cNvSpPr txBox="1"/>
          <p:nvPr/>
        </p:nvSpPr>
        <p:spPr>
          <a:xfrm>
            <a:off x="192024" y="914401"/>
            <a:ext cx="8724010" cy="5381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Ø"/>
            </a:pPr>
            <a:r>
              <a:rPr lang="en-US" dirty="0"/>
              <a:t>The fabrication of a water sprinkler and pesticides sprayer remote control car involves designing and building a vehicle that can be controlled remotely and has the capability to spray water and pesticides. </a:t>
            </a:r>
          </a:p>
          <a:p>
            <a:pPr marL="342900" indent="-342900">
              <a:lnSpc>
                <a:spcPct val="150000"/>
              </a:lnSpc>
              <a:buFont typeface="Wingdings" panose="05000000000000000000" pitchFamily="2" charset="2"/>
              <a:buChar char="Ø"/>
            </a:pPr>
            <a:r>
              <a:rPr lang="en-US" dirty="0"/>
              <a:t>This involves creating a sturdy chassis and assembling a control system that includes a remote control, receiver, and motors.</a:t>
            </a:r>
          </a:p>
          <a:p>
            <a:pPr marL="342900" indent="-342900">
              <a:lnSpc>
                <a:spcPct val="150000"/>
              </a:lnSpc>
              <a:buFont typeface="Wingdings" panose="05000000000000000000" pitchFamily="2" charset="2"/>
              <a:buChar char="Ø"/>
            </a:pPr>
            <a:r>
              <a:rPr lang="en-US" dirty="0"/>
              <a:t> The vehicle will need to be equipped with a water tank and spraying mechanism for the sprinkler and a tank and spraying nozzle for the pesticides.</a:t>
            </a:r>
          </a:p>
          <a:p>
            <a:pPr marL="342900" indent="-342900">
              <a:lnSpc>
                <a:spcPct val="150000"/>
              </a:lnSpc>
              <a:buFont typeface="Wingdings" panose="05000000000000000000" pitchFamily="2" charset="2"/>
              <a:buChar char="Ø"/>
            </a:pPr>
            <a:r>
              <a:rPr lang="en-US" dirty="0"/>
              <a:t>This type of remote control car can be used for agricultural or landscaping purposes</a:t>
            </a:r>
            <a:r>
              <a:rPr lang="en-US" b="1"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terature Review"/>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Literature Review </a:t>
            </a:r>
          </a:p>
        </p:txBody>
      </p:sp>
      <p:sp>
        <p:nvSpPr>
          <p:cNvPr id="50"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5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52" name="Table 1"/>
          <p:cNvGraphicFramePr/>
          <p:nvPr>
            <p:extLst>
              <p:ext uri="{D42A27DB-BD31-4B8C-83A1-F6EECF244321}">
                <p14:modId xmlns:p14="http://schemas.microsoft.com/office/powerpoint/2010/main" val="1452186566"/>
              </p:ext>
            </p:extLst>
          </p:nvPr>
        </p:nvGraphicFramePr>
        <p:xfrm>
          <a:off x="0" y="744001"/>
          <a:ext cx="9063355" cy="6037800"/>
        </p:xfrm>
        <a:graphic>
          <a:graphicData uri="http://schemas.openxmlformats.org/drawingml/2006/table">
            <a:tbl>
              <a:tblPr>
                <a:tableStyleId>{4C3C2611-4C71-4FC5-86AE-919BDF0F9419}</a:tableStyleId>
              </a:tblPr>
              <a:tblGrid>
                <a:gridCol w="1634962">
                  <a:extLst>
                    <a:ext uri="{9D8B030D-6E8A-4147-A177-3AD203B41FA5}">
                      <a16:colId xmlns:a16="http://schemas.microsoft.com/office/drawing/2014/main" val="20000"/>
                    </a:ext>
                  </a:extLst>
                </a:gridCol>
                <a:gridCol w="2436460">
                  <a:extLst>
                    <a:ext uri="{9D8B030D-6E8A-4147-A177-3AD203B41FA5}">
                      <a16:colId xmlns:a16="http://schemas.microsoft.com/office/drawing/2014/main" val="20001"/>
                    </a:ext>
                  </a:extLst>
                </a:gridCol>
                <a:gridCol w="2828364">
                  <a:extLst>
                    <a:ext uri="{9D8B030D-6E8A-4147-A177-3AD203B41FA5}">
                      <a16:colId xmlns:a16="http://schemas.microsoft.com/office/drawing/2014/main" val="20002"/>
                    </a:ext>
                  </a:extLst>
                </a:gridCol>
                <a:gridCol w="2163569">
                  <a:extLst>
                    <a:ext uri="{9D8B030D-6E8A-4147-A177-3AD203B41FA5}">
                      <a16:colId xmlns:a16="http://schemas.microsoft.com/office/drawing/2014/main" val="20003"/>
                    </a:ext>
                  </a:extLst>
                </a:gridCol>
              </a:tblGrid>
              <a:tr h="470669">
                <a:tc>
                  <a:txBody>
                    <a:bodyPr/>
                    <a:lstStyle/>
                    <a:p>
                      <a:pPr algn="ctr">
                        <a:lnSpc>
                          <a:spcPct val="107000"/>
                        </a:lnSpc>
                        <a:defRPr sz="1800"/>
                      </a:pPr>
                      <a:r>
                        <a:rPr sz="1400" b="1"/>
                        <a:t>Title of the paper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defRPr sz="1800"/>
                      </a:pPr>
                      <a:r>
                        <a:rPr sz="1400" b="1"/>
                        <a:t>Author &amp; Year of Publication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defRPr sz="1800"/>
                      </a:pPr>
                      <a:r>
                        <a:rPr sz="1400" b="1"/>
                        <a:t>Outcome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defRPr b="1"/>
                      </a:pPr>
                      <a:r>
                        <a:t>Limitation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534523">
                <a:tc>
                  <a:txBody>
                    <a:bodyPr/>
                    <a:lstStyle/>
                    <a:p>
                      <a:pPr algn="ctr">
                        <a:lnSpc>
                          <a:spcPct val="107000"/>
                        </a:lnSpc>
                        <a:defRPr b="1"/>
                      </a:pPr>
                      <a:r>
                        <a:rPr lang="en-US" dirty="0"/>
                        <a:t>FABRICATION OF SOLAR WATER SPRINKLER ROBOT</a:t>
                      </a:r>
                      <a:endParaRPr dirty="0"/>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dirty="0" err="1"/>
                        <a:t>Mayuresh</a:t>
                      </a:r>
                      <a:r>
                        <a:rPr lang="en-IN" dirty="0"/>
                        <a:t> Wankhede, Ashwini </a:t>
                      </a:r>
                      <a:r>
                        <a:rPr lang="en-IN" dirty="0" err="1"/>
                        <a:t>Chikhalkar</a:t>
                      </a:r>
                      <a:r>
                        <a:rPr lang="en-IN" dirty="0"/>
                        <a:t>, Bhavana </a:t>
                      </a:r>
                      <a:r>
                        <a:rPr lang="en-IN" dirty="0" err="1"/>
                        <a:t>Gajakush</a:t>
                      </a:r>
                      <a:r>
                        <a:rPr lang="en-IN" dirty="0"/>
                        <a:t>,</a:t>
                      </a:r>
                    </a:p>
                    <a:p>
                      <a:pPr algn="ctr">
                        <a:lnSpc>
                          <a:spcPct val="107000"/>
                        </a:lnSpc>
                      </a:pPr>
                      <a:r>
                        <a:rPr lang="en-IN" dirty="0"/>
                        <a:t>Varsha </a:t>
                      </a:r>
                      <a:r>
                        <a:rPr lang="en-IN" dirty="0" err="1"/>
                        <a:t>Devare</a:t>
                      </a:r>
                      <a:r>
                        <a:rPr lang="en-IN" dirty="0"/>
                        <a:t>, Prof. H.R. Nehete05/May-2022</a:t>
                      </a:r>
                      <a:endParaRPr dirty="0"/>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US" dirty="0"/>
                        <a:t>Workload on the farmers is decreased and health problems also. Successful in constructing robot which can </a:t>
                      </a:r>
                    </a:p>
                    <a:p>
                      <a:pPr algn="ctr">
                        <a:lnSpc>
                          <a:spcPct val="107000"/>
                        </a:lnSpc>
                      </a:pPr>
                      <a:r>
                        <a:rPr lang="en-US" dirty="0"/>
                        <a:t>be travelled on rough, uneven surfaces also and weighing enough load of pump and other equipment.</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US" dirty="0"/>
                        <a:t>1) High initial costs for material and installation and long ROI.</a:t>
                      </a:r>
                    </a:p>
                    <a:p>
                      <a:pPr algn="ctr">
                        <a:lnSpc>
                          <a:spcPct val="107000"/>
                        </a:lnSpc>
                      </a:pPr>
                      <a:r>
                        <a:rPr lang="en-US" dirty="0"/>
                        <a:t>2) Needs lots of space as efficiency is not 100% yet.</a:t>
                      </a:r>
                      <a:endParaRPr dirty="0"/>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62741">
                <a:tc>
                  <a:txBody>
                    <a:bodyPr/>
                    <a:lstStyle/>
                    <a:p>
                      <a:pPr algn="ctr">
                        <a:lnSpc>
                          <a:spcPct val="107000"/>
                        </a:lnSpc>
                        <a:defRPr b="1"/>
                      </a:pPr>
                      <a:r>
                        <a:rPr lang="en-US" dirty="0"/>
                        <a:t>Design and Fabrication of Solar based Bluetooth</a:t>
                      </a:r>
                    </a:p>
                    <a:p>
                      <a:pPr algn="ctr">
                        <a:lnSpc>
                          <a:spcPct val="107000"/>
                        </a:lnSpc>
                        <a:defRPr b="1"/>
                      </a:pPr>
                      <a:r>
                        <a:rPr lang="en-US" dirty="0"/>
                        <a:t>Controlled Pesticide Sprayer</a:t>
                      </a:r>
                      <a:endParaRPr dirty="0"/>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dirty="0"/>
                        <a:t>Akshay </a:t>
                      </a:r>
                      <a:r>
                        <a:rPr lang="en-IN" dirty="0" err="1"/>
                        <a:t>kumar</a:t>
                      </a:r>
                      <a:r>
                        <a:rPr lang="en-IN" dirty="0"/>
                        <a:t> S, K Nikhil Sai, </a:t>
                      </a:r>
                      <a:r>
                        <a:rPr lang="en-IN" dirty="0" err="1"/>
                        <a:t>Amith</a:t>
                      </a:r>
                      <a:r>
                        <a:rPr lang="en-IN" dirty="0"/>
                        <a:t> Raju GS, Abhishek N, Manjunath </a:t>
                      </a:r>
                      <a:r>
                        <a:rPr lang="en-IN" dirty="0" err="1"/>
                        <a:t>CMay</a:t>
                      </a:r>
                      <a:r>
                        <a:rPr lang="en-IN" dirty="0"/>
                        <a:t> 2020</a:t>
                      </a:r>
                      <a:endParaRPr dirty="0"/>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US" dirty="0"/>
                        <a:t>control of vehicle is </a:t>
                      </a:r>
                    </a:p>
                    <a:p>
                      <a:pPr algn="ctr">
                        <a:lnSpc>
                          <a:spcPct val="107000"/>
                        </a:lnSpc>
                      </a:pPr>
                      <a:r>
                        <a:rPr lang="en-US" dirty="0"/>
                        <a:t>user friendly and it is not very complicated using </a:t>
                      </a:r>
                      <a:r>
                        <a:rPr lang="en-US" dirty="0" err="1"/>
                        <a:t>bluetooth</a:t>
                      </a:r>
                      <a:r>
                        <a:rPr lang="en-US" dirty="0"/>
                        <a:t> ; hence farmers can easily control the vehicle. Pesticide spraying is a tedious job in </a:t>
                      </a:r>
                    </a:p>
                    <a:p>
                      <a:pPr algn="ctr">
                        <a:lnSpc>
                          <a:spcPct val="107000"/>
                        </a:lnSpc>
                      </a:pPr>
                      <a:r>
                        <a:rPr lang="en-US" dirty="0"/>
                        <a:t>agriculture as it requires various protection equipment’s to protect the farmers.</a:t>
                      </a:r>
                      <a:endParaRPr dirty="0"/>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dirty="0"/>
                        <a:t>This circuit used only for pesticide ,but in our project both pesticide and irrigation</a:t>
                      </a:r>
                      <a:endParaRPr dirty="0"/>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7852615"/>
                  </a:ext>
                </a:extLst>
              </a:tr>
              <a:tr h="2221651">
                <a:tc>
                  <a:txBody>
                    <a:bodyPr/>
                    <a:lstStyle/>
                    <a:p>
                      <a:pPr algn="ctr">
                        <a:lnSpc>
                          <a:spcPct val="107000"/>
                        </a:lnSpc>
                        <a:defRPr b="1"/>
                      </a:pPr>
                      <a:r>
                        <a:rPr lang="en-US" dirty="0"/>
                        <a:t>Design and Implementation of Pesticide Spraying Robot using IOT</a:t>
                      </a:r>
                      <a:endParaRPr dirty="0"/>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solidFill>
                      <a:srgbClr val="FFFFFF"/>
                    </a:solidFill>
                  </a:tcPr>
                </a:tc>
                <a:tc>
                  <a:txBody>
                    <a:bodyPr/>
                    <a:lstStyle/>
                    <a:p>
                      <a:pPr algn="ctr">
                        <a:lnSpc>
                          <a:spcPct val="107000"/>
                        </a:lnSpc>
                      </a:pPr>
                      <a:r>
                        <a:rPr lang="en-IN" dirty="0"/>
                        <a:t>Ravi </a:t>
                      </a:r>
                      <a:r>
                        <a:rPr lang="en-IN" dirty="0" err="1"/>
                        <a:t>Gorapudi</a:t>
                      </a:r>
                      <a:r>
                        <a:rPr lang="en-IN" dirty="0"/>
                        <a:t>, Bhargava Rama Sai Pavan </a:t>
                      </a:r>
                      <a:r>
                        <a:rPr lang="en-IN" dirty="0" err="1"/>
                        <a:t>Rudrapaka</a:t>
                      </a:r>
                      <a:r>
                        <a:rPr lang="en-IN" dirty="0"/>
                        <a:t>,</a:t>
                      </a:r>
                    </a:p>
                    <a:p>
                      <a:pPr algn="ctr">
                        <a:lnSpc>
                          <a:spcPct val="107000"/>
                        </a:lnSpc>
                      </a:pPr>
                      <a:r>
                        <a:rPr lang="en-IN" dirty="0"/>
                        <a:t> Aadi </a:t>
                      </a:r>
                      <a:r>
                        <a:rPr lang="en-IN" dirty="0" err="1"/>
                        <a:t>Seshu</a:t>
                      </a:r>
                      <a:r>
                        <a:rPr lang="en-IN" dirty="0"/>
                        <a:t> Valluri15 June 2020</a:t>
                      </a:r>
                      <a:endParaRPr dirty="0"/>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solidFill>
                      <a:srgbClr val="FFFFFF"/>
                    </a:solidFill>
                  </a:tcPr>
                </a:tc>
                <a:tc>
                  <a:txBody>
                    <a:bodyPr/>
                    <a:lstStyle/>
                    <a:p>
                      <a:pPr algn="ctr">
                        <a:lnSpc>
                          <a:spcPct val="107000"/>
                        </a:lnSpc>
                      </a:pPr>
                      <a:r>
                        <a:rPr lang="en-US" dirty="0"/>
                        <a:t>A smart robot system spraying pesticides is controlled through a </a:t>
                      </a:r>
                    </a:p>
                    <a:p>
                      <a:pPr algn="ctr">
                        <a:lnSpc>
                          <a:spcPct val="107000"/>
                        </a:lnSpc>
                      </a:pPr>
                      <a:r>
                        <a:rPr lang="en-US" dirty="0"/>
                        <a:t>remote option in an alternative to manual fulfillment of cross spray, </a:t>
                      </a:r>
                    </a:p>
                    <a:p>
                      <a:pPr algn="ctr">
                        <a:lnSpc>
                          <a:spcPct val="107000"/>
                        </a:lnSpc>
                      </a:pPr>
                      <a:r>
                        <a:rPr lang="en-US" dirty="0"/>
                        <a:t>lessening direct contact to pesticides.</a:t>
                      </a:r>
                      <a:endParaRPr dirty="0"/>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solidFill>
                      <a:srgbClr val="FFFFFF"/>
                    </a:solidFill>
                  </a:tcPr>
                </a:tc>
                <a:tc>
                  <a:txBody>
                    <a:bodyPr/>
                    <a:lstStyle/>
                    <a:p>
                      <a:pPr algn="ctr">
                        <a:lnSpc>
                          <a:spcPct val="107000"/>
                        </a:lnSpc>
                      </a:pPr>
                      <a:r>
                        <a:rPr lang="en-US" dirty="0"/>
                        <a:t>Task can be improved </a:t>
                      </a:r>
                    </a:p>
                    <a:p>
                      <a:pPr algn="ctr">
                        <a:lnSpc>
                          <a:spcPct val="107000"/>
                        </a:lnSpc>
                      </a:pPr>
                      <a:r>
                        <a:rPr lang="en-US" dirty="0"/>
                        <a:t>by utilizing a sensor to take note of the soil </a:t>
                      </a:r>
                      <a:r>
                        <a:rPr lang="en-US" dirty="0" err="1"/>
                        <a:t>ph</a:t>
                      </a:r>
                      <a:r>
                        <a:rPr lang="en-US" dirty="0"/>
                        <a:t> value such that use of </a:t>
                      </a:r>
                    </a:p>
                    <a:p>
                      <a:pPr algn="ctr">
                        <a:lnSpc>
                          <a:spcPct val="107000"/>
                        </a:lnSpc>
                      </a:pPr>
                      <a:r>
                        <a:rPr lang="en-US" dirty="0"/>
                        <a:t>unnecessary Fertilizers can be reduced.</a:t>
                      </a:r>
                      <a:endParaRPr dirty="0"/>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49372375"/>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isting Syste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Existing System</a:t>
            </a:r>
          </a:p>
        </p:txBody>
      </p:sp>
      <p:sp>
        <p:nvSpPr>
          <p:cNvPr id="55"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5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5" name="TextBox 4">
            <a:extLst>
              <a:ext uri="{FF2B5EF4-FFF2-40B4-BE49-F238E27FC236}">
                <a16:creationId xmlns:a16="http://schemas.microsoft.com/office/drawing/2014/main" id="{495871B6-8C35-BB73-F38B-CDAAC59F876A}"/>
              </a:ext>
            </a:extLst>
          </p:cNvPr>
          <p:cNvSpPr txBox="1"/>
          <p:nvPr/>
        </p:nvSpPr>
        <p:spPr>
          <a:xfrm>
            <a:off x="54862" y="786715"/>
            <a:ext cx="9144000" cy="5447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Surface irrigation</a:t>
            </a:r>
          </a:p>
          <a:p>
            <a:r>
              <a:rPr lang="en-US" b="1" dirty="0"/>
              <a:t>  </a:t>
            </a:r>
            <a:r>
              <a:rPr lang="en-US" dirty="0"/>
              <a:t>Water is distributed over and across land by gravity , no mechanical      pump involved.</a:t>
            </a:r>
          </a:p>
          <a:p>
            <a:r>
              <a:rPr lang="en-US" b="1" dirty="0"/>
              <a:t>Localized irrigation</a:t>
            </a:r>
          </a:p>
          <a:p>
            <a:r>
              <a:rPr lang="en-US" b="1" dirty="0"/>
              <a:t>  </a:t>
            </a:r>
            <a:r>
              <a:rPr lang="en-US" dirty="0"/>
              <a:t>Water is distributed under low pressure, through a piped  network and applied to each plant.</a:t>
            </a:r>
          </a:p>
          <a:p>
            <a:r>
              <a:rPr lang="en-US" b="1" dirty="0"/>
              <a:t>Drip irrigation</a:t>
            </a:r>
          </a:p>
          <a:p>
            <a:r>
              <a:rPr lang="en-US" dirty="0"/>
              <a:t>   A type of localized irrigation in which drops of water are delivered at or near the root of plants . In this type of irrigation, evaporation and runoff are minimized </a:t>
            </a:r>
          </a:p>
          <a:p>
            <a:r>
              <a:rPr lang="en-US" b="1" dirty="0"/>
              <a:t>Manual irrigation</a:t>
            </a:r>
          </a:p>
          <a:p>
            <a:r>
              <a:rPr lang="en-US" dirty="0"/>
              <a:t>Water is distributed across land through manual labor and watering cans. This system is very labor intensive.</a:t>
            </a:r>
          </a:p>
          <a:p>
            <a:endParaRPr lang="en-US" b="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blem Statement &amp; Objective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Problem Statement &amp; Objectives</a:t>
            </a:r>
          </a:p>
        </p:txBody>
      </p:sp>
      <p:sp>
        <p:nvSpPr>
          <p:cNvPr id="59" name="Problem Statement:"/>
          <p:cNvSpPr txBox="1"/>
          <p:nvPr/>
        </p:nvSpPr>
        <p:spPr>
          <a:xfrm>
            <a:off x="350519" y="838200"/>
            <a:ext cx="84429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vl1pPr>
          </a:lstStyle>
          <a:p>
            <a:r>
              <a:rPr sz="2400" dirty="0"/>
              <a:t>Problem Statement: </a:t>
            </a:r>
          </a:p>
        </p:txBody>
      </p:sp>
      <p:sp>
        <p:nvSpPr>
          <p:cNvPr id="60"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6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62" name="Objectives:"/>
          <p:cNvSpPr txBox="1"/>
          <p:nvPr/>
        </p:nvSpPr>
        <p:spPr>
          <a:xfrm>
            <a:off x="246889" y="3284132"/>
            <a:ext cx="854659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800" b="1"/>
            </a:pPr>
            <a:r>
              <a:rPr sz="2800" dirty="0"/>
              <a:t>Objectives:</a:t>
            </a:r>
            <a:r>
              <a:rPr sz="2800" b="0" dirty="0"/>
              <a:t> </a:t>
            </a:r>
          </a:p>
        </p:txBody>
      </p:sp>
      <p:sp>
        <p:nvSpPr>
          <p:cNvPr id="3" name="TextBox 2">
            <a:extLst>
              <a:ext uri="{FF2B5EF4-FFF2-40B4-BE49-F238E27FC236}">
                <a16:creationId xmlns:a16="http://schemas.microsoft.com/office/drawing/2014/main" id="{91E6FF68-5FA0-7C0F-134B-E5F8CAA1ECD9}"/>
              </a:ext>
            </a:extLst>
          </p:cNvPr>
          <p:cNvSpPr txBox="1"/>
          <p:nvPr/>
        </p:nvSpPr>
        <p:spPr>
          <a:xfrm>
            <a:off x="350519" y="1099334"/>
            <a:ext cx="8546594" cy="2345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sz="2000" dirty="0"/>
              <a:t>The existing irrigation system, designed decades ago, is outdated and inefficient, leading to water wastage, uneven distribution, and decreased agricultural productivity. There is a pressing need to modernize the system with advanced technologies to ensure sustainable water management and optimize crop yield for the growing agricultural demands.</a:t>
            </a:r>
          </a:p>
        </p:txBody>
      </p:sp>
      <p:sp>
        <p:nvSpPr>
          <p:cNvPr id="5" name="TextBox 4">
            <a:extLst>
              <a:ext uri="{FF2B5EF4-FFF2-40B4-BE49-F238E27FC236}">
                <a16:creationId xmlns:a16="http://schemas.microsoft.com/office/drawing/2014/main" id="{396A5992-02A3-68E0-ADF3-A6A9C63662F9}"/>
              </a:ext>
            </a:extLst>
          </p:cNvPr>
          <p:cNvSpPr txBox="1"/>
          <p:nvPr/>
        </p:nvSpPr>
        <p:spPr>
          <a:xfrm>
            <a:off x="246890" y="3835808"/>
            <a:ext cx="8546592" cy="2345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sz="2000" dirty="0"/>
              <a:t>The objective of this project is to design and build a remote control car capable of spraying water and pesticides, with the aim of improving efficiency and reducing manual labor in agricultural and landscaping tasks. The vehicle should be reliable and easy to control, while also ensuring safety and minimizing environmental impact.</a:t>
            </a:r>
            <a:endParaRPr lang="en-IN" sz="20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roposed Syste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Proposed System</a:t>
            </a:r>
          </a:p>
        </p:txBody>
      </p:sp>
      <p:sp>
        <p:nvSpPr>
          <p:cNvPr id="65"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6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3" name="TextBox 2">
            <a:extLst>
              <a:ext uri="{FF2B5EF4-FFF2-40B4-BE49-F238E27FC236}">
                <a16:creationId xmlns:a16="http://schemas.microsoft.com/office/drawing/2014/main" id="{C0A1C6E3-EDE2-8606-6EB5-9CE31B484743}"/>
              </a:ext>
            </a:extLst>
          </p:cNvPr>
          <p:cNvSpPr txBox="1"/>
          <p:nvPr/>
        </p:nvSpPr>
        <p:spPr>
          <a:xfrm>
            <a:off x="228600" y="804672"/>
            <a:ext cx="8558784" cy="50119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dirty="0"/>
              <a:t>The proposed system is a remote control car equipped with a water tank and spraying mechanism for irrigation purposes and a separate tank and spraying nozzle for pesticide application. The vehicle will be controlled via a remote control, with a reliable and sturdy chassis to ensure stability and durability. The system will be designed with safety features in mind, and the use of pesticides will be regulated to minimize environmental impact. The goal of this system is to improve efficiency and reduce manual labor in agricultural and landscaping tasks.</a:t>
            </a:r>
            <a:endParaRPr lang="en-IN"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Block Diagra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Block Diagram</a:t>
            </a:r>
          </a:p>
        </p:txBody>
      </p:sp>
      <p:sp>
        <p:nvSpPr>
          <p:cNvPr id="69"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0"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3" name="Picture 2">
            <a:extLst>
              <a:ext uri="{FF2B5EF4-FFF2-40B4-BE49-F238E27FC236}">
                <a16:creationId xmlns:a16="http://schemas.microsoft.com/office/drawing/2014/main" id="{6A902E63-6906-CB18-5D1B-FC90A171C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728" y="1371494"/>
            <a:ext cx="6680543" cy="411501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Hardware &amp; Software Specification"/>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Hardware &amp; Software Specification</a:t>
            </a:r>
          </a:p>
        </p:txBody>
      </p:sp>
      <p:sp>
        <p:nvSpPr>
          <p:cNvPr id="73"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4"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3" name="TextBox 2">
            <a:extLst>
              <a:ext uri="{FF2B5EF4-FFF2-40B4-BE49-F238E27FC236}">
                <a16:creationId xmlns:a16="http://schemas.microsoft.com/office/drawing/2014/main" id="{96309948-5C64-0AA8-7811-1020BA04C478}"/>
              </a:ext>
            </a:extLst>
          </p:cNvPr>
          <p:cNvSpPr txBox="1"/>
          <p:nvPr/>
        </p:nvSpPr>
        <p:spPr>
          <a:xfrm>
            <a:off x="192024" y="886969"/>
            <a:ext cx="6700266" cy="46426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t>
            </a:r>
            <a:r>
              <a:rPr lang="en-US" b="1" dirty="0"/>
              <a:t>Hardware Components</a:t>
            </a:r>
          </a:p>
          <a:p>
            <a:endParaRPr lang="en-US" b="1" dirty="0"/>
          </a:p>
          <a:p>
            <a:pPr marL="342900" indent="-342900">
              <a:lnSpc>
                <a:spcPct val="150000"/>
              </a:lnSpc>
              <a:buFont typeface="Wingdings" panose="05000000000000000000" pitchFamily="2" charset="2"/>
              <a:buChar char="Ø"/>
            </a:pPr>
            <a:r>
              <a:rPr lang="en-US" b="1" dirty="0"/>
              <a:t>   </a:t>
            </a:r>
            <a:r>
              <a:rPr lang="en-US" dirty="0"/>
              <a:t>Sprinkler</a:t>
            </a:r>
          </a:p>
          <a:p>
            <a:pPr marL="342900" indent="-342900">
              <a:lnSpc>
                <a:spcPct val="150000"/>
              </a:lnSpc>
              <a:buFont typeface="Wingdings" panose="05000000000000000000" pitchFamily="2" charset="2"/>
              <a:buChar char="Ø"/>
            </a:pPr>
            <a:r>
              <a:rPr lang="en-US" dirty="0"/>
              <a:t>   Dc Motor</a:t>
            </a:r>
          </a:p>
          <a:p>
            <a:pPr marL="342900" indent="-342900">
              <a:lnSpc>
                <a:spcPct val="150000"/>
              </a:lnSpc>
              <a:buFont typeface="Wingdings" panose="05000000000000000000" pitchFamily="2" charset="2"/>
              <a:buChar char="Ø"/>
            </a:pPr>
            <a:r>
              <a:rPr lang="en-US" dirty="0"/>
              <a:t>   Battery</a:t>
            </a:r>
          </a:p>
          <a:p>
            <a:pPr marL="342900" indent="-342900">
              <a:lnSpc>
                <a:spcPct val="150000"/>
              </a:lnSpc>
              <a:buFont typeface="Wingdings" panose="05000000000000000000" pitchFamily="2" charset="2"/>
              <a:buChar char="Ø"/>
            </a:pPr>
            <a:r>
              <a:rPr lang="en-IN" dirty="0"/>
              <a:t>   Pump Motor</a:t>
            </a:r>
          </a:p>
          <a:p>
            <a:pPr marL="342900" indent="-342900">
              <a:lnSpc>
                <a:spcPct val="150000"/>
              </a:lnSpc>
              <a:buFont typeface="Wingdings" panose="05000000000000000000" pitchFamily="2" charset="2"/>
              <a:buChar char="Ø"/>
            </a:pPr>
            <a:r>
              <a:rPr lang="en-IN" dirty="0"/>
              <a:t>   Water Tank</a:t>
            </a:r>
          </a:p>
          <a:p>
            <a:pPr marL="342900" indent="-342900">
              <a:lnSpc>
                <a:spcPct val="150000"/>
              </a:lnSpc>
              <a:buFont typeface="Wingdings" panose="05000000000000000000" pitchFamily="2" charset="2"/>
              <a:buChar char="Ø"/>
            </a:pPr>
            <a:r>
              <a:rPr lang="en-IN" dirty="0"/>
              <a:t>   Wheels</a:t>
            </a:r>
          </a:p>
          <a:p>
            <a:pPr marL="342900" indent="-342900">
              <a:lnSpc>
                <a:spcPct val="150000"/>
              </a:lnSpc>
              <a:buFont typeface="Wingdings" panose="05000000000000000000" pitchFamily="2" charset="2"/>
              <a:buChar char="Ø"/>
            </a:pPr>
            <a:r>
              <a:rPr lang="en-IN" dirty="0"/>
              <a:t>   Remote control vehicle </a:t>
            </a:r>
          </a:p>
        </p:txBody>
      </p:sp>
    </p:spTree>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147</TotalTime>
  <Words>1039</Words>
  <Application>Microsoft Office PowerPoint</Application>
  <PresentationFormat>On-screen Show (4:3)</PresentationFormat>
  <Paragraphs>119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Times New Roman</vt:lpstr>
      <vt:lpstr>Wingdings</vt:lpstr>
      <vt:lpstr>2_Default Design</vt:lpstr>
      <vt:lpstr>                                                                                           “FABRICATION OF WATER SPRINKLER AND PESTICIDES SPRAYER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“FABRICATION OF WATER SPRINKLER AND PESTICIDES SPRAYER ROBOT ”</dc:title>
  <dc:creator>THARUN CHINAGANI</dc:creator>
  <cp:lastModifiedBy>Deepak Yadav K-[BL.EN.U4ECE23209]</cp:lastModifiedBy>
  <cp:revision>7</cp:revision>
  <dcterms:modified xsi:type="dcterms:W3CDTF">2024-12-18T08:40:41Z</dcterms:modified>
</cp:coreProperties>
</file>