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4" r:id="rId3"/>
    <p:sldId id="259" r:id="rId4"/>
    <p:sldId id="274" r:id="rId5"/>
    <p:sldId id="266" r:id="rId6"/>
    <p:sldId id="267" r:id="rId7"/>
    <p:sldId id="269" r:id="rId8"/>
    <p:sldId id="270" r:id="rId9"/>
    <p:sldId id="271" r:id="rId10"/>
    <p:sldId id="262" r:id="rId11"/>
    <p:sldId id="27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FDB0E-2CEC-480A-909B-DE16094EDA2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0D4EA-E27B-49C3-86F7-481C36E49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7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9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8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4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49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7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4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4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3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0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2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69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0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23A5-776D-4DE5-8EF4-365974F72A9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B0FA-BD96-4688-9872-E652F11991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5" Type="http://schemas.openxmlformats.org/officeDocument/2006/relationships/image" Target="../media/image2.jpeg" /><Relationship Id="rId4" Type="http://schemas.openxmlformats.org/officeDocument/2006/relationships/image" Target="../media/image21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5.png" /><Relationship Id="rId4" Type="http://schemas.openxmlformats.org/officeDocument/2006/relationships/image" Target="../media/image2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9.jpg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jpg" /><Relationship Id="rId4" Type="http://schemas.openxmlformats.org/officeDocument/2006/relationships/image" Target="../media/image11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7" Type="http://schemas.openxmlformats.org/officeDocument/2006/relationships/image" Target="../media/image17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jpg" /><Relationship Id="rId5" Type="http://schemas.openxmlformats.org/officeDocument/2006/relationships/image" Target="../media/image15.jpeg" /><Relationship Id="rId4" Type="http://schemas.openxmlformats.org/officeDocument/2006/relationships/image" Target="../media/image14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EF0A9-ABFE-2E75-4E78-92DF3BCF329D}"/>
              </a:ext>
            </a:extLst>
          </p:cNvPr>
          <p:cNvSpPr/>
          <p:nvPr/>
        </p:nvSpPr>
        <p:spPr>
          <a:xfrm>
            <a:off x="0" y="-39188"/>
            <a:ext cx="12191999" cy="53201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C26CB-2B0A-EAC5-E3F1-657FCA7A3179}"/>
              </a:ext>
            </a:extLst>
          </p:cNvPr>
          <p:cNvSpPr/>
          <p:nvPr/>
        </p:nvSpPr>
        <p:spPr>
          <a:xfrm>
            <a:off x="1046017" y="4369380"/>
            <a:ext cx="10099963" cy="186516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SOCIAL CHALLENGERS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6CDCC-D915-77CE-0A76-E36BD2138EBB}"/>
              </a:ext>
            </a:extLst>
          </p:cNvPr>
          <p:cNvSpPr/>
          <p:nvPr/>
        </p:nvSpPr>
        <p:spPr>
          <a:xfrm>
            <a:off x="706582" y="529936"/>
            <a:ext cx="11024754" cy="2015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SMART BIOGAS PLANT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GOBARdhan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A NUTRIENT MEASUREMENT KIT (NURIX) WITH A NUTRIENT ENRICHMENT MODEL (BIOX)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30ED0-0EB5-87E3-C382-12FF96F70AF1}"/>
              </a:ext>
            </a:extLst>
          </p:cNvPr>
          <p:cNvSpPr/>
          <p:nvPr/>
        </p:nvSpPr>
        <p:spPr>
          <a:xfrm>
            <a:off x="3926541" y="2951018"/>
            <a:ext cx="7690494" cy="592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THEME :FOOD WASTE MINIMIZATION AND CIRCULAR ECONOMY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93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41415" y="1342490"/>
            <a:ext cx="1568051" cy="1358537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341414" y="3173938"/>
            <a:ext cx="1568051" cy="135853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76051" y="5058533"/>
            <a:ext cx="1498775" cy="135853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9178C-4A23-77D8-3CD1-952861C0A6B4}"/>
              </a:ext>
            </a:extLst>
          </p:cNvPr>
          <p:cNvSpPr txBox="1"/>
          <p:nvPr/>
        </p:nvSpPr>
        <p:spPr>
          <a:xfrm>
            <a:off x="1965445" y="1597942"/>
            <a:ext cx="6288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New National Biogas and Organic Manure Programme (NNBOMP) – Installation of biogas plants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CAA0D4-C078-C1CE-9860-4BD58A4174CB}"/>
              </a:ext>
            </a:extLst>
          </p:cNvPr>
          <p:cNvSpPr txBox="1"/>
          <p:nvPr/>
        </p:nvSpPr>
        <p:spPr>
          <a:xfrm>
            <a:off x="1751554" y="3446082"/>
            <a:ext cx="5066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panchayats, farmer groups,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NGOss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(https://enam.gov.in/web/)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4C782-0E0E-2233-A6DA-C8C18FA706F0}"/>
              </a:ext>
            </a:extLst>
          </p:cNvPr>
          <p:cNvSpPr txBox="1"/>
          <p:nvPr/>
        </p:nvSpPr>
        <p:spPr>
          <a:xfrm>
            <a:off x="1707218" y="5354237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Fertilizer costs have risen sharply, with urea and DAP prices increasing by over 25% between 2021 and 2023 </a:t>
            </a:r>
          </a:p>
          <a:p>
            <a:pPr algn="ctr"/>
            <a:r>
              <a:rPr lang="en-US" b="0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(Source: Fertilizer Association of India, 2023)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8C0E5F0-7082-E59B-DD0E-E74DE3F8C1CA}"/>
              </a:ext>
            </a:extLst>
          </p:cNvPr>
          <p:cNvSpPr/>
          <p:nvPr/>
        </p:nvSpPr>
        <p:spPr>
          <a:xfrm>
            <a:off x="9601200" y="4104947"/>
            <a:ext cx="2439468" cy="2050112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Biogas adoption reduces agricultural waste and creates additional income through slurry sales</a:t>
            </a:r>
          </a:p>
          <a:p>
            <a:pPr algn="ctr"/>
            <a:endParaRPr lang="en-US" sz="1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0" i="0" u="sng" dirty="0">
                <a:solidFill>
                  <a:srgbClr val="7030A0"/>
                </a:solidFill>
                <a:effectLst/>
                <a:latin typeface="ui-sans-serif"/>
              </a:rPr>
              <a:t>Source: TERI, 2022</a:t>
            </a:r>
            <a:endParaRPr lang="en-IN" sz="1400" u="sng" dirty="0">
              <a:solidFill>
                <a:srgbClr val="7030A0"/>
              </a:solidFill>
            </a:endParaRPr>
          </a:p>
          <a:p>
            <a:pPr algn="ctr"/>
            <a:endParaRPr lang="en-IN" sz="1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8E95A65-17D8-04DF-B235-5C21F3EA519B}"/>
              </a:ext>
            </a:extLst>
          </p:cNvPr>
          <p:cNvSpPr/>
          <p:nvPr/>
        </p:nvSpPr>
        <p:spPr>
          <a:xfrm>
            <a:off x="7221682" y="2836067"/>
            <a:ext cx="2895122" cy="2376818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Organic fertilizers like enriched slurry improve crop yields by 20-25% compared to untreated fields</a:t>
            </a:r>
          </a:p>
          <a:p>
            <a:pPr algn="ctr"/>
            <a:endParaRPr lang="en-US" sz="1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0" i="0" u="sng" dirty="0">
                <a:solidFill>
                  <a:srgbClr val="7030A0"/>
                </a:solidFill>
                <a:effectLst/>
                <a:latin typeface="ui-sans-serif"/>
              </a:rPr>
              <a:t>Source: Indian Council of Agricultural Research, 2023</a:t>
            </a:r>
            <a:endParaRPr lang="en-IN" sz="1400" u="sng" dirty="0">
              <a:solidFill>
                <a:srgbClr val="7030A0"/>
              </a:solidFill>
            </a:endParaRPr>
          </a:p>
          <a:p>
            <a:pPr algn="ctr"/>
            <a:endParaRPr lang="en-US" sz="1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F75AF66-CB93-31AE-E53E-2B58D9198304}"/>
              </a:ext>
            </a:extLst>
          </p:cNvPr>
          <p:cNvSpPr/>
          <p:nvPr/>
        </p:nvSpPr>
        <p:spPr>
          <a:xfrm>
            <a:off x="9601200" y="1843162"/>
            <a:ext cx="2632363" cy="221930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 using enriched slurry report a 30% reduction in dependency on chemical fertilizers</a:t>
            </a:r>
          </a:p>
          <a:p>
            <a:pPr algn="ctr"/>
            <a:endParaRPr lang="en-US" sz="1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0" i="0" u="sng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 Trials Report, ICAR, 2022</a:t>
            </a:r>
            <a:endParaRPr lang="en-IN" sz="14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2858965-D61C-254A-57F3-8BDFD81D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05279"/>
            <a:ext cx="6431973" cy="570901"/>
          </a:xfrm>
          <a:solidFill>
            <a:schemeClr val="accent6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200" dirty="0">
                <a:latin typeface="Sitka Banner Semibold" pitchFamily="2" charset="0"/>
              </a:rPr>
              <a:t>Target Audience for Biogas Plants in India</a:t>
            </a:r>
            <a:endParaRPr lang="en-IN" sz="3200" dirty="0"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F7620F-5CF5-4CD4-747E-EADF12A8FD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9" t="13084" r="2927" b="31224"/>
          <a:stretch/>
        </p:blipFill>
        <p:spPr>
          <a:xfrm>
            <a:off x="-1" y="0"/>
            <a:ext cx="1729047" cy="797248"/>
          </a:xfrm>
          <a:prstGeom prst="rect">
            <a:avLst/>
          </a:prstGeom>
        </p:spPr>
      </p:pic>
      <p:pic>
        <p:nvPicPr>
          <p:cNvPr id="1028" name="Picture 4" descr="Profile for Ministry of New and Renewable Energy (MNRE), Government of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82" y="1186993"/>
            <a:ext cx="1507722" cy="150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7C091B-6C81-3D45-BAF1-714AAA64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" y="2580519"/>
            <a:ext cx="3707480" cy="40246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7B18D2-8BC3-654E-59EA-17003B79E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19" y="2481725"/>
            <a:ext cx="3429000" cy="422222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4DFEB4-E4AF-AA97-8B0B-30EEB5F7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6" y="154048"/>
            <a:ext cx="5413663" cy="570901"/>
          </a:xfrm>
          <a:solidFill>
            <a:schemeClr val="accent6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Sitka Banner Semibold" pitchFamily="2" charset="0"/>
              </a:rPr>
              <a:t>OUTCOME</a:t>
            </a:r>
            <a:endParaRPr lang="en-IN" sz="3200" dirty="0"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D2C8D-05F9-FC97-B846-514A7D0DB6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" t="13084" r="2927" b="31224"/>
          <a:stretch/>
        </p:blipFill>
        <p:spPr>
          <a:xfrm>
            <a:off x="-1" y="0"/>
            <a:ext cx="1729047" cy="7972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E90244-053D-E31F-C2F0-B1A4F2F40457}"/>
              </a:ext>
            </a:extLst>
          </p:cNvPr>
          <p:cNvSpPr txBox="1"/>
          <p:nvPr/>
        </p:nvSpPr>
        <p:spPr>
          <a:xfrm>
            <a:off x="34281" y="1149532"/>
            <a:ext cx="7502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patent publication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IPM Cell,  M.Kumarasamy College of Engineering, Karur, Tamilnadu.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70BB5-84DD-5704-291F-E0851C8D22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42" r="1457"/>
          <a:stretch/>
        </p:blipFill>
        <p:spPr>
          <a:xfrm>
            <a:off x="7324203" y="724949"/>
            <a:ext cx="4670359" cy="59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A67501-42B4-DA12-CF31-885572F4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482" y="114299"/>
            <a:ext cx="5886796" cy="6639791"/>
          </a:xfrm>
          <a:solidFill>
            <a:schemeClr val="accent6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endParaRPr lang="en-IN" sz="3200" dirty="0"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A3D3A-9F4D-7EA0-9674-10460544A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-1" y="0"/>
            <a:ext cx="1729047" cy="79724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0311AA-DCC6-3230-5A0D-73D3272F6DFD}"/>
              </a:ext>
            </a:extLst>
          </p:cNvPr>
          <p:cNvSpPr/>
          <p:nvPr/>
        </p:nvSpPr>
        <p:spPr>
          <a:xfrm>
            <a:off x="2595302" y="2971800"/>
            <a:ext cx="7367155" cy="914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6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3FB876-69D9-5634-538F-D1B5AEA6C846}"/>
              </a:ext>
            </a:extLst>
          </p:cNvPr>
          <p:cNvSpPr/>
          <p:nvPr/>
        </p:nvSpPr>
        <p:spPr>
          <a:xfrm>
            <a:off x="2324100" y="259773"/>
            <a:ext cx="7377546" cy="7377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11FEF-2A59-4BC5-C741-21355510F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72" y="259773"/>
            <a:ext cx="11118273" cy="69619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57068-34CF-CEF6-3C6B-104C519FE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40529" r="-286" b="27692"/>
          <a:stretch/>
        </p:blipFill>
        <p:spPr>
          <a:xfrm>
            <a:off x="0" y="1854926"/>
            <a:ext cx="12191999" cy="265473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B3EB5-84BE-952B-2AF2-D046B8126C33}"/>
              </a:ext>
            </a:extLst>
          </p:cNvPr>
          <p:cNvSpPr/>
          <p:nvPr/>
        </p:nvSpPr>
        <p:spPr>
          <a:xfrm>
            <a:off x="3218205" y="3520214"/>
            <a:ext cx="8655932" cy="215763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A4F7D-017A-5AE8-C167-CF14E41D6AC0}"/>
              </a:ext>
            </a:extLst>
          </p:cNvPr>
          <p:cNvSpPr/>
          <p:nvPr/>
        </p:nvSpPr>
        <p:spPr>
          <a:xfrm>
            <a:off x="1933099" y="3825487"/>
            <a:ext cx="3418411" cy="197873"/>
          </a:xfrm>
          <a:prstGeom prst="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1B192-1D97-C217-BA77-D4D423A76B05}"/>
              </a:ext>
            </a:extLst>
          </p:cNvPr>
          <p:cNvSpPr/>
          <p:nvPr/>
        </p:nvSpPr>
        <p:spPr>
          <a:xfrm>
            <a:off x="5351510" y="3825486"/>
            <a:ext cx="3913717" cy="19787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E14E9-3982-9954-3B8F-F2EBFC81C90E}"/>
              </a:ext>
            </a:extLst>
          </p:cNvPr>
          <p:cNvSpPr/>
          <p:nvPr/>
        </p:nvSpPr>
        <p:spPr>
          <a:xfrm>
            <a:off x="9265227" y="3825485"/>
            <a:ext cx="2791790" cy="197875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E4711-A6C0-F389-CCDB-C338ACDC6C94}"/>
              </a:ext>
            </a:extLst>
          </p:cNvPr>
          <p:cNvSpPr/>
          <p:nvPr/>
        </p:nvSpPr>
        <p:spPr>
          <a:xfrm>
            <a:off x="1933099" y="4112870"/>
            <a:ext cx="2874032" cy="250124"/>
          </a:xfrm>
          <a:prstGeom prst="rect">
            <a:avLst/>
          </a:prstGeom>
          <a:solidFill>
            <a:schemeClr val="accent4">
              <a:lumMod val="60000"/>
              <a:lumOff val="40000"/>
              <a:alpha val="3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8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2863" y="1095663"/>
            <a:ext cx="10273696" cy="5351197"/>
          </a:xfrm>
          <a:custGeom>
            <a:avLst/>
            <a:gdLst>
              <a:gd name="connsiteX0" fmla="*/ 0 w 10273696"/>
              <a:gd name="connsiteY0" fmla="*/ 0 h 5351197"/>
              <a:gd name="connsiteX1" fmla="*/ 10273696 w 10273696"/>
              <a:gd name="connsiteY1" fmla="*/ 0 h 5351197"/>
              <a:gd name="connsiteX2" fmla="*/ 10273696 w 10273696"/>
              <a:gd name="connsiteY2" fmla="*/ 5351197 h 5351197"/>
              <a:gd name="connsiteX3" fmla="*/ 0 w 10273696"/>
              <a:gd name="connsiteY3" fmla="*/ 5351197 h 5351197"/>
              <a:gd name="connsiteX4" fmla="*/ 0 w 10273696"/>
              <a:gd name="connsiteY4" fmla="*/ 0 h 535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73696" h="5351197" fill="none" extrusionOk="0">
                <a:moveTo>
                  <a:pt x="0" y="0"/>
                </a:moveTo>
                <a:cubicBezTo>
                  <a:pt x="4793495" y="-86518"/>
                  <a:pt x="6103379" y="169285"/>
                  <a:pt x="10273696" y="0"/>
                </a:cubicBezTo>
                <a:cubicBezTo>
                  <a:pt x="10223339" y="1746571"/>
                  <a:pt x="10319091" y="3355127"/>
                  <a:pt x="10273696" y="5351197"/>
                </a:cubicBezTo>
                <a:cubicBezTo>
                  <a:pt x="8899043" y="5190934"/>
                  <a:pt x="4148092" y="5210259"/>
                  <a:pt x="0" y="5351197"/>
                </a:cubicBezTo>
                <a:cubicBezTo>
                  <a:pt x="23571" y="3922406"/>
                  <a:pt x="-147833" y="633241"/>
                  <a:pt x="0" y="0"/>
                </a:cubicBezTo>
                <a:close/>
              </a:path>
              <a:path w="10273696" h="5351197" stroke="0" extrusionOk="0">
                <a:moveTo>
                  <a:pt x="0" y="0"/>
                </a:moveTo>
                <a:cubicBezTo>
                  <a:pt x="3637181" y="138896"/>
                  <a:pt x="5359366" y="16128"/>
                  <a:pt x="10273696" y="0"/>
                </a:cubicBezTo>
                <a:cubicBezTo>
                  <a:pt x="10422989" y="1336386"/>
                  <a:pt x="10386261" y="3521683"/>
                  <a:pt x="10273696" y="5351197"/>
                </a:cubicBezTo>
                <a:cubicBezTo>
                  <a:pt x="9199987" y="5420688"/>
                  <a:pt x="1514122" y="5278097"/>
                  <a:pt x="0" y="5351197"/>
                </a:cubicBezTo>
                <a:cubicBezTo>
                  <a:pt x="35289" y="4735942"/>
                  <a:pt x="-81204" y="116110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93619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100760"/>
            <a:ext cx="7031550" cy="731520"/>
          </a:xfrm>
          <a:solidFill>
            <a:schemeClr val="accent6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THE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63" y="1799143"/>
            <a:ext cx="7153346" cy="1601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chamber design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for microbial digestion.</a:t>
            </a:r>
          </a:p>
          <a:p>
            <a:pPr marL="342900" lvl="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sensors for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Safety check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(pH, temperature, methane levels)</a:t>
            </a:r>
          </a:p>
          <a:p>
            <a:pPr marL="342900" lvl="0" indent="-34290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via motors, heating coil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54" y="1225471"/>
            <a:ext cx="746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Simple Control System -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GOBARdhan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99" y="3347214"/>
            <a:ext cx="7281165" cy="11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Nutrient Measurement Kit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NUTRIX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easure the available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nutrient content of the digested slurry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95" y="4735412"/>
            <a:ext cx="8618352" cy="118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Nutrient Enrichment Model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BIOX and User Manual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cost nutrient enrichment model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fermented liquid or solid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56665" y="2152426"/>
            <a:ext cx="1232003" cy="3257053"/>
          </a:xfrm>
          <a:custGeom>
            <a:avLst/>
            <a:gdLst>
              <a:gd name="connsiteX0" fmla="*/ 0 w 1232003"/>
              <a:gd name="connsiteY0" fmla="*/ 0 h 3257053"/>
              <a:gd name="connsiteX1" fmla="*/ 1232003 w 1232003"/>
              <a:gd name="connsiteY1" fmla="*/ 0 h 3257053"/>
              <a:gd name="connsiteX2" fmla="*/ 1232003 w 1232003"/>
              <a:gd name="connsiteY2" fmla="*/ 3257053 h 3257053"/>
              <a:gd name="connsiteX3" fmla="*/ 0 w 1232003"/>
              <a:gd name="connsiteY3" fmla="*/ 3257053 h 3257053"/>
              <a:gd name="connsiteX4" fmla="*/ 0 w 1232003"/>
              <a:gd name="connsiteY4" fmla="*/ 0 h 3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003" h="3257053" fill="none" extrusionOk="0">
                <a:moveTo>
                  <a:pt x="0" y="0"/>
                </a:moveTo>
                <a:cubicBezTo>
                  <a:pt x="401099" y="-73908"/>
                  <a:pt x="689791" y="56371"/>
                  <a:pt x="1232003" y="0"/>
                </a:cubicBezTo>
                <a:cubicBezTo>
                  <a:pt x="1292609" y="1200944"/>
                  <a:pt x="1210218" y="2725854"/>
                  <a:pt x="1232003" y="3257053"/>
                </a:cubicBezTo>
                <a:cubicBezTo>
                  <a:pt x="971281" y="3249408"/>
                  <a:pt x="572197" y="3305846"/>
                  <a:pt x="0" y="3257053"/>
                </a:cubicBezTo>
                <a:cubicBezTo>
                  <a:pt x="95870" y="2890600"/>
                  <a:pt x="20472" y="887182"/>
                  <a:pt x="0" y="0"/>
                </a:cubicBezTo>
                <a:close/>
              </a:path>
              <a:path w="1232003" h="3257053" stroke="0" extrusionOk="0">
                <a:moveTo>
                  <a:pt x="0" y="0"/>
                </a:moveTo>
                <a:cubicBezTo>
                  <a:pt x="148539" y="-100148"/>
                  <a:pt x="935775" y="49162"/>
                  <a:pt x="1232003" y="0"/>
                </a:cubicBezTo>
                <a:cubicBezTo>
                  <a:pt x="1158768" y="519611"/>
                  <a:pt x="1365190" y="2749541"/>
                  <a:pt x="1232003" y="3257053"/>
                </a:cubicBezTo>
                <a:cubicBezTo>
                  <a:pt x="744273" y="3254839"/>
                  <a:pt x="419195" y="3299689"/>
                  <a:pt x="0" y="3257053"/>
                </a:cubicBezTo>
                <a:cubicBezTo>
                  <a:pt x="-18278" y="1865300"/>
                  <a:pt x="28911" y="1303687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35455078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5400000">
            <a:off x="9693197" y="3245058"/>
            <a:ext cx="2758940" cy="1071790"/>
          </a:xfrm>
          <a:custGeom>
            <a:avLst/>
            <a:gdLst>
              <a:gd name="connsiteX0" fmla="*/ 0 w 2758940"/>
              <a:gd name="connsiteY0" fmla="*/ 0 h 1071790"/>
              <a:gd name="connsiteX1" fmla="*/ 2758940 w 2758940"/>
              <a:gd name="connsiteY1" fmla="*/ 0 h 1071790"/>
              <a:gd name="connsiteX2" fmla="*/ 2758940 w 2758940"/>
              <a:gd name="connsiteY2" fmla="*/ 1071790 h 1071790"/>
              <a:gd name="connsiteX3" fmla="*/ 0 w 2758940"/>
              <a:gd name="connsiteY3" fmla="*/ 1071790 h 1071790"/>
              <a:gd name="connsiteX4" fmla="*/ 0 w 2758940"/>
              <a:gd name="connsiteY4" fmla="*/ 0 h 107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8940" h="1071790" fill="none" extrusionOk="0">
                <a:moveTo>
                  <a:pt x="0" y="0"/>
                </a:moveTo>
                <a:cubicBezTo>
                  <a:pt x="674254" y="118608"/>
                  <a:pt x="1651648" y="-39347"/>
                  <a:pt x="2758940" y="0"/>
                </a:cubicBezTo>
                <a:cubicBezTo>
                  <a:pt x="2723447" y="496436"/>
                  <a:pt x="2730179" y="552946"/>
                  <a:pt x="2758940" y="1071790"/>
                </a:cubicBezTo>
                <a:cubicBezTo>
                  <a:pt x="2237646" y="1101011"/>
                  <a:pt x="1319881" y="1032812"/>
                  <a:pt x="0" y="1071790"/>
                </a:cubicBezTo>
                <a:cubicBezTo>
                  <a:pt x="85204" y="624441"/>
                  <a:pt x="-86475" y="477459"/>
                  <a:pt x="0" y="0"/>
                </a:cubicBezTo>
                <a:close/>
              </a:path>
              <a:path w="2758940" h="1071790" stroke="0" extrusionOk="0">
                <a:moveTo>
                  <a:pt x="0" y="0"/>
                </a:moveTo>
                <a:cubicBezTo>
                  <a:pt x="299230" y="595"/>
                  <a:pt x="2250366" y="-82286"/>
                  <a:pt x="2758940" y="0"/>
                </a:cubicBezTo>
                <a:cubicBezTo>
                  <a:pt x="2723601" y="169406"/>
                  <a:pt x="2811495" y="895080"/>
                  <a:pt x="2758940" y="1071790"/>
                </a:cubicBezTo>
                <a:cubicBezTo>
                  <a:pt x="1865809" y="1143456"/>
                  <a:pt x="1097196" y="1208305"/>
                  <a:pt x="0" y="1071790"/>
                </a:cubicBezTo>
                <a:cubicBezTo>
                  <a:pt x="37160" y="749808"/>
                  <a:pt x="42653" y="159042"/>
                  <a:pt x="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176085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an average methane output efficiency of 80%.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EE3ED-B914-4FB4-8E8E-7965FE85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0" y="0"/>
            <a:ext cx="1778924" cy="998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8B81F-70AF-5AE7-43B6-FBD435AAE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10" y="1486360"/>
            <a:ext cx="1716240" cy="213559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B08D49-E765-EB2E-61CA-B3A546459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4566" r="43691"/>
          <a:stretch/>
        </p:blipFill>
        <p:spPr>
          <a:xfrm>
            <a:off x="8720037" y="3668023"/>
            <a:ext cx="1594002" cy="22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1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3" t="3384" r="5458" b="3384"/>
          <a:stretch/>
        </p:blipFill>
        <p:spPr>
          <a:xfrm>
            <a:off x="2571289" y="483325"/>
            <a:ext cx="7458892" cy="5630091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22548" y="824018"/>
            <a:ext cx="2044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GOBARdhaan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 An automated biogas plant for improved yield of biogas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13010" y="824018"/>
            <a:ext cx="1857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B) Enrichment unit for F/L OM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slurry gets aerated and addition of essential additives for higher nutrient availability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7681" y="2796414"/>
            <a:ext cx="20443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C) Nutrient measurement kit -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NPK </a:t>
            </a:r>
          </a:p>
          <a:p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circuit to measure and display the availability of Nitrogen, Phosphorous and Potassium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0378" y="3298371"/>
            <a:ext cx="1802674" cy="3526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Methanogenesis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(6.8 – 7.5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0378" y="3749039"/>
            <a:ext cx="1802674" cy="3526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Acetogenesis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(6.3 – 7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0378" y="4225834"/>
            <a:ext cx="1802674" cy="3526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Acidogenesis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(5-6.5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50378" y="4702629"/>
            <a:ext cx="1802674" cy="2481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483" y="2062204"/>
            <a:ext cx="21491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1.Organic manure + grinded wet vegetable wastes –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Grinded to suitable proportion for higher availability towards microbial digestion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5541" y="6089646"/>
            <a:ext cx="3743350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Digestion chamber –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Anaerobic condition is maintained suitable for microbial digestion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483" y="3887432"/>
            <a:ext cx="1717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2.Ultrasonic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sensor-Level of input slurry identified and controlled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551711" y="4578531"/>
            <a:ext cx="0" cy="1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551710" y="4101736"/>
            <a:ext cx="4" cy="12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</p:cNvCxnSpPr>
          <p:nvPr/>
        </p:nvCxnSpPr>
        <p:spPr>
          <a:xfrm flipH="1" flipV="1">
            <a:off x="5551710" y="3651068"/>
            <a:ext cx="5" cy="9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650378" y="1967588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56626" y="2039436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225142" y="2444389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80559" y="2470512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878266" y="2609306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323106" y="1920240"/>
            <a:ext cx="522514" cy="4310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CH4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81713" y="695832"/>
            <a:ext cx="1053926" cy="87521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5.Methane Storage and Supply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51500" y="2183126"/>
            <a:ext cx="1436957" cy="728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6.Slurry collection and Enrichment unit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13010" y="4950058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4.Methane sensor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1483" y="5333592"/>
            <a:ext cx="16981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3.Spinning Motor-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mixing of input slurry to avoid stagnant condition </a:t>
            </a:r>
            <a:endParaRPr lang="en-IN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110622" y="3498689"/>
            <a:ext cx="925801" cy="44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846435" y="5538654"/>
            <a:ext cx="2156638" cy="828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" idx="1"/>
          </p:cNvCxnSpPr>
          <p:nvPr/>
        </p:nvCxnSpPr>
        <p:spPr>
          <a:xfrm>
            <a:off x="9834169" y="3058024"/>
            <a:ext cx="313512" cy="64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 rot="19056085">
            <a:off x="9321653" y="1708308"/>
            <a:ext cx="920947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ight Arrow 64"/>
          <p:cNvSpPr/>
          <p:nvPr/>
        </p:nvSpPr>
        <p:spPr>
          <a:xfrm rot="12342413">
            <a:off x="2435749" y="1772777"/>
            <a:ext cx="1913693" cy="499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3030583" y="4082548"/>
            <a:ext cx="13064" cy="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110622" y="3946722"/>
            <a:ext cx="0" cy="1003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490581" y="4950059"/>
            <a:ext cx="1620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420589" y="6367538"/>
            <a:ext cx="1425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308676" y="3533972"/>
            <a:ext cx="1861458" cy="156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165802" y="5103947"/>
            <a:ext cx="99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5551710" y="5873640"/>
            <a:ext cx="0" cy="21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420589" y="3498689"/>
            <a:ext cx="172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38" y="3800405"/>
            <a:ext cx="286537" cy="14631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923683" y="4065819"/>
            <a:ext cx="277586" cy="1306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304344" y="3904011"/>
            <a:ext cx="1861458" cy="156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291698" y="4236466"/>
            <a:ext cx="1861458" cy="1569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165802" y="5473987"/>
            <a:ext cx="992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41872" y="5793381"/>
            <a:ext cx="995716" cy="37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Arrow Callout 48"/>
          <p:cNvSpPr/>
          <p:nvPr/>
        </p:nvSpPr>
        <p:spPr>
          <a:xfrm>
            <a:off x="6680795" y="4869592"/>
            <a:ext cx="737235" cy="148592"/>
          </a:xfrm>
          <a:prstGeom prst="left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352025" y="5042890"/>
            <a:ext cx="1924856" cy="1267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270105" y="6309892"/>
            <a:ext cx="8674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272120" y="5703939"/>
            <a:ext cx="179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Temperature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210851" y="6119343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Pressure sensor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338177" y="5326419"/>
            <a:ext cx="160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pH sensor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2075203" y="53788"/>
            <a:ext cx="8981282" cy="473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PROPOSED SYSTEM - BLOCK DIAGRAM 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1DEE3ED-B914-4FB4-8E8E-7965FE8564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9" t="13084" r="2927" b="31224"/>
          <a:stretch/>
        </p:blipFill>
        <p:spPr>
          <a:xfrm>
            <a:off x="0" y="0"/>
            <a:ext cx="1673340" cy="7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8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CF02-FC6E-7BD5-E72F-92D838E6180D}"/>
              </a:ext>
            </a:extLst>
          </p:cNvPr>
          <p:cNvSpPr txBox="1">
            <a:spLocks/>
          </p:cNvSpPr>
          <p:nvPr/>
        </p:nvSpPr>
        <p:spPr>
          <a:xfrm>
            <a:off x="1785531" y="115215"/>
            <a:ext cx="8728364" cy="5195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800" b="0">
                <a:latin typeface="Baskerville Old Face" panose="0202060208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</a:rPr>
              <a:t>a. Simple Control System - </a:t>
            </a:r>
            <a:r>
              <a:rPr lang="en-US" b="1" dirty="0" err="1">
                <a:latin typeface="Times New Roman" panose="02020603050405020304" pitchFamily="18" charset="0"/>
              </a:rPr>
              <a:t>GOBARdhan</a:t>
            </a:r>
            <a:endParaRPr lang="en-IN" b="1" dirty="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A6D237-F987-6D6A-8EAC-59C7AE63A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0" y="0"/>
            <a:ext cx="1631373" cy="864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E245FD-9E20-D405-21D8-56911C7ED2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t="19583" r="7020" b="7084"/>
          <a:stretch/>
        </p:blipFill>
        <p:spPr>
          <a:xfrm>
            <a:off x="6886316" y="951640"/>
            <a:ext cx="2296920" cy="25727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E34E12-F38F-4A55-1C67-DAA54FA5D6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t="21852"/>
          <a:stretch/>
        </p:blipFill>
        <p:spPr>
          <a:xfrm>
            <a:off x="6921624" y="3654040"/>
            <a:ext cx="2296920" cy="25727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7A341-578C-F1A3-12BC-06877D61EBE1}"/>
              </a:ext>
            </a:extLst>
          </p:cNvPr>
          <p:cNvSpPr txBox="1"/>
          <p:nvPr/>
        </p:nvSpPr>
        <p:spPr>
          <a:xfrm>
            <a:off x="301270" y="1142137"/>
            <a:ext cx="6411257" cy="4893647"/>
          </a:xfrm>
          <a:custGeom>
            <a:avLst/>
            <a:gdLst>
              <a:gd name="connsiteX0" fmla="*/ 0 w 6411257"/>
              <a:gd name="connsiteY0" fmla="*/ 0 h 4893647"/>
              <a:gd name="connsiteX1" fmla="*/ 705238 w 6411257"/>
              <a:gd name="connsiteY1" fmla="*/ 0 h 4893647"/>
              <a:gd name="connsiteX2" fmla="*/ 1474589 w 6411257"/>
              <a:gd name="connsiteY2" fmla="*/ 0 h 4893647"/>
              <a:gd name="connsiteX3" fmla="*/ 2243940 w 6411257"/>
              <a:gd name="connsiteY3" fmla="*/ 0 h 4893647"/>
              <a:gd name="connsiteX4" fmla="*/ 2692728 w 6411257"/>
              <a:gd name="connsiteY4" fmla="*/ 0 h 4893647"/>
              <a:gd name="connsiteX5" fmla="*/ 3141516 w 6411257"/>
              <a:gd name="connsiteY5" fmla="*/ 0 h 4893647"/>
              <a:gd name="connsiteX6" fmla="*/ 3846754 w 6411257"/>
              <a:gd name="connsiteY6" fmla="*/ 0 h 4893647"/>
              <a:gd name="connsiteX7" fmla="*/ 4359655 w 6411257"/>
              <a:gd name="connsiteY7" fmla="*/ 0 h 4893647"/>
              <a:gd name="connsiteX8" fmla="*/ 5129006 w 6411257"/>
              <a:gd name="connsiteY8" fmla="*/ 0 h 4893647"/>
              <a:gd name="connsiteX9" fmla="*/ 5641906 w 6411257"/>
              <a:gd name="connsiteY9" fmla="*/ 0 h 4893647"/>
              <a:gd name="connsiteX10" fmla="*/ 6411257 w 6411257"/>
              <a:gd name="connsiteY10" fmla="*/ 0 h 4893647"/>
              <a:gd name="connsiteX11" fmla="*/ 6411257 w 6411257"/>
              <a:gd name="connsiteY11" fmla="*/ 796965 h 4893647"/>
              <a:gd name="connsiteX12" fmla="*/ 6411257 w 6411257"/>
              <a:gd name="connsiteY12" fmla="*/ 1544994 h 4893647"/>
              <a:gd name="connsiteX13" fmla="*/ 6411257 w 6411257"/>
              <a:gd name="connsiteY13" fmla="*/ 2341960 h 4893647"/>
              <a:gd name="connsiteX14" fmla="*/ 6411257 w 6411257"/>
              <a:gd name="connsiteY14" fmla="*/ 2943179 h 4893647"/>
              <a:gd name="connsiteX15" fmla="*/ 6411257 w 6411257"/>
              <a:gd name="connsiteY15" fmla="*/ 3740144 h 4893647"/>
              <a:gd name="connsiteX16" fmla="*/ 6411257 w 6411257"/>
              <a:gd name="connsiteY16" fmla="*/ 4893647 h 4893647"/>
              <a:gd name="connsiteX17" fmla="*/ 5770131 w 6411257"/>
              <a:gd name="connsiteY17" fmla="*/ 4893647 h 4893647"/>
              <a:gd name="connsiteX18" fmla="*/ 5321343 w 6411257"/>
              <a:gd name="connsiteY18" fmla="*/ 4893647 h 4893647"/>
              <a:gd name="connsiteX19" fmla="*/ 4616105 w 6411257"/>
              <a:gd name="connsiteY19" fmla="*/ 4893647 h 4893647"/>
              <a:gd name="connsiteX20" fmla="*/ 3974979 w 6411257"/>
              <a:gd name="connsiteY20" fmla="*/ 4893647 h 4893647"/>
              <a:gd name="connsiteX21" fmla="*/ 3526191 w 6411257"/>
              <a:gd name="connsiteY21" fmla="*/ 4893647 h 4893647"/>
              <a:gd name="connsiteX22" fmla="*/ 2949178 w 6411257"/>
              <a:gd name="connsiteY22" fmla="*/ 4893647 h 4893647"/>
              <a:gd name="connsiteX23" fmla="*/ 2436278 w 6411257"/>
              <a:gd name="connsiteY23" fmla="*/ 4893647 h 4893647"/>
              <a:gd name="connsiteX24" fmla="*/ 1795152 w 6411257"/>
              <a:gd name="connsiteY24" fmla="*/ 4893647 h 4893647"/>
              <a:gd name="connsiteX25" fmla="*/ 1218139 w 6411257"/>
              <a:gd name="connsiteY25" fmla="*/ 4893647 h 4893647"/>
              <a:gd name="connsiteX26" fmla="*/ 705238 w 6411257"/>
              <a:gd name="connsiteY26" fmla="*/ 4893647 h 4893647"/>
              <a:gd name="connsiteX27" fmla="*/ 0 w 6411257"/>
              <a:gd name="connsiteY27" fmla="*/ 4893647 h 4893647"/>
              <a:gd name="connsiteX28" fmla="*/ 0 w 6411257"/>
              <a:gd name="connsiteY28" fmla="*/ 4341364 h 4893647"/>
              <a:gd name="connsiteX29" fmla="*/ 0 w 6411257"/>
              <a:gd name="connsiteY29" fmla="*/ 3740144 h 4893647"/>
              <a:gd name="connsiteX30" fmla="*/ 0 w 6411257"/>
              <a:gd name="connsiteY30" fmla="*/ 2992116 h 4893647"/>
              <a:gd name="connsiteX31" fmla="*/ 0 w 6411257"/>
              <a:gd name="connsiteY31" fmla="*/ 2195150 h 4893647"/>
              <a:gd name="connsiteX32" fmla="*/ 0 w 6411257"/>
              <a:gd name="connsiteY32" fmla="*/ 1544994 h 4893647"/>
              <a:gd name="connsiteX33" fmla="*/ 0 w 6411257"/>
              <a:gd name="connsiteY33" fmla="*/ 992711 h 4893647"/>
              <a:gd name="connsiteX34" fmla="*/ 0 w 6411257"/>
              <a:gd name="connsiteY34" fmla="*/ 0 h 489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11257" h="4893647" fill="none" extrusionOk="0">
                <a:moveTo>
                  <a:pt x="0" y="0"/>
                </a:moveTo>
                <a:cubicBezTo>
                  <a:pt x="141179" y="25175"/>
                  <a:pt x="496142" y="-25642"/>
                  <a:pt x="705238" y="0"/>
                </a:cubicBezTo>
                <a:cubicBezTo>
                  <a:pt x="914334" y="25642"/>
                  <a:pt x="1270533" y="31737"/>
                  <a:pt x="1474589" y="0"/>
                </a:cubicBezTo>
                <a:cubicBezTo>
                  <a:pt x="1678645" y="-31737"/>
                  <a:pt x="2039112" y="31474"/>
                  <a:pt x="2243940" y="0"/>
                </a:cubicBezTo>
                <a:cubicBezTo>
                  <a:pt x="2448768" y="-31474"/>
                  <a:pt x="2490886" y="-19567"/>
                  <a:pt x="2692728" y="0"/>
                </a:cubicBezTo>
                <a:cubicBezTo>
                  <a:pt x="2894570" y="19567"/>
                  <a:pt x="3028971" y="-20546"/>
                  <a:pt x="3141516" y="0"/>
                </a:cubicBezTo>
                <a:cubicBezTo>
                  <a:pt x="3254061" y="20546"/>
                  <a:pt x="3519653" y="879"/>
                  <a:pt x="3846754" y="0"/>
                </a:cubicBezTo>
                <a:cubicBezTo>
                  <a:pt x="4173855" y="-879"/>
                  <a:pt x="4181079" y="-16328"/>
                  <a:pt x="4359655" y="0"/>
                </a:cubicBezTo>
                <a:cubicBezTo>
                  <a:pt x="4538231" y="16328"/>
                  <a:pt x="4814373" y="-28787"/>
                  <a:pt x="5129006" y="0"/>
                </a:cubicBezTo>
                <a:cubicBezTo>
                  <a:pt x="5443639" y="28787"/>
                  <a:pt x="5487061" y="9006"/>
                  <a:pt x="5641906" y="0"/>
                </a:cubicBezTo>
                <a:cubicBezTo>
                  <a:pt x="5796751" y="-9006"/>
                  <a:pt x="6255250" y="16507"/>
                  <a:pt x="6411257" y="0"/>
                </a:cubicBezTo>
                <a:cubicBezTo>
                  <a:pt x="6376072" y="174350"/>
                  <a:pt x="6409308" y="558300"/>
                  <a:pt x="6411257" y="796965"/>
                </a:cubicBezTo>
                <a:cubicBezTo>
                  <a:pt x="6413206" y="1035630"/>
                  <a:pt x="6411914" y="1236387"/>
                  <a:pt x="6411257" y="1544994"/>
                </a:cubicBezTo>
                <a:cubicBezTo>
                  <a:pt x="6410600" y="1853601"/>
                  <a:pt x="6413023" y="2097304"/>
                  <a:pt x="6411257" y="2341960"/>
                </a:cubicBezTo>
                <a:cubicBezTo>
                  <a:pt x="6409491" y="2586616"/>
                  <a:pt x="6407088" y="2684916"/>
                  <a:pt x="6411257" y="2943179"/>
                </a:cubicBezTo>
                <a:cubicBezTo>
                  <a:pt x="6415426" y="3201442"/>
                  <a:pt x="6384736" y="3506382"/>
                  <a:pt x="6411257" y="3740144"/>
                </a:cubicBezTo>
                <a:cubicBezTo>
                  <a:pt x="6437778" y="3973907"/>
                  <a:pt x="6454460" y="4593151"/>
                  <a:pt x="6411257" y="4893647"/>
                </a:cubicBezTo>
                <a:cubicBezTo>
                  <a:pt x="6136638" y="4897685"/>
                  <a:pt x="6066690" y="4878645"/>
                  <a:pt x="5770131" y="4893647"/>
                </a:cubicBezTo>
                <a:cubicBezTo>
                  <a:pt x="5473572" y="4908649"/>
                  <a:pt x="5462862" y="4908910"/>
                  <a:pt x="5321343" y="4893647"/>
                </a:cubicBezTo>
                <a:cubicBezTo>
                  <a:pt x="5179824" y="4878384"/>
                  <a:pt x="4958740" y="4914236"/>
                  <a:pt x="4616105" y="4893647"/>
                </a:cubicBezTo>
                <a:cubicBezTo>
                  <a:pt x="4273470" y="4873058"/>
                  <a:pt x="4131638" y="4903341"/>
                  <a:pt x="3974979" y="4893647"/>
                </a:cubicBezTo>
                <a:cubicBezTo>
                  <a:pt x="3818320" y="4883953"/>
                  <a:pt x="3647496" y="4907132"/>
                  <a:pt x="3526191" y="4893647"/>
                </a:cubicBezTo>
                <a:cubicBezTo>
                  <a:pt x="3404886" y="4880162"/>
                  <a:pt x="3150966" y="4912463"/>
                  <a:pt x="2949178" y="4893647"/>
                </a:cubicBezTo>
                <a:cubicBezTo>
                  <a:pt x="2747390" y="4874831"/>
                  <a:pt x="2690073" y="4880206"/>
                  <a:pt x="2436278" y="4893647"/>
                </a:cubicBezTo>
                <a:cubicBezTo>
                  <a:pt x="2182483" y="4907088"/>
                  <a:pt x="1943059" y="4877238"/>
                  <a:pt x="1795152" y="4893647"/>
                </a:cubicBezTo>
                <a:cubicBezTo>
                  <a:pt x="1647245" y="4910056"/>
                  <a:pt x="1496982" y="4874626"/>
                  <a:pt x="1218139" y="4893647"/>
                </a:cubicBezTo>
                <a:cubicBezTo>
                  <a:pt x="939296" y="4912668"/>
                  <a:pt x="941274" y="4872525"/>
                  <a:pt x="705238" y="4893647"/>
                </a:cubicBezTo>
                <a:cubicBezTo>
                  <a:pt x="469202" y="4914769"/>
                  <a:pt x="325062" y="4892330"/>
                  <a:pt x="0" y="4893647"/>
                </a:cubicBezTo>
                <a:cubicBezTo>
                  <a:pt x="21674" y="4661935"/>
                  <a:pt x="8331" y="4511295"/>
                  <a:pt x="0" y="4341364"/>
                </a:cubicBezTo>
                <a:cubicBezTo>
                  <a:pt x="-8331" y="4171433"/>
                  <a:pt x="26692" y="3981256"/>
                  <a:pt x="0" y="3740144"/>
                </a:cubicBezTo>
                <a:cubicBezTo>
                  <a:pt x="-26692" y="3499032"/>
                  <a:pt x="-32248" y="3227982"/>
                  <a:pt x="0" y="2992116"/>
                </a:cubicBezTo>
                <a:cubicBezTo>
                  <a:pt x="32248" y="2756250"/>
                  <a:pt x="15538" y="2416542"/>
                  <a:pt x="0" y="2195150"/>
                </a:cubicBezTo>
                <a:cubicBezTo>
                  <a:pt x="-15538" y="1973758"/>
                  <a:pt x="7508" y="1783641"/>
                  <a:pt x="0" y="1544994"/>
                </a:cubicBezTo>
                <a:cubicBezTo>
                  <a:pt x="-7508" y="1306347"/>
                  <a:pt x="-15920" y="1200971"/>
                  <a:pt x="0" y="992711"/>
                </a:cubicBezTo>
                <a:cubicBezTo>
                  <a:pt x="15920" y="784451"/>
                  <a:pt x="-2999" y="493404"/>
                  <a:pt x="0" y="0"/>
                </a:cubicBezTo>
                <a:close/>
              </a:path>
              <a:path w="6411257" h="4893647" stroke="0" extrusionOk="0">
                <a:moveTo>
                  <a:pt x="0" y="0"/>
                </a:moveTo>
                <a:cubicBezTo>
                  <a:pt x="354306" y="-31641"/>
                  <a:pt x="554337" y="-11822"/>
                  <a:pt x="769351" y="0"/>
                </a:cubicBezTo>
                <a:cubicBezTo>
                  <a:pt x="984365" y="11822"/>
                  <a:pt x="1187972" y="35216"/>
                  <a:pt x="1538702" y="0"/>
                </a:cubicBezTo>
                <a:cubicBezTo>
                  <a:pt x="1889432" y="-35216"/>
                  <a:pt x="2042111" y="-22265"/>
                  <a:pt x="2308053" y="0"/>
                </a:cubicBezTo>
                <a:cubicBezTo>
                  <a:pt x="2573995" y="22265"/>
                  <a:pt x="2749791" y="-4091"/>
                  <a:pt x="3077403" y="0"/>
                </a:cubicBezTo>
                <a:cubicBezTo>
                  <a:pt x="3405015" y="4091"/>
                  <a:pt x="3377407" y="1377"/>
                  <a:pt x="3526191" y="0"/>
                </a:cubicBezTo>
                <a:cubicBezTo>
                  <a:pt x="3674975" y="-1377"/>
                  <a:pt x="3982131" y="-32181"/>
                  <a:pt x="4231430" y="0"/>
                </a:cubicBezTo>
                <a:cubicBezTo>
                  <a:pt x="4480729" y="32181"/>
                  <a:pt x="4479954" y="21671"/>
                  <a:pt x="4680218" y="0"/>
                </a:cubicBezTo>
                <a:cubicBezTo>
                  <a:pt x="4880482" y="-21671"/>
                  <a:pt x="5061588" y="-24302"/>
                  <a:pt x="5257231" y="0"/>
                </a:cubicBezTo>
                <a:cubicBezTo>
                  <a:pt x="5452874" y="24302"/>
                  <a:pt x="5652815" y="-20485"/>
                  <a:pt x="5834244" y="0"/>
                </a:cubicBezTo>
                <a:cubicBezTo>
                  <a:pt x="6015673" y="20485"/>
                  <a:pt x="6259547" y="-8869"/>
                  <a:pt x="6411257" y="0"/>
                </a:cubicBezTo>
                <a:cubicBezTo>
                  <a:pt x="6379851" y="348345"/>
                  <a:pt x="6420883" y="425209"/>
                  <a:pt x="6411257" y="748029"/>
                </a:cubicBezTo>
                <a:cubicBezTo>
                  <a:pt x="6401631" y="1070849"/>
                  <a:pt x="6376961" y="1295489"/>
                  <a:pt x="6411257" y="1544994"/>
                </a:cubicBezTo>
                <a:cubicBezTo>
                  <a:pt x="6445553" y="1794500"/>
                  <a:pt x="6381675" y="1996575"/>
                  <a:pt x="6411257" y="2244087"/>
                </a:cubicBezTo>
                <a:cubicBezTo>
                  <a:pt x="6440839" y="2491599"/>
                  <a:pt x="6424293" y="2600990"/>
                  <a:pt x="6411257" y="2943179"/>
                </a:cubicBezTo>
                <a:cubicBezTo>
                  <a:pt x="6398221" y="3285368"/>
                  <a:pt x="6445529" y="3501907"/>
                  <a:pt x="6411257" y="3691208"/>
                </a:cubicBezTo>
                <a:cubicBezTo>
                  <a:pt x="6376985" y="3880509"/>
                  <a:pt x="6393686" y="4060381"/>
                  <a:pt x="6411257" y="4243491"/>
                </a:cubicBezTo>
                <a:cubicBezTo>
                  <a:pt x="6428828" y="4426601"/>
                  <a:pt x="6420691" y="4590506"/>
                  <a:pt x="6411257" y="4893647"/>
                </a:cubicBezTo>
                <a:cubicBezTo>
                  <a:pt x="6214581" y="4896784"/>
                  <a:pt x="6159418" y="4871502"/>
                  <a:pt x="5962469" y="4893647"/>
                </a:cubicBezTo>
                <a:cubicBezTo>
                  <a:pt x="5765520" y="4915792"/>
                  <a:pt x="5567102" y="4923847"/>
                  <a:pt x="5321343" y="4893647"/>
                </a:cubicBezTo>
                <a:cubicBezTo>
                  <a:pt x="5075584" y="4863447"/>
                  <a:pt x="5031070" y="4908409"/>
                  <a:pt x="4744330" y="4893647"/>
                </a:cubicBezTo>
                <a:cubicBezTo>
                  <a:pt x="4457590" y="4878885"/>
                  <a:pt x="4247773" y="4907552"/>
                  <a:pt x="3974979" y="4893647"/>
                </a:cubicBezTo>
                <a:cubicBezTo>
                  <a:pt x="3702185" y="4879742"/>
                  <a:pt x="3507676" y="4872178"/>
                  <a:pt x="3205629" y="4893647"/>
                </a:cubicBezTo>
                <a:cubicBezTo>
                  <a:pt x="2903582" y="4915117"/>
                  <a:pt x="2908090" y="4869245"/>
                  <a:pt x="2692728" y="4893647"/>
                </a:cubicBezTo>
                <a:cubicBezTo>
                  <a:pt x="2477366" y="4918049"/>
                  <a:pt x="2221584" y="4872841"/>
                  <a:pt x="1987490" y="4893647"/>
                </a:cubicBezTo>
                <a:cubicBezTo>
                  <a:pt x="1753396" y="4914453"/>
                  <a:pt x="1657097" y="4899034"/>
                  <a:pt x="1538702" y="4893647"/>
                </a:cubicBezTo>
                <a:cubicBezTo>
                  <a:pt x="1420307" y="4888260"/>
                  <a:pt x="975488" y="4894755"/>
                  <a:pt x="833463" y="4893647"/>
                </a:cubicBezTo>
                <a:cubicBezTo>
                  <a:pt x="691438" y="4892539"/>
                  <a:pt x="268050" y="4916388"/>
                  <a:pt x="0" y="4893647"/>
                </a:cubicBezTo>
                <a:cubicBezTo>
                  <a:pt x="-12030" y="4711164"/>
                  <a:pt x="31046" y="4483751"/>
                  <a:pt x="0" y="4243491"/>
                </a:cubicBezTo>
                <a:cubicBezTo>
                  <a:pt x="-31046" y="4003231"/>
                  <a:pt x="-16411" y="3895936"/>
                  <a:pt x="0" y="3593335"/>
                </a:cubicBezTo>
                <a:cubicBezTo>
                  <a:pt x="16411" y="3290734"/>
                  <a:pt x="-27260" y="3227478"/>
                  <a:pt x="0" y="2992116"/>
                </a:cubicBezTo>
                <a:cubicBezTo>
                  <a:pt x="27260" y="2756754"/>
                  <a:pt x="31368" y="2536576"/>
                  <a:pt x="0" y="2244087"/>
                </a:cubicBezTo>
                <a:cubicBezTo>
                  <a:pt x="-31368" y="1951598"/>
                  <a:pt x="-20912" y="1909595"/>
                  <a:pt x="0" y="1593931"/>
                </a:cubicBezTo>
                <a:cubicBezTo>
                  <a:pt x="20912" y="1278267"/>
                  <a:pt x="-26302" y="1040425"/>
                  <a:pt x="0" y="796965"/>
                </a:cubicBezTo>
                <a:cubicBezTo>
                  <a:pt x="26302" y="553505"/>
                  <a:pt x="20332" y="3329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9209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Pre-mixer: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waste and cow dung to a uniform slurry, ensures efficient digestion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Level Sensor: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slurry levels, triggers LED indicators on desired level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Monitoring: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Methane sensor detects gas leakage ensures safety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Agitation: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motor agitation on low methane production to improve gas production</a:t>
            </a: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Regulation: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and heating coil integration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Measure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increase triggers solenoid valves open ,directs gas to a storage container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885BC4-8611-905A-6768-13C6FFD1F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333" y="951640"/>
            <a:ext cx="2585605" cy="527464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42594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B09C-788E-1D8C-FA16-FBCA8E16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6BE92-9729-CA7E-A295-9C0B02BFB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0" y="0"/>
            <a:ext cx="1631373" cy="864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F41DD0-CC4C-8423-C99E-648C0E1C8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6" y="1140141"/>
            <a:ext cx="5220932" cy="32253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FF79A9-4821-AB00-22CA-1687EC59B5A9}"/>
              </a:ext>
            </a:extLst>
          </p:cNvPr>
          <p:cNvSpPr txBox="1">
            <a:spLocks/>
          </p:cNvSpPr>
          <p:nvPr/>
        </p:nvSpPr>
        <p:spPr>
          <a:xfrm>
            <a:off x="2354790" y="136525"/>
            <a:ext cx="6711011" cy="7161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Nutrient Measurement Kit – NUTRIX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97D0A7-D487-3D6B-65C2-3759D7E52457}"/>
              </a:ext>
            </a:extLst>
          </p:cNvPr>
          <p:cNvSpPr/>
          <p:nvPr/>
        </p:nvSpPr>
        <p:spPr>
          <a:xfrm>
            <a:off x="5843157" y="1122419"/>
            <a:ext cx="6162720" cy="2606890"/>
          </a:xfrm>
          <a:custGeom>
            <a:avLst/>
            <a:gdLst>
              <a:gd name="connsiteX0" fmla="*/ 0 w 6162720"/>
              <a:gd name="connsiteY0" fmla="*/ 0 h 2606890"/>
              <a:gd name="connsiteX1" fmla="*/ 746374 w 6162720"/>
              <a:gd name="connsiteY1" fmla="*/ 0 h 2606890"/>
              <a:gd name="connsiteX2" fmla="*/ 1246239 w 6162720"/>
              <a:gd name="connsiteY2" fmla="*/ 0 h 2606890"/>
              <a:gd name="connsiteX3" fmla="*/ 1930986 w 6162720"/>
              <a:gd name="connsiteY3" fmla="*/ 0 h 2606890"/>
              <a:gd name="connsiteX4" fmla="*/ 2492478 w 6162720"/>
              <a:gd name="connsiteY4" fmla="*/ 0 h 2606890"/>
              <a:gd name="connsiteX5" fmla="*/ 2992343 w 6162720"/>
              <a:gd name="connsiteY5" fmla="*/ 0 h 2606890"/>
              <a:gd name="connsiteX6" fmla="*/ 3800344 w 6162720"/>
              <a:gd name="connsiteY6" fmla="*/ 0 h 2606890"/>
              <a:gd name="connsiteX7" fmla="*/ 4546718 w 6162720"/>
              <a:gd name="connsiteY7" fmla="*/ 0 h 2606890"/>
              <a:gd name="connsiteX8" fmla="*/ 5293092 w 6162720"/>
              <a:gd name="connsiteY8" fmla="*/ 0 h 2606890"/>
              <a:gd name="connsiteX9" fmla="*/ 6162720 w 6162720"/>
              <a:gd name="connsiteY9" fmla="*/ 0 h 2606890"/>
              <a:gd name="connsiteX10" fmla="*/ 6162720 w 6162720"/>
              <a:gd name="connsiteY10" fmla="*/ 599585 h 2606890"/>
              <a:gd name="connsiteX11" fmla="*/ 6162720 w 6162720"/>
              <a:gd name="connsiteY11" fmla="*/ 1251307 h 2606890"/>
              <a:gd name="connsiteX12" fmla="*/ 6162720 w 6162720"/>
              <a:gd name="connsiteY12" fmla="*/ 1929099 h 2606890"/>
              <a:gd name="connsiteX13" fmla="*/ 6162720 w 6162720"/>
              <a:gd name="connsiteY13" fmla="*/ 2606890 h 2606890"/>
              <a:gd name="connsiteX14" fmla="*/ 5601228 w 6162720"/>
              <a:gd name="connsiteY14" fmla="*/ 2606890 h 2606890"/>
              <a:gd name="connsiteX15" fmla="*/ 4916481 w 6162720"/>
              <a:gd name="connsiteY15" fmla="*/ 2606890 h 2606890"/>
              <a:gd name="connsiteX16" fmla="*/ 4354989 w 6162720"/>
              <a:gd name="connsiteY16" fmla="*/ 2606890 h 2606890"/>
              <a:gd name="connsiteX17" fmla="*/ 3670242 w 6162720"/>
              <a:gd name="connsiteY17" fmla="*/ 2606890 h 2606890"/>
              <a:gd name="connsiteX18" fmla="*/ 3047123 w 6162720"/>
              <a:gd name="connsiteY18" fmla="*/ 2606890 h 2606890"/>
              <a:gd name="connsiteX19" fmla="*/ 2239122 w 6162720"/>
              <a:gd name="connsiteY19" fmla="*/ 2606890 h 2606890"/>
              <a:gd name="connsiteX20" fmla="*/ 1739257 w 6162720"/>
              <a:gd name="connsiteY20" fmla="*/ 2606890 h 2606890"/>
              <a:gd name="connsiteX21" fmla="*/ 1239391 w 6162720"/>
              <a:gd name="connsiteY21" fmla="*/ 2606890 h 2606890"/>
              <a:gd name="connsiteX22" fmla="*/ 677899 w 6162720"/>
              <a:gd name="connsiteY22" fmla="*/ 2606890 h 2606890"/>
              <a:gd name="connsiteX23" fmla="*/ 0 w 6162720"/>
              <a:gd name="connsiteY23" fmla="*/ 2606890 h 2606890"/>
              <a:gd name="connsiteX24" fmla="*/ 0 w 6162720"/>
              <a:gd name="connsiteY24" fmla="*/ 2033374 h 2606890"/>
              <a:gd name="connsiteX25" fmla="*/ 0 w 6162720"/>
              <a:gd name="connsiteY25" fmla="*/ 1381652 h 2606890"/>
              <a:gd name="connsiteX26" fmla="*/ 0 w 6162720"/>
              <a:gd name="connsiteY26" fmla="*/ 755998 h 2606890"/>
              <a:gd name="connsiteX27" fmla="*/ 0 w 6162720"/>
              <a:gd name="connsiteY27" fmla="*/ 0 h 260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62720" h="2606890" fill="none" extrusionOk="0">
                <a:moveTo>
                  <a:pt x="0" y="0"/>
                </a:moveTo>
                <a:cubicBezTo>
                  <a:pt x="197318" y="-18676"/>
                  <a:pt x="527432" y="6289"/>
                  <a:pt x="746374" y="0"/>
                </a:cubicBezTo>
                <a:cubicBezTo>
                  <a:pt x="965316" y="-6289"/>
                  <a:pt x="1107047" y="-24463"/>
                  <a:pt x="1246239" y="0"/>
                </a:cubicBezTo>
                <a:cubicBezTo>
                  <a:pt x="1385432" y="24463"/>
                  <a:pt x="1643272" y="-13852"/>
                  <a:pt x="1930986" y="0"/>
                </a:cubicBezTo>
                <a:cubicBezTo>
                  <a:pt x="2218700" y="13852"/>
                  <a:pt x="2237594" y="-25916"/>
                  <a:pt x="2492478" y="0"/>
                </a:cubicBezTo>
                <a:cubicBezTo>
                  <a:pt x="2747362" y="25916"/>
                  <a:pt x="2811846" y="22237"/>
                  <a:pt x="2992343" y="0"/>
                </a:cubicBezTo>
                <a:cubicBezTo>
                  <a:pt x="3172841" y="-22237"/>
                  <a:pt x="3559494" y="-34998"/>
                  <a:pt x="3800344" y="0"/>
                </a:cubicBezTo>
                <a:cubicBezTo>
                  <a:pt x="4041194" y="34998"/>
                  <a:pt x="4291751" y="23375"/>
                  <a:pt x="4546718" y="0"/>
                </a:cubicBezTo>
                <a:cubicBezTo>
                  <a:pt x="4801685" y="-23375"/>
                  <a:pt x="5104156" y="538"/>
                  <a:pt x="5293092" y="0"/>
                </a:cubicBezTo>
                <a:cubicBezTo>
                  <a:pt x="5482028" y="-538"/>
                  <a:pt x="5836190" y="1800"/>
                  <a:pt x="6162720" y="0"/>
                </a:cubicBezTo>
                <a:cubicBezTo>
                  <a:pt x="6182588" y="167758"/>
                  <a:pt x="6169154" y="346339"/>
                  <a:pt x="6162720" y="599585"/>
                </a:cubicBezTo>
                <a:cubicBezTo>
                  <a:pt x="6156286" y="852831"/>
                  <a:pt x="6192422" y="1074469"/>
                  <a:pt x="6162720" y="1251307"/>
                </a:cubicBezTo>
                <a:cubicBezTo>
                  <a:pt x="6133018" y="1428145"/>
                  <a:pt x="6135605" y="1607627"/>
                  <a:pt x="6162720" y="1929099"/>
                </a:cubicBezTo>
                <a:cubicBezTo>
                  <a:pt x="6189835" y="2250571"/>
                  <a:pt x="6142600" y="2356975"/>
                  <a:pt x="6162720" y="2606890"/>
                </a:cubicBezTo>
                <a:cubicBezTo>
                  <a:pt x="6019033" y="2633200"/>
                  <a:pt x="5794759" y="2585635"/>
                  <a:pt x="5601228" y="2606890"/>
                </a:cubicBezTo>
                <a:cubicBezTo>
                  <a:pt x="5407697" y="2628145"/>
                  <a:pt x="5240478" y="2609696"/>
                  <a:pt x="4916481" y="2606890"/>
                </a:cubicBezTo>
                <a:cubicBezTo>
                  <a:pt x="4592484" y="2604084"/>
                  <a:pt x="4481884" y="2633021"/>
                  <a:pt x="4354989" y="2606890"/>
                </a:cubicBezTo>
                <a:cubicBezTo>
                  <a:pt x="4228094" y="2580759"/>
                  <a:pt x="3851569" y="2631341"/>
                  <a:pt x="3670242" y="2606890"/>
                </a:cubicBezTo>
                <a:cubicBezTo>
                  <a:pt x="3488915" y="2582439"/>
                  <a:pt x="3178331" y="2611755"/>
                  <a:pt x="3047123" y="2606890"/>
                </a:cubicBezTo>
                <a:cubicBezTo>
                  <a:pt x="2915915" y="2602025"/>
                  <a:pt x="2422821" y="2627457"/>
                  <a:pt x="2239122" y="2606890"/>
                </a:cubicBezTo>
                <a:cubicBezTo>
                  <a:pt x="2055423" y="2586323"/>
                  <a:pt x="1852779" y="2600673"/>
                  <a:pt x="1739257" y="2606890"/>
                </a:cubicBezTo>
                <a:cubicBezTo>
                  <a:pt x="1625735" y="2613107"/>
                  <a:pt x="1383650" y="2601362"/>
                  <a:pt x="1239391" y="2606890"/>
                </a:cubicBezTo>
                <a:cubicBezTo>
                  <a:pt x="1095132" y="2612418"/>
                  <a:pt x="836111" y="2614033"/>
                  <a:pt x="677899" y="2606890"/>
                </a:cubicBezTo>
                <a:cubicBezTo>
                  <a:pt x="519687" y="2599747"/>
                  <a:pt x="178453" y="2631146"/>
                  <a:pt x="0" y="2606890"/>
                </a:cubicBezTo>
                <a:cubicBezTo>
                  <a:pt x="17960" y="2390390"/>
                  <a:pt x="11747" y="2204963"/>
                  <a:pt x="0" y="2033374"/>
                </a:cubicBezTo>
                <a:cubicBezTo>
                  <a:pt x="-11747" y="1861785"/>
                  <a:pt x="30175" y="1699393"/>
                  <a:pt x="0" y="1381652"/>
                </a:cubicBezTo>
                <a:cubicBezTo>
                  <a:pt x="-30175" y="1063911"/>
                  <a:pt x="-19974" y="1060059"/>
                  <a:pt x="0" y="755998"/>
                </a:cubicBezTo>
                <a:cubicBezTo>
                  <a:pt x="19974" y="451937"/>
                  <a:pt x="-21299" y="377667"/>
                  <a:pt x="0" y="0"/>
                </a:cubicBezTo>
                <a:close/>
              </a:path>
              <a:path w="6162720" h="2606890" stroke="0" extrusionOk="0">
                <a:moveTo>
                  <a:pt x="0" y="0"/>
                </a:moveTo>
                <a:cubicBezTo>
                  <a:pt x="250839" y="-14484"/>
                  <a:pt x="457792" y="-22766"/>
                  <a:pt x="623119" y="0"/>
                </a:cubicBezTo>
                <a:cubicBezTo>
                  <a:pt x="788446" y="22766"/>
                  <a:pt x="1021289" y="-13279"/>
                  <a:pt x="1307866" y="0"/>
                </a:cubicBezTo>
                <a:cubicBezTo>
                  <a:pt x="1594443" y="13279"/>
                  <a:pt x="1672278" y="21975"/>
                  <a:pt x="1807731" y="0"/>
                </a:cubicBezTo>
                <a:cubicBezTo>
                  <a:pt x="1943184" y="-21975"/>
                  <a:pt x="2116100" y="6841"/>
                  <a:pt x="2307596" y="0"/>
                </a:cubicBezTo>
                <a:cubicBezTo>
                  <a:pt x="2499093" y="-6841"/>
                  <a:pt x="2752929" y="-630"/>
                  <a:pt x="2992343" y="0"/>
                </a:cubicBezTo>
                <a:cubicBezTo>
                  <a:pt x="3231757" y="630"/>
                  <a:pt x="3505464" y="-27540"/>
                  <a:pt x="3738717" y="0"/>
                </a:cubicBezTo>
                <a:cubicBezTo>
                  <a:pt x="3971970" y="27540"/>
                  <a:pt x="4213409" y="14456"/>
                  <a:pt x="4423463" y="0"/>
                </a:cubicBezTo>
                <a:cubicBezTo>
                  <a:pt x="4633517" y="-14456"/>
                  <a:pt x="4806030" y="-12797"/>
                  <a:pt x="4923329" y="0"/>
                </a:cubicBezTo>
                <a:cubicBezTo>
                  <a:pt x="5040628" y="12797"/>
                  <a:pt x="5193876" y="21209"/>
                  <a:pt x="5423194" y="0"/>
                </a:cubicBezTo>
                <a:cubicBezTo>
                  <a:pt x="5652513" y="-21209"/>
                  <a:pt x="5911283" y="3430"/>
                  <a:pt x="6162720" y="0"/>
                </a:cubicBezTo>
                <a:cubicBezTo>
                  <a:pt x="6192284" y="224599"/>
                  <a:pt x="6171461" y="393568"/>
                  <a:pt x="6162720" y="703860"/>
                </a:cubicBezTo>
                <a:cubicBezTo>
                  <a:pt x="6153979" y="1014152"/>
                  <a:pt x="6138098" y="1029274"/>
                  <a:pt x="6162720" y="1277376"/>
                </a:cubicBezTo>
                <a:cubicBezTo>
                  <a:pt x="6187342" y="1525478"/>
                  <a:pt x="6155569" y="1589650"/>
                  <a:pt x="6162720" y="1876961"/>
                </a:cubicBezTo>
                <a:cubicBezTo>
                  <a:pt x="6169871" y="2164273"/>
                  <a:pt x="6151457" y="2332603"/>
                  <a:pt x="6162720" y="2606890"/>
                </a:cubicBezTo>
                <a:cubicBezTo>
                  <a:pt x="6024013" y="2582869"/>
                  <a:pt x="5774585" y="2595904"/>
                  <a:pt x="5539601" y="2606890"/>
                </a:cubicBezTo>
                <a:cubicBezTo>
                  <a:pt x="5304617" y="2617876"/>
                  <a:pt x="5104549" y="2591445"/>
                  <a:pt x="4916481" y="2606890"/>
                </a:cubicBezTo>
                <a:cubicBezTo>
                  <a:pt x="4728413" y="2622335"/>
                  <a:pt x="4586854" y="2587936"/>
                  <a:pt x="4354989" y="2606890"/>
                </a:cubicBezTo>
                <a:cubicBezTo>
                  <a:pt x="4123124" y="2625844"/>
                  <a:pt x="3981209" y="2627562"/>
                  <a:pt x="3793497" y="2606890"/>
                </a:cubicBezTo>
                <a:cubicBezTo>
                  <a:pt x="3605785" y="2586218"/>
                  <a:pt x="3540701" y="2588310"/>
                  <a:pt x="3293631" y="2606890"/>
                </a:cubicBezTo>
                <a:cubicBezTo>
                  <a:pt x="3046561" y="2625470"/>
                  <a:pt x="2836635" y="2602572"/>
                  <a:pt x="2547258" y="2606890"/>
                </a:cubicBezTo>
                <a:cubicBezTo>
                  <a:pt x="2257881" y="2611208"/>
                  <a:pt x="2098651" y="2627818"/>
                  <a:pt x="1924138" y="2606890"/>
                </a:cubicBezTo>
                <a:cubicBezTo>
                  <a:pt x="1749625" y="2585962"/>
                  <a:pt x="1518578" y="2617099"/>
                  <a:pt x="1116137" y="2606890"/>
                </a:cubicBezTo>
                <a:cubicBezTo>
                  <a:pt x="713696" y="2596681"/>
                  <a:pt x="828066" y="2584648"/>
                  <a:pt x="616272" y="2606890"/>
                </a:cubicBezTo>
                <a:cubicBezTo>
                  <a:pt x="404479" y="2629132"/>
                  <a:pt x="306756" y="2600534"/>
                  <a:pt x="0" y="2606890"/>
                </a:cubicBezTo>
                <a:cubicBezTo>
                  <a:pt x="-29732" y="2336912"/>
                  <a:pt x="-4748" y="2228401"/>
                  <a:pt x="0" y="1981236"/>
                </a:cubicBezTo>
                <a:cubicBezTo>
                  <a:pt x="4748" y="1734071"/>
                  <a:pt x="-3750" y="1498779"/>
                  <a:pt x="0" y="1303445"/>
                </a:cubicBezTo>
                <a:cubicBezTo>
                  <a:pt x="3750" y="1108111"/>
                  <a:pt x="17038" y="972230"/>
                  <a:pt x="0" y="729929"/>
                </a:cubicBezTo>
                <a:cubicBezTo>
                  <a:pt x="-17038" y="487628"/>
                  <a:pt x="18587" y="35160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943577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2781D-5684-D1D3-C5A4-4C68EC44F2A1}"/>
              </a:ext>
            </a:extLst>
          </p:cNvPr>
          <p:cNvSpPr txBox="1"/>
          <p:nvPr/>
        </p:nvSpPr>
        <p:spPr>
          <a:xfrm>
            <a:off x="5843158" y="1174764"/>
            <a:ext cx="6162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Nutrient Analysis: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P, K values measured precisely in biogas slurry enriched with BIOX</a:t>
            </a:r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Cost-Effective: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portable and alternative to lab testing, tailored for rural farmers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sensors for reliable 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726B-C387-2008-9CCE-4C8C8BF45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83" y="3859658"/>
            <a:ext cx="2216861" cy="24289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CBCC58-00A0-844A-4996-71FDC6945B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9"/>
          <a:stretch/>
        </p:blipFill>
        <p:spPr>
          <a:xfrm>
            <a:off x="9593939" y="3893550"/>
            <a:ext cx="2175276" cy="24289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966CF-057C-B0FD-22A8-46A47852DCD6}"/>
              </a:ext>
            </a:extLst>
          </p:cNvPr>
          <p:cNvSpPr txBox="1"/>
          <p:nvPr/>
        </p:nvSpPr>
        <p:spPr>
          <a:xfrm>
            <a:off x="8801269" y="4608827"/>
            <a:ext cx="53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A5C0C8-5D29-7F0E-3A7A-AEC89E57547C}"/>
              </a:ext>
            </a:extLst>
          </p:cNvPr>
          <p:cNvSpPr/>
          <p:nvPr/>
        </p:nvSpPr>
        <p:spPr>
          <a:xfrm>
            <a:off x="401171" y="4662078"/>
            <a:ext cx="5887571" cy="1665108"/>
          </a:xfrm>
          <a:custGeom>
            <a:avLst/>
            <a:gdLst>
              <a:gd name="connsiteX0" fmla="*/ 0 w 5887571"/>
              <a:gd name="connsiteY0" fmla="*/ 0 h 1665108"/>
              <a:gd name="connsiteX1" fmla="*/ 713050 w 5887571"/>
              <a:gd name="connsiteY1" fmla="*/ 0 h 1665108"/>
              <a:gd name="connsiteX2" fmla="*/ 1249473 w 5887571"/>
              <a:gd name="connsiteY2" fmla="*/ 0 h 1665108"/>
              <a:gd name="connsiteX3" fmla="*/ 1785897 w 5887571"/>
              <a:gd name="connsiteY3" fmla="*/ 0 h 1665108"/>
              <a:gd name="connsiteX4" fmla="*/ 2498947 w 5887571"/>
              <a:gd name="connsiteY4" fmla="*/ 0 h 1665108"/>
              <a:gd name="connsiteX5" fmla="*/ 2976494 w 5887571"/>
              <a:gd name="connsiteY5" fmla="*/ 0 h 1665108"/>
              <a:gd name="connsiteX6" fmla="*/ 3630669 w 5887571"/>
              <a:gd name="connsiteY6" fmla="*/ 0 h 1665108"/>
              <a:gd name="connsiteX7" fmla="*/ 4167092 w 5887571"/>
              <a:gd name="connsiteY7" fmla="*/ 0 h 1665108"/>
              <a:gd name="connsiteX8" fmla="*/ 4644639 w 5887571"/>
              <a:gd name="connsiteY8" fmla="*/ 0 h 1665108"/>
              <a:gd name="connsiteX9" fmla="*/ 5887571 w 5887571"/>
              <a:gd name="connsiteY9" fmla="*/ 0 h 1665108"/>
              <a:gd name="connsiteX10" fmla="*/ 5887571 w 5887571"/>
              <a:gd name="connsiteY10" fmla="*/ 571687 h 1665108"/>
              <a:gd name="connsiteX11" fmla="*/ 5887571 w 5887571"/>
              <a:gd name="connsiteY11" fmla="*/ 1110072 h 1665108"/>
              <a:gd name="connsiteX12" fmla="*/ 5887571 w 5887571"/>
              <a:gd name="connsiteY12" fmla="*/ 1665108 h 1665108"/>
              <a:gd name="connsiteX13" fmla="*/ 5410024 w 5887571"/>
              <a:gd name="connsiteY13" fmla="*/ 1665108 h 1665108"/>
              <a:gd name="connsiteX14" fmla="*/ 4755849 w 5887571"/>
              <a:gd name="connsiteY14" fmla="*/ 1665108 h 1665108"/>
              <a:gd name="connsiteX15" fmla="*/ 4042799 w 5887571"/>
              <a:gd name="connsiteY15" fmla="*/ 1665108 h 1665108"/>
              <a:gd name="connsiteX16" fmla="*/ 3447500 w 5887571"/>
              <a:gd name="connsiteY16" fmla="*/ 1665108 h 1665108"/>
              <a:gd name="connsiteX17" fmla="*/ 2911077 w 5887571"/>
              <a:gd name="connsiteY17" fmla="*/ 1665108 h 1665108"/>
              <a:gd name="connsiteX18" fmla="*/ 2256902 w 5887571"/>
              <a:gd name="connsiteY18" fmla="*/ 1665108 h 1665108"/>
              <a:gd name="connsiteX19" fmla="*/ 1720479 w 5887571"/>
              <a:gd name="connsiteY19" fmla="*/ 1665108 h 1665108"/>
              <a:gd name="connsiteX20" fmla="*/ 1066305 w 5887571"/>
              <a:gd name="connsiteY20" fmla="*/ 1665108 h 1665108"/>
              <a:gd name="connsiteX21" fmla="*/ 0 w 5887571"/>
              <a:gd name="connsiteY21" fmla="*/ 1665108 h 1665108"/>
              <a:gd name="connsiteX22" fmla="*/ 0 w 5887571"/>
              <a:gd name="connsiteY22" fmla="*/ 1076770 h 1665108"/>
              <a:gd name="connsiteX23" fmla="*/ 0 w 5887571"/>
              <a:gd name="connsiteY23" fmla="*/ 505083 h 1665108"/>
              <a:gd name="connsiteX24" fmla="*/ 0 w 5887571"/>
              <a:gd name="connsiteY24" fmla="*/ 0 h 166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87571" h="1665108" fill="none" extrusionOk="0">
                <a:moveTo>
                  <a:pt x="0" y="0"/>
                </a:moveTo>
                <a:cubicBezTo>
                  <a:pt x="329710" y="12924"/>
                  <a:pt x="374785" y="-25024"/>
                  <a:pt x="713050" y="0"/>
                </a:cubicBezTo>
                <a:cubicBezTo>
                  <a:pt x="1051315" y="25024"/>
                  <a:pt x="1101588" y="4395"/>
                  <a:pt x="1249473" y="0"/>
                </a:cubicBezTo>
                <a:cubicBezTo>
                  <a:pt x="1397358" y="-4395"/>
                  <a:pt x="1570528" y="-16670"/>
                  <a:pt x="1785897" y="0"/>
                </a:cubicBezTo>
                <a:cubicBezTo>
                  <a:pt x="2001266" y="16670"/>
                  <a:pt x="2171035" y="-4507"/>
                  <a:pt x="2498947" y="0"/>
                </a:cubicBezTo>
                <a:cubicBezTo>
                  <a:pt x="2826859" y="4507"/>
                  <a:pt x="2744185" y="18003"/>
                  <a:pt x="2976494" y="0"/>
                </a:cubicBezTo>
                <a:cubicBezTo>
                  <a:pt x="3208803" y="-18003"/>
                  <a:pt x="3395396" y="23245"/>
                  <a:pt x="3630669" y="0"/>
                </a:cubicBezTo>
                <a:cubicBezTo>
                  <a:pt x="3865943" y="-23245"/>
                  <a:pt x="3960707" y="4908"/>
                  <a:pt x="4167092" y="0"/>
                </a:cubicBezTo>
                <a:cubicBezTo>
                  <a:pt x="4373477" y="-4908"/>
                  <a:pt x="4540304" y="-3797"/>
                  <a:pt x="4644639" y="0"/>
                </a:cubicBezTo>
                <a:cubicBezTo>
                  <a:pt x="4748974" y="3797"/>
                  <a:pt x="5533471" y="30464"/>
                  <a:pt x="5887571" y="0"/>
                </a:cubicBezTo>
                <a:cubicBezTo>
                  <a:pt x="5913506" y="118258"/>
                  <a:pt x="5882749" y="411984"/>
                  <a:pt x="5887571" y="571687"/>
                </a:cubicBezTo>
                <a:cubicBezTo>
                  <a:pt x="5892393" y="731390"/>
                  <a:pt x="5867748" y="842055"/>
                  <a:pt x="5887571" y="1110072"/>
                </a:cubicBezTo>
                <a:cubicBezTo>
                  <a:pt x="5907394" y="1378090"/>
                  <a:pt x="5872944" y="1514919"/>
                  <a:pt x="5887571" y="1665108"/>
                </a:cubicBezTo>
                <a:cubicBezTo>
                  <a:pt x="5767192" y="1686752"/>
                  <a:pt x="5643457" y="1648302"/>
                  <a:pt x="5410024" y="1665108"/>
                </a:cubicBezTo>
                <a:cubicBezTo>
                  <a:pt x="5176591" y="1681914"/>
                  <a:pt x="4973819" y="1645173"/>
                  <a:pt x="4755849" y="1665108"/>
                </a:cubicBezTo>
                <a:cubicBezTo>
                  <a:pt x="4537879" y="1685043"/>
                  <a:pt x="4269522" y="1696225"/>
                  <a:pt x="4042799" y="1665108"/>
                </a:cubicBezTo>
                <a:cubicBezTo>
                  <a:pt x="3816076" y="1633992"/>
                  <a:pt x="3658748" y="1652271"/>
                  <a:pt x="3447500" y="1665108"/>
                </a:cubicBezTo>
                <a:cubicBezTo>
                  <a:pt x="3236252" y="1677945"/>
                  <a:pt x="3170206" y="1654227"/>
                  <a:pt x="2911077" y="1665108"/>
                </a:cubicBezTo>
                <a:cubicBezTo>
                  <a:pt x="2651948" y="1675989"/>
                  <a:pt x="2471548" y="1695531"/>
                  <a:pt x="2256902" y="1665108"/>
                </a:cubicBezTo>
                <a:cubicBezTo>
                  <a:pt x="2042256" y="1634685"/>
                  <a:pt x="1847367" y="1656336"/>
                  <a:pt x="1720479" y="1665108"/>
                </a:cubicBezTo>
                <a:cubicBezTo>
                  <a:pt x="1593591" y="1673880"/>
                  <a:pt x="1277987" y="1636359"/>
                  <a:pt x="1066305" y="1665108"/>
                </a:cubicBezTo>
                <a:cubicBezTo>
                  <a:pt x="854623" y="1693857"/>
                  <a:pt x="297399" y="1706553"/>
                  <a:pt x="0" y="1665108"/>
                </a:cubicBezTo>
                <a:cubicBezTo>
                  <a:pt x="-5072" y="1444479"/>
                  <a:pt x="-6293" y="1300180"/>
                  <a:pt x="0" y="1076770"/>
                </a:cubicBezTo>
                <a:cubicBezTo>
                  <a:pt x="6293" y="853360"/>
                  <a:pt x="7024" y="746691"/>
                  <a:pt x="0" y="505083"/>
                </a:cubicBezTo>
                <a:cubicBezTo>
                  <a:pt x="-7024" y="263475"/>
                  <a:pt x="4248" y="194279"/>
                  <a:pt x="0" y="0"/>
                </a:cubicBezTo>
                <a:close/>
              </a:path>
              <a:path w="5887571" h="1665108" stroke="0" extrusionOk="0">
                <a:moveTo>
                  <a:pt x="0" y="0"/>
                </a:moveTo>
                <a:cubicBezTo>
                  <a:pt x="198265" y="-27857"/>
                  <a:pt x="432670" y="14620"/>
                  <a:pt x="595299" y="0"/>
                </a:cubicBezTo>
                <a:cubicBezTo>
                  <a:pt x="757928" y="-14620"/>
                  <a:pt x="984796" y="4734"/>
                  <a:pt x="1249473" y="0"/>
                </a:cubicBezTo>
                <a:cubicBezTo>
                  <a:pt x="1514150" y="-4734"/>
                  <a:pt x="1577466" y="8106"/>
                  <a:pt x="1727021" y="0"/>
                </a:cubicBezTo>
                <a:cubicBezTo>
                  <a:pt x="1876576" y="-8106"/>
                  <a:pt x="2059349" y="-10116"/>
                  <a:pt x="2204568" y="0"/>
                </a:cubicBezTo>
                <a:cubicBezTo>
                  <a:pt x="2349787" y="10116"/>
                  <a:pt x="2691158" y="20601"/>
                  <a:pt x="2858743" y="0"/>
                </a:cubicBezTo>
                <a:cubicBezTo>
                  <a:pt x="3026329" y="-20601"/>
                  <a:pt x="3233422" y="9789"/>
                  <a:pt x="3571793" y="0"/>
                </a:cubicBezTo>
                <a:cubicBezTo>
                  <a:pt x="3910164" y="-9789"/>
                  <a:pt x="3944846" y="-15402"/>
                  <a:pt x="4225968" y="0"/>
                </a:cubicBezTo>
                <a:cubicBezTo>
                  <a:pt x="4507091" y="15402"/>
                  <a:pt x="4553137" y="12227"/>
                  <a:pt x="4703515" y="0"/>
                </a:cubicBezTo>
                <a:cubicBezTo>
                  <a:pt x="4853893" y="-12227"/>
                  <a:pt x="5014734" y="-15211"/>
                  <a:pt x="5181062" y="0"/>
                </a:cubicBezTo>
                <a:cubicBezTo>
                  <a:pt x="5347390" y="15211"/>
                  <a:pt x="5658573" y="35056"/>
                  <a:pt x="5887571" y="0"/>
                </a:cubicBezTo>
                <a:cubicBezTo>
                  <a:pt x="5915701" y="208594"/>
                  <a:pt x="5908191" y="424941"/>
                  <a:pt x="5887571" y="588338"/>
                </a:cubicBezTo>
                <a:cubicBezTo>
                  <a:pt x="5866951" y="751735"/>
                  <a:pt x="5874525" y="942784"/>
                  <a:pt x="5887571" y="1093421"/>
                </a:cubicBezTo>
                <a:cubicBezTo>
                  <a:pt x="5900617" y="1244058"/>
                  <a:pt x="5859031" y="1379419"/>
                  <a:pt x="5887571" y="1665108"/>
                </a:cubicBezTo>
                <a:cubicBezTo>
                  <a:pt x="5613809" y="1669838"/>
                  <a:pt x="5499151" y="1682488"/>
                  <a:pt x="5115645" y="1665108"/>
                </a:cubicBezTo>
                <a:cubicBezTo>
                  <a:pt x="4732139" y="1647728"/>
                  <a:pt x="4782235" y="1689043"/>
                  <a:pt x="4579222" y="1665108"/>
                </a:cubicBezTo>
                <a:cubicBezTo>
                  <a:pt x="4376209" y="1641173"/>
                  <a:pt x="4188543" y="1676287"/>
                  <a:pt x="3983923" y="1665108"/>
                </a:cubicBezTo>
                <a:cubicBezTo>
                  <a:pt x="3779303" y="1653929"/>
                  <a:pt x="3622549" y="1645287"/>
                  <a:pt x="3447500" y="1665108"/>
                </a:cubicBezTo>
                <a:cubicBezTo>
                  <a:pt x="3272451" y="1684929"/>
                  <a:pt x="3103719" y="1659090"/>
                  <a:pt x="2911077" y="1665108"/>
                </a:cubicBezTo>
                <a:cubicBezTo>
                  <a:pt x="2718435" y="1671126"/>
                  <a:pt x="2646362" y="1645193"/>
                  <a:pt x="2433529" y="1665108"/>
                </a:cubicBezTo>
                <a:cubicBezTo>
                  <a:pt x="2220696" y="1685023"/>
                  <a:pt x="2045862" y="1641736"/>
                  <a:pt x="1720479" y="1665108"/>
                </a:cubicBezTo>
                <a:cubicBezTo>
                  <a:pt x="1395096" y="1688481"/>
                  <a:pt x="1422536" y="1685649"/>
                  <a:pt x="1125180" y="1665108"/>
                </a:cubicBezTo>
                <a:cubicBezTo>
                  <a:pt x="827824" y="1644567"/>
                  <a:pt x="229658" y="1713696"/>
                  <a:pt x="0" y="1665108"/>
                </a:cubicBezTo>
                <a:cubicBezTo>
                  <a:pt x="-25035" y="1497790"/>
                  <a:pt x="6413" y="1351741"/>
                  <a:pt x="0" y="1160025"/>
                </a:cubicBezTo>
                <a:cubicBezTo>
                  <a:pt x="-6413" y="968309"/>
                  <a:pt x="-5257" y="743240"/>
                  <a:pt x="0" y="621640"/>
                </a:cubicBezTo>
                <a:cubicBezTo>
                  <a:pt x="5257" y="500041"/>
                  <a:pt x="6850" y="135179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943577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D5806-47D3-90CF-260F-AA7F91C14732}"/>
              </a:ext>
            </a:extLst>
          </p:cNvPr>
          <p:cNvSpPr txBox="1"/>
          <p:nvPr/>
        </p:nvSpPr>
        <p:spPr>
          <a:xfrm>
            <a:off x="486316" y="4657349"/>
            <a:ext cx="58086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NUTRIX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precise measurement and enhancement of NPK values in biogas slurry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fertilizer quality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values obtained improve crop yield</a:t>
            </a:r>
          </a:p>
        </p:txBody>
      </p:sp>
    </p:spTree>
    <p:extLst>
      <p:ext uri="{BB962C8B-B14F-4D97-AF65-F5344CB8AC3E}">
        <p14:creationId xmlns:p14="http://schemas.microsoft.com/office/powerpoint/2010/main" val="35729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/>
      <p:bldP spid="7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561" y="208371"/>
            <a:ext cx="7724228" cy="607834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Nutrient Enrichment Model –  BIOX and User Manual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0900" y="1043667"/>
            <a:ext cx="98272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two-tiered enrichment approach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enhancing biogas slurry output into a high-value organic fertilizer</a:t>
            </a:r>
          </a:p>
        </p:txBody>
      </p:sp>
      <p:sp>
        <p:nvSpPr>
          <p:cNvPr id="10" name="AutoShape 7" descr="Making Bonemeal at Home | Chiot's Ru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Right Arrow 15"/>
          <p:cNvSpPr/>
          <p:nvPr/>
        </p:nvSpPr>
        <p:spPr>
          <a:xfrm>
            <a:off x="2466099" y="2655741"/>
            <a:ext cx="455500" cy="25447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19508" y="2442732"/>
            <a:ext cx="1761094" cy="6792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BIOX – Organic Base Fertilizer</a:t>
            </a:r>
          </a:p>
        </p:txBody>
      </p:sp>
      <p:sp>
        <p:nvSpPr>
          <p:cNvPr id="19" name="Oval 18"/>
          <p:cNvSpPr/>
          <p:nvPr/>
        </p:nvSpPr>
        <p:spPr>
          <a:xfrm>
            <a:off x="146230" y="2529026"/>
            <a:ext cx="365762" cy="38118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1DEE3ED-B914-4FB4-8E8E-7965FE85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0" y="1"/>
            <a:ext cx="1701800" cy="9013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133" y="874557"/>
            <a:ext cx="101917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2E1C032-EC8E-F6CB-F23B-58F1FBA89ECC}"/>
              </a:ext>
            </a:extLst>
          </p:cNvPr>
          <p:cNvSpPr/>
          <p:nvPr/>
        </p:nvSpPr>
        <p:spPr>
          <a:xfrm>
            <a:off x="140424" y="4815166"/>
            <a:ext cx="365762" cy="381188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428A99-1648-DCFE-158A-5EC16F9D26A7}"/>
              </a:ext>
            </a:extLst>
          </p:cNvPr>
          <p:cNvSpPr/>
          <p:nvPr/>
        </p:nvSpPr>
        <p:spPr>
          <a:xfrm>
            <a:off x="613722" y="4607130"/>
            <a:ext cx="2113318" cy="6792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BIOX User Manual</a:t>
            </a:r>
          </a:p>
        </p:txBody>
      </p:sp>
      <p:sp>
        <p:nvSpPr>
          <p:cNvPr id="31" name="Right Arrow 15">
            <a:extLst>
              <a:ext uri="{FF2B5EF4-FFF2-40B4-BE49-F238E27FC236}">
                <a16:creationId xmlns:a16="http://schemas.microsoft.com/office/drawing/2014/main" id="{4BEF0BCA-0022-13CB-2CAE-53AB65CF2E5F}"/>
              </a:ext>
            </a:extLst>
          </p:cNvPr>
          <p:cNvSpPr/>
          <p:nvPr/>
        </p:nvSpPr>
        <p:spPr>
          <a:xfrm>
            <a:off x="2795657" y="4848649"/>
            <a:ext cx="718457" cy="25447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70FE49D-B1DD-452F-1F26-9AA55C7ED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64" y="2337684"/>
            <a:ext cx="1656044" cy="114505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BE580A7-B9E2-D391-2AB8-688BACB09167}"/>
              </a:ext>
            </a:extLst>
          </p:cNvPr>
          <p:cNvSpPr/>
          <p:nvPr/>
        </p:nvSpPr>
        <p:spPr>
          <a:xfrm>
            <a:off x="2723697" y="3491014"/>
            <a:ext cx="2116577" cy="254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COMPOSITION OF BIOX </a:t>
            </a:r>
            <a:endParaRPr lang="en-IN" sz="16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05837AA-2FB5-1263-4FAD-225268FDA1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81" y="4366942"/>
            <a:ext cx="2116577" cy="144043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12AFFD-F06C-E433-1B85-43ABFEA4C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1" y="1951626"/>
            <a:ext cx="1692085" cy="1814615"/>
          </a:xfrm>
          <a:prstGeom prst="rect">
            <a:avLst/>
          </a:prstGeom>
        </p:spPr>
      </p:pic>
      <p:sp>
        <p:nvSpPr>
          <p:cNvPr id="43" name="Right Arrow 15">
            <a:extLst>
              <a:ext uri="{FF2B5EF4-FFF2-40B4-BE49-F238E27FC236}">
                <a16:creationId xmlns:a16="http://schemas.microsoft.com/office/drawing/2014/main" id="{10B3503C-79F2-14A9-7053-AC560753978E}"/>
              </a:ext>
            </a:extLst>
          </p:cNvPr>
          <p:cNvSpPr/>
          <p:nvPr/>
        </p:nvSpPr>
        <p:spPr>
          <a:xfrm>
            <a:off x="4670170" y="2748513"/>
            <a:ext cx="429477" cy="254473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403A693-2C2D-737C-DD4B-434925382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5" b="20340"/>
          <a:stretch/>
        </p:blipFill>
        <p:spPr>
          <a:xfrm>
            <a:off x="7514264" y="2102126"/>
            <a:ext cx="4423274" cy="3846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051943" y="2671870"/>
            <a:ext cx="340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Nutrient Composition</a:t>
            </a:r>
          </a:p>
          <a:p>
            <a:r>
              <a:rPr lang="en-US" dirty="0"/>
              <a:t>           of BIOX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2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  <p:bldP spid="16" grpId="0" animBg="1"/>
      <p:bldP spid="18" grpId="0" animBg="1"/>
      <p:bldP spid="19" grpId="0" animBg="1"/>
      <p:bldP spid="28" grpId="0" animBg="1"/>
      <p:bldP spid="29" grpId="0" animBg="1"/>
      <p:bldP spid="31" grpId="0" animBg="1"/>
      <p:bldP spid="34" grpId="0" animBg="1"/>
      <p:bldP spid="4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C03754-5ECD-CA87-3E48-F5716BB67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72868"/>
              </p:ext>
            </p:extLst>
          </p:nvPr>
        </p:nvGraphicFramePr>
        <p:xfrm>
          <a:off x="0" y="1"/>
          <a:ext cx="12191999" cy="68385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43966">
                  <a:extLst>
                    <a:ext uri="{9D8B030D-6E8A-4147-A177-3AD203B41FA5}">
                      <a16:colId xmlns:a16="http://schemas.microsoft.com/office/drawing/2014/main" val="939239377"/>
                    </a:ext>
                  </a:extLst>
                </a:gridCol>
                <a:gridCol w="790199">
                  <a:extLst>
                    <a:ext uri="{9D8B030D-6E8A-4147-A177-3AD203B41FA5}">
                      <a16:colId xmlns:a16="http://schemas.microsoft.com/office/drawing/2014/main" val="576228507"/>
                    </a:ext>
                  </a:extLst>
                </a:gridCol>
                <a:gridCol w="1255368">
                  <a:extLst>
                    <a:ext uri="{9D8B030D-6E8A-4147-A177-3AD203B41FA5}">
                      <a16:colId xmlns:a16="http://schemas.microsoft.com/office/drawing/2014/main" val="2964208275"/>
                    </a:ext>
                  </a:extLst>
                </a:gridCol>
                <a:gridCol w="2941998">
                  <a:extLst>
                    <a:ext uri="{9D8B030D-6E8A-4147-A177-3AD203B41FA5}">
                      <a16:colId xmlns:a16="http://schemas.microsoft.com/office/drawing/2014/main" val="2114913547"/>
                    </a:ext>
                  </a:extLst>
                </a:gridCol>
                <a:gridCol w="2362426">
                  <a:extLst>
                    <a:ext uri="{9D8B030D-6E8A-4147-A177-3AD203B41FA5}">
                      <a16:colId xmlns:a16="http://schemas.microsoft.com/office/drawing/2014/main" val="191239475"/>
                    </a:ext>
                  </a:extLst>
                </a:gridCol>
                <a:gridCol w="1398042">
                  <a:extLst>
                    <a:ext uri="{9D8B030D-6E8A-4147-A177-3AD203B41FA5}">
                      <a16:colId xmlns:a16="http://schemas.microsoft.com/office/drawing/2014/main" val="3271113707"/>
                    </a:ext>
                  </a:extLst>
                </a:gridCol>
              </a:tblGrid>
              <a:tr h="468755"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3200" b="1" dirty="0">
                          <a:solidFill>
                            <a:schemeClr val="tx1"/>
                          </a:solidFill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 Lean Canvas</a:t>
                      </a:r>
                    </a:p>
                  </a:txBody>
                  <a:tcPr marL="20207" marR="21142" marT="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942" marR="28189" marT="0" marB="0" anchor="ctr"/>
                </a:tc>
                <a:tc hMerge="1">
                  <a:txBody>
                    <a:bodyPr/>
                    <a:lstStyle/>
                    <a:p>
                      <a:endParaRPr lang="en-IN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6942" marR="28189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0207" marR="21142" marT="0" marB="0" anchor="ctr"/>
                </a:tc>
                <a:extLst>
                  <a:ext uri="{0D108BD9-81ED-4DB2-BD59-A6C34878D82A}">
                    <a16:rowId xmlns:a16="http://schemas.microsoft.com/office/drawing/2014/main" val="1129357058"/>
                  </a:ext>
                </a:extLst>
              </a:tr>
              <a:tr h="2103296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sz="24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sz="2400" b="1" kern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IN" sz="100" b="1" kern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658813">
                        <a:lnSpc>
                          <a:spcPts val="1800"/>
                        </a:lnSpc>
                        <a:buFontTx/>
                        <a:buNone/>
                        <a:tabLst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Simple control system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: Enhances digestion and improves biogas yield.</a:t>
                      </a:r>
                    </a:p>
                    <a:p>
                      <a:pPr marL="0" indent="0" algn="just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Low-cost nutrient analysis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: Efficient measurement tools.</a:t>
                      </a:r>
                    </a:p>
                    <a:p>
                      <a:pPr marL="0" indent="0" algn="just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Cost-effective enrichment models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 for F/L OM.</a:t>
                      </a:r>
                      <a:endParaRPr lang="en-IN" sz="1200" b="1" kern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b="1" kern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buFontTx/>
                        <a:buNone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effectLst/>
                          <a:latin typeface="Sitka Small Semibold" pitchFamily="2" charset="0"/>
                          <a:ea typeface="+mn-ea"/>
                          <a:cs typeface="Times New Roman" panose="02020603050405020304" pitchFamily="18" charset="0"/>
                        </a:rPr>
                        <a:t>Solution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Sitka Small Semibold" pitchFamily="2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Smart Control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: Automates digestion and ensures safety.</a:t>
                      </a:r>
                    </a:p>
                    <a:p>
                      <a:pPr marL="0" indent="0" algn="just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NUTRIX KIT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: Low-cost nutrient analysis tool.</a:t>
                      </a:r>
                    </a:p>
                    <a:p>
                      <a:pPr marL="0" indent="0" algn="just">
                        <a:lnSpc>
                          <a:spcPts val="1800"/>
                        </a:lnSpc>
                        <a:buFontTx/>
                        <a:buNone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BIOX Fertilizer</a:t>
                      </a: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: Converts slurry into nutrient-rich fertilizers</a:t>
                      </a:r>
                    </a:p>
                  </a:txBody>
                  <a:tcPr marL="20207" marR="2114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Unique Value Proposition</a:t>
                      </a:r>
                      <a:endParaRPr lang="en-GB" sz="12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marR="0" lvl="0" indent="-93663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7175" algn="l"/>
                        </a:tabLst>
                        <a:defRPr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93663" marR="0" lvl="0" indent="-93663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7175" algn="l"/>
                        </a:tabLst>
                        <a:defRPr/>
                      </a:pPr>
                      <a:r>
                        <a:rPr lang="en-IN" sz="1200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   An automated, smart biogas system enhanced with NUTRIX KIT and BIOX Fertilizer-Enrichment Model, transforming organic waste into energy and high-value bio-fertilizers</a:t>
                      </a: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b="1" dirty="0"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Unfair Advantage</a:t>
                      </a:r>
                      <a:endParaRPr lang="en-GB" sz="12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GB" sz="600" b="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Proprietary algorithms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Integrated Nutrient Analysis Kit – NUTRIX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Advanced safety mechanisms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Waste Valorisation Enrichment Model – BIOX</a:t>
                      </a:r>
                    </a:p>
                  </a:txBody>
                  <a:tcPr marL="20207" marR="21142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Customer Segments</a:t>
                      </a:r>
                    </a:p>
                    <a:p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Domestic Households</a:t>
                      </a: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Farmers and Agricultural Units</a:t>
                      </a: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Local Municipal Corporations</a:t>
                      </a: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Non Governmental Organizations</a:t>
                      </a: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93663" indent="-93663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Environmental Organizations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Sitka Small Semibold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29468"/>
                  </a:ext>
                </a:extLst>
              </a:tr>
              <a:tr h="227710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GB" sz="20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Existing Alternatives</a:t>
                      </a:r>
                    </a:p>
                    <a:p>
                      <a:pPr>
                        <a:buFontTx/>
                        <a:buNone/>
                      </a:pPr>
                      <a:endParaRPr lang="en-GB" sz="1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Conventional biogas plants with manual monitoring and control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Limited Waste Valorisation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High Cost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No Real time Monitoring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Lack of Nutrient Analysis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Lack of Enrichment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Safety features are basic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IN" sz="12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rgbClr val="FED2F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GB" sz="24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Key Metrics</a:t>
                      </a: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Payback period : 1-2 years (</a:t>
                      </a:r>
                      <a:r>
                        <a:rPr lang="en-GB" sz="1600" dirty="0" err="1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GOBARdhan</a:t>
                      </a:r>
                      <a:r>
                        <a:rPr lang="en-GB" sz="16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), 2-3 years (Market available)</a:t>
                      </a: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5-year ROI : Rs.90,000 – Rs.1,80,000 (</a:t>
                      </a:r>
                      <a:r>
                        <a:rPr lang="en-GB" sz="1600" dirty="0" err="1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GOBARdhan</a:t>
                      </a:r>
                      <a:r>
                        <a:rPr lang="en-GB" sz="16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Annual savings: Rs.18,000 – Rs.36,000 for energy</a:t>
                      </a:r>
                      <a:endParaRPr lang="en-GB" sz="1400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20207" marR="21142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Channels</a:t>
                      </a:r>
                    </a:p>
                    <a:p>
                      <a:endParaRPr lang="en-GB" sz="6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Inbound : Website, Social Media, Online Forums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Outbound : Government bodies, NGO’s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Partnerships : Agricultural Cooperatives, local Municipalities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Expo’s ( REI Expo , World Biogas Expo)</a:t>
                      </a:r>
                      <a:endParaRPr lang="en-IN" sz="1200" b="1" dirty="0"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14809"/>
                  </a:ext>
                </a:extLst>
              </a:tr>
              <a:tr h="1315338">
                <a:tc gridSpan="2"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en-GB" sz="20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Cost Structure</a:t>
                      </a:r>
                      <a:endParaRPr lang="en-IN" sz="20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Fixed Cost : 20,000</a:t>
                      </a: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Variable Cost :4,000</a:t>
                      </a:r>
                    </a:p>
                    <a:p>
                      <a:pPr marL="171450" indent="-171450">
                        <a:lnSpc>
                          <a:spcPts val="25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Return on Investment : 1-2 Years</a:t>
                      </a:r>
                    </a:p>
                  </a:txBody>
                  <a:tcPr marL="20207" marR="21142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2000" b="1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Revenue Structure                               </a:t>
                      </a:r>
                      <a:endParaRPr lang="en-IN" sz="2000" b="1" dirty="0">
                        <a:effectLst/>
                        <a:latin typeface="Sitka Small Semibold" pitchFamily="2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Product Sale, Revenue from BIOX Fertilizer (Enrichment Model)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Customization and Consulting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dirty="0">
                          <a:effectLst/>
                          <a:latin typeface="Sitka Small Semibold" pitchFamily="2" charset="0"/>
                          <a:cs typeface="Times New Roman" panose="02020603050405020304" pitchFamily="18" charset="0"/>
                        </a:rPr>
                        <a:t>Maintenance and Support Systems  (Annual maintenance Contract)</a:t>
                      </a:r>
                      <a:endParaRPr lang="en-IN" sz="1200" dirty="0">
                        <a:latin typeface="Sitka Small Semibold" pitchFamily="2" charset="0"/>
                      </a:endParaRPr>
                    </a:p>
                  </a:txBody>
                  <a:tcPr marL="20207" marR="21142" marT="0" marB="0">
                    <a:solidFill>
                      <a:srgbClr val="F3F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94532"/>
                  </a:ext>
                </a:extLst>
              </a:tr>
              <a:tr h="476996">
                <a:tc gridSpan="6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400" b="1" dirty="0">
                          <a:effectLst/>
                          <a:latin typeface="Sitka Small Semibold" pitchFamily="2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Total Cost : 24000 / Unit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Sitka Small Semibold" pitchFamily="2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0207" marR="21142" marT="0" marB="0" anchor="ctr"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3848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B0C88D6-272A-4789-688C-A994679430C2}"/>
              </a:ext>
            </a:extLst>
          </p:cNvPr>
          <p:cNvSpPr/>
          <p:nvPr/>
        </p:nvSpPr>
        <p:spPr>
          <a:xfrm>
            <a:off x="9919940" y="4983128"/>
            <a:ext cx="2272060" cy="12618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3C536-EA69-2704-0254-34262FEB2830}"/>
              </a:ext>
            </a:extLst>
          </p:cNvPr>
          <p:cNvSpPr txBox="1"/>
          <p:nvPr/>
        </p:nvSpPr>
        <p:spPr>
          <a:xfrm>
            <a:off x="9919940" y="4941564"/>
            <a:ext cx="22720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itka Small Semibold" pitchFamily="2" charset="0"/>
                <a:cs typeface="Times New Roman" panose="02020603050405020304" pitchFamily="18" charset="0"/>
              </a:rPr>
              <a:t>Agricultural Benefits</a:t>
            </a:r>
          </a:p>
          <a:p>
            <a:endParaRPr lang="en-US" sz="200" b="1" dirty="0">
              <a:latin typeface="Sitka Small Semibold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mall Semibold" pitchFamily="2" charset="0"/>
                <a:cs typeface="Times New Roman" panose="02020603050405020304" pitchFamily="18" charset="0"/>
              </a:rPr>
              <a:t>Biogas slurry can be used as organic fertilizer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itka Small Semibold" pitchFamily="2" charset="0"/>
                <a:cs typeface="Times New Roman" panose="02020603050405020304" pitchFamily="18" charset="0"/>
              </a:rPr>
              <a:t>Fertilizer savings: Rs.5,000 – Rs.10,000</a:t>
            </a:r>
            <a:endParaRPr lang="en-IN" sz="1200"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847E2B-72E1-2CD7-0DC0-94E8A9DF8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9" t="13084" r="2927" b="31224"/>
          <a:stretch/>
        </p:blipFill>
        <p:spPr>
          <a:xfrm>
            <a:off x="0" y="1"/>
            <a:ext cx="1036320" cy="5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6" y="1109156"/>
            <a:ext cx="4982970" cy="570901"/>
          </a:xfrm>
          <a:solidFill>
            <a:schemeClr val="accent6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latin typeface="Sitka Banner Semibold" pitchFamily="2" charset="0"/>
              </a:rPr>
              <a:t>Return on Investment (ROI)</a:t>
            </a:r>
            <a:endParaRPr lang="en-IN" sz="3200" dirty="0">
              <a:latin typeface="Sitka Banner Semibold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EE3ED-B914-4FB4-8E8E-7965FE85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" t="13084" r="2927" b="31224"/>
          <a:stretch/>
        </p:blipFill>
        <p:spPr>
          <a:xfrm>
            <a:off x="-1" y="0"/>
            <a:ext cx="1729047" cy="797248"/>
          </a:xfrm>
          <a:prstGeom prst="rect">
            <a:avLst/>
          </a:prstGeom>
        </p:spPr>
      </p:pic>
      <p:graphicFrame>
        <p:nvGraphicFramePr>
          <p:cNvPr id="6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480771"/>
              </p:ext>
            </p:extLst>
          </p:nvPr>
        </p:nvGraphicFramePr>
        <p:xfrm>
          <a:off x="118336" y="2023656"/>
          <a:ext cx="4982970" cy="4452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6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GOBARdhan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(5-Year ROI)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Available Product (5-Year ROI)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₹20,000 - ₹24,000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₹26,000 - ₹62,000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7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Annual Energy Savings (LPG)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₹18,000 - ₹36,000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₹18,000 - ₹30,000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Agricultural Savings (Fertilizer)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₹5,000 - ₹10,000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₹2,000 - ₹4,000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4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₹500 - ₹2,000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₹1,000 - ₹5,000 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4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5-Year Savings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₹90,000 - ₹1,80,000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₹70,000 - ₹1,50,000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4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Payback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2-3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05" y="1493620"/>
            <a:ext cx="6628829" cy="405386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02A666-0EF1-EA1C-FCC6-3BE5764C9BC9}"/>
              </a:ext>
            </a:extLst>
          </p:cNvPr>
          <p:cNvCxnSpPr>
            <a:cxnSpLocks/>
          </p:cNvCxnSpPr>
          <p:nvPr/>
        </p:nvCxnSpPr>
        <p:spPr>
          <a:xfrm>
            <a:off x="5309755" y="550718"/>
            <a:ext cx="0" cy="6151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6EB40-2B7A-E2BE-531E-9BD564299ADC}"/>
              </a:ext>
            </a:extLst>
          </p:cNvPr>
          <p:cNvCxnSpPr>
            <a:cxnSpLocks/>
          </p:cNvCxnSpPr>
          <p:nvPr/>
        </p:nvCxnSpPr>
        <p:spPr>
          <a:xfrm>
            <a:off x="4998027" y="797248"/>
            <a:ext cx="7075637" cy="3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979</Words>
  <Application>Microsoft Office PowerPoint</Application>
  <PresentationFormat>Widescreen</PresentationFormat>
  <Paragraphs>187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PROBLEM STATEMENT</vt:lpstr>
      <vt:lpstr>SOLUTION FOR THE STATEMENT</vt:lpstr>
      <vt:lpstr>PowerPoint Presentation</vt:lpstr>
      <vt:lpstr>PowerPoint Presentation</vt:lpstr>
      <vt:lpstr>PowerPoint Presentation</vt:lpstr>
      <vt:lpstr>c. Nutrient Enrichment Model –  BIOX and User Manual</vt:lpstr>
      <vt:lpstr>PowerPoint Presentation</vt:lpstr>
      <vt:lpstr>Return on Investment (ROI)</vt:lpstr>
      <vt:lpstr>Target Audience for Biogas Plants in India</vt:lpstr>
      <vt:lpstr>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>Lenovo</dc:creator>
  <cp:lastModifiedBy>VISHNU BHARATHI J</cp:lastModifiedBy>
  <cp:revision>70</cp:revision>
  <dcterms:created xsi:type="dcterms:W3CDTF">2024-12-14T22:49:13Z</dcterms:created>
  <dcterms:modified xsi:type="dcterms:W3CDTF">2025-03-21T04:42:02Z</dcterms:modified>
</cp:coreProperties>
</file>