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10"/>
            <a:ext cx="12193270" cy="6859270"/>
          </a:xfrm>
          <a:custGeom>
            <a:avLst/>
            <a:gdLst/>
            <a:ahLst/>
            <a:cxnLst/>
            <a:rect l="l" t="t" r="r" b="b"/>
            <a:pathLst>
              <a:path w="12193270" h="6859270">
                <a:moveTo>
                  <a:pt x="0" y="0"/>
                </a:moveTo>
                <a:lnTo>
                  <a:pt x="12193270" y="0"/>
                </a:lnTo>
                <a:lnTo>
                  <a:pt x="12193270" y="6859270"/>
                </a:lnTo>
                <a:lnTo>
                  <a:pt x="0" y="68592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53550" y="5364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96709" y="1696360"/>
            <a:ext cx="314960" cy="323850"/>
          </a:xfrm>
          <a:custGeom>
            <a:avLst/>
            <a:gdLst/>
            <a:ahLst/>
            <a:cxnLst/>
            <a:rect l="l" t="t" r="r" b="b"/>
            <a:pathLst>
              <a:path w="314959" h="323850">
                <a:moveTo>
                  <a:pt x="0" y="0"/>
                </a:moveTo>
                <a:lnTo>
                  <a:pt x="314960" y="0"/>
                </a:lnTo>
                <a:lnTo>
                  <a:pt x="31496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8950" y="5990"/>
            <a:ext cx="1217930" cy="6854190"/>
          </a:xfrm>
          <a:custGeom>
            <a:avLst/>
            <a:gdLst/>
            <a:ahLst/>
            <a:cxnLst/>
            <a:rect l="l" t="t" r="r" b="b"/>
            <a:pathLst>
              <a:path w="1217929" h="6854190">
                <a:moveTo>
                  <a:pt x="1217929" y="6854190"/>
                </a:moveTo>
                <a:lnTo>
                  <a:pt x="0" y="0"/>
                </a:lnTo>
              </a:path>
            </a:pathLst>
          </a:custGeom>
          <a:ln w="9525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4187" y="1227"/>
            <a:ext cx="1227455" cy="6863715"/>
          </a:xfrm>
          <a:custGeom>
            <a:avLst/>
            <a:gdLst/>
            <a:ahLst/>
            <a:cxnLst/>
            <a:rect l="l" t="t" r="r" b="b"/>
            <a:pathLst>
              <a:path w="1227454" h="6863715">
                <a:moveTo>
                  <a:pt x="9525" y="4762"/>
                </a:moveTo>
                <a:lnTo>
                  <a:pt x="8128" y="1397"/>
                </a:lnTo>
                <a:lnTo>
                  <a:pt x="4762" y="0"/>
                </a:lnTo>
                <a:lnTo>
                  <a:pt x="1384" y="1397"/>
                </a:lnTo>
                <a:lnTo>
                  <a:pt x="0" y="4762"/>
                </a:lnTo>
                <a:lnTo>
                  <a:pt x="1384" y="8140"/>
                </a:lnTo>
                <a:lnTo>
                  <a:pt x="4762" y="9525"/>
                </a:lnTo>
                <a:lnTo>
                  <a:pt x="8128" y="8140"/>
                </a:lnTo>
                <a:lnTo>
                  <a:pt x="9525" y="4762"/>
                </a:lnTo>
                <a:close/>
              </a:path>
              <a:path w="1227454" h="6863715">
                <a:moveTo>
                  <a:pt x="1227455" y="6858952"/>
                </a:moveTo>
                <a:lnTo>
                  <a:pt x="1226058" y="6855587"/>
                </a:lnTo>
                <a:lnTo>
                  <a:pt x="1222692" y="6854190"/>
                </a:lnTo>
                <a:lnTo>
                  <a:pt x="1219314" y="6855587"/>
                </a:lnTo>
                <a:lnTo>
                  <a:pt x="1217930" y="6858952"/>
                </a:lnTo>
                <a:lnTo>
                  <a:pt x="1219314" y="6862318"/>
                </a:lnTo>
                <a:lnTo>
                  <a:pt x="1222692" y="6863715"/>
                </a:lnTo>
                <a:lnTo>
                  <a:pt x="1226058" y="6862318"/>
                </a:lnTo>
                <a:lnTo>
                  <a:pt x="1227455" y="6858952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550" y="3696610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0" y="3163569"/>
                </a:moveTo>
                <a:lnTo>
                  <a:pt x="4743450" y="0"/>
                </a:lnTo>
              </a:path>
            </a:pathLst>
          </a:custGeom>
          <a:ln w="9525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43787" y="3691847"/>
            <a:ext cx="4752975" cy="3173095"/>
          </a:xfrm>
          <a:custGeom>
            <a:avLst/>
            <a:gdLst/>
            <a:ahLst/>
            <a:cxnLst/>
            <a:rect l="l" t="t" r="r" b="b"/>
            <a:pathLst>
              <a:path w="4752975" h="3173095">
                <a:moveTo>
                  <a:pt x="9525" y="4762"/>
                </a:moveTo>
                <a:lnTo>
                  <a:pt x="8128" y="1397"/>
                </a:lnTo>
                <a:lnTo>
                  <a:pt x="4762" y="0"/>
                </a:lnTo>
                <a:lnTo>
                  <a:pt x="1384" y="1397"/>
                </a:lnTo>
                <a:lnTo>
                  <a:pt x="0" y="4762"/>
                </a:lnTo>
                <a:lnTo>
                  <a:pt x="1384" y="8140"/>
                </a:lnTo>
                <a:lnTo>
                  <a:pt x="4762" y="9525"/>
                </a:lnTo>
                <a:lnTo>
                  <a:pt x="8128" y="8140"/>
                </a:lnTo>
                <a:lnTo>
                  <a:pt x="9525" y="4762"/>
                </a:lnTo>
                <a:close/>
              </a:path>
              <a:path w="4752975" h="3173095">
                <a:moveTo>
                  <a:pt x="4752975" y="3168332"/>
                </a:moveTo>
                <a:lnTo>
                  <a:pt x="4751578" y="3164967"/>
                </a:lnTo>
                <a:lnTo>
                  <a:pt x="4748212" y="3163570"/>
                </a:lnTo>
                <a:lnTo>
                  <a:pt x="4744834" y="3164967"/>
                </a:lnTo>
                <a:lnTo>
                  <a:pt x="4743450" y="3168332"/>
                </a:lnTo>
                <a:lnTo>
                  <a:pt x="4744834" y="3171698"/>
                </a:lnTo>
                <a:lnTo>
                  <a:pt x="4748212" y="3173095"/>
                </a:lnTo>
                <a:lnTo>
                  <a:pt x="4751578" y="3171698"/>
                </a:lnTo>
                <a:lnTo>
                  <a:pt x="4752975" y="3168332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82100" y="910"/>
            <a:ext cx="3011170" cy="6859270"/>
          </a:xfrm>
          <a:custGeom>
            <a:avLst/>
            <a:gdLst/>
            <a:ahLst/>
            <a:cxnLst/>
            <a:rect l="l" t="t" r="r" b="b"/>
            <a:pathLst>
              <a:path w="3011170" h="6859270">
                <a:moveTo>
                  <a:pt x="3011170" y="0"/>
                </a:moveTo>
                <a:lnTo>
                  <a:pt x="3009900" y="0"/>
                </a:lnTo>
                <a:lnTo>
                  <a:pt x="2044700" y="0"/>
                </a:lnTo>
                <a:lnTo>
                  <a:pt x="421640" y="0"/>
                </a:lnTo>
                <a:lnTo>
                  <a:pt x="1024737" y="3421608"/>
                </a:lnTo>
                <a:lnTo>
                  <a:pt x="0" y="6859270"/>
                </a:lnTo>
                <a:lnTo>
                  <a:pt x="1630680" y="6859270"/>
                </a:lnTo>
                <a:lnTo>
                  <a:pt x="3009900" y="6859270"/>
                </a:lnTo>
                <a:lnTo>
                  <a:pt x="3011170" y="6859270"/>
                </a:lnTo>
                <a:lnTo>
                  <a:pt x="3011170" y="0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910"/>
            <a:ext cx="3258820" cy="6859270"/>
          </a:xfrm>
          <a:custGeom>
            <a:avLst/>
            <a:gdLst/>
            <a:ahLst/>
            <a:cxnLst/>
            <a:rect l="l" t="t" r="r" b="b"/>
            <a:pathLst>
              <a:path w="3258820" h="6859270">
                <a:moveTo>
                  <a:pt x="3258820" y="0"/>
                </a:moveTo>
                <a:lnTo>
                  <a:pt x="403860" y="0"/>
                </a:lnTo>
                <a:lnTo>
                  <a:pt x="2022043" y="4493514"/>
                </a:lnTo>
                <a:lnTo>
                  <a:pt x="0" y="6859270"/>
                </a:lnTo>
                <a:lnTo>
                  <a:pt x="2873997" y="6859270"/>
                </a:lnTo>
                <a:lnTo>
                  <a:pt x="3258820" y="6859270"/>
                </a:lnTo>
                <a:lnTo>
                  <a:pt x="3258820" y="0"/>
                </a:lnTo>
                <a:close/>
              </a:path>
            </a:pathLst>
          </a:custGeom>
          <a:solidFill>
            <a:srgbClr val="16A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910"/>
            <a:ext cx="1295400" cy="6859270"/>
          </a:xfrm>
          <a:custGeom>
            <a:avLst/>
            <a:gdLst/>
            <a:ahLst/>
            <a:cxnLst/>
            <a:rect l="l" t="t" r="r" b="b"/>
            <a:pathLst>
              <a:path w="1295400" h="6859270">
                <a:moveTo>
                  <a:pt x="1295400" y="0"/>
                </a:moveTo>
                <a:lnTo>
                  <a:pt x="1022350" y="0"/>
                </a:lnTo>
                <a:lnTo>
                  <a:pt x="0" y="6859270"/>
                </a:lnTo>
                <a:lnTo>
                  <a:pt x="1295400" y="6859270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5970" y="910"/>
            <a:ext cx="1256030" cy="6859270"/>
          </a:xfrm>
          <a:custGeom>
            <a:avLst/>
            <a:gdLst/>
            <a:ahLst/>
            <a:cxnLst/>
            <a:rect l="l" t="t" r="r" b="b"/>
            <a:pathLst>
              <a:path w="1256029" h="6859270">
                <a:moveTo>
                  <a:pt x="1256029" y="0"/>
                </a:moveTo>
                <a:lnTo>
                  <a:pt x="0" y="0"/>
                </a:lnTo>
                <a:lnTo>
                  <a:pt x="1115059" y="6859270"/>
                </a:lnTo>
                <a:lnTo>
                  <a:pt x="1256029" y="6859270"/>
                </a:lnTo>
                <a:lnTo>
                  <a:pt x="1256029" y="0"/>
                </a:lnTo>
                <a:close/>
              </a:path>
            </a:pathLst>
          </a:custGeom>
          <a:solidFill>
            <a:srgbClr val="226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360" y="3592470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910" y="0"/>
                </a:moveTo>
                <a:lnTo>
                  <a:pt x="0" y="3267710"/>
                </a:lnTo>
                <a:lnTo>
                  <a:pt x="1819910" y="3267710"/>
                </a:lnTo>
                <a:lnTo>
                  <a:pt x="1819910" y="0"/>
                </a:lnTo>
                <a:close/>
              </a:path>
            </a:pathLst>
          </a:custGeom>
          <a:solidFill>
            <a:srgbClr val="16A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570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610"/>
                </a:lnTo>
                <a:lnTo>
                  <a:pt x="448309" y="2848610"/>
                </a:lnTo>
                <a:lnTo>
                  <a:pt x="0" y="0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19" y="577490"/>
            <a:ext cx="630428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669" y="1738270"/>
            <a:ext cx="9523095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300" y="6485853"/>
            <a:ext cx="2035175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26800" y="6485853"/>
            <a:ext cx="29210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660" y="3076850"/>
            <a:ext cx="288226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b="0" spc="215" dirty="0">
                <a:latin typeface="Trebuchet MS"/>
                <a:cs typeface="Trebuchet MS"/>
              </a:rPr>
              <a:t>D.THARUNIKA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680" y="6460130"/>
            <a:ext cx="203517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150" spc="18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50" b="1" spc="13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150" b="1" spc="229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50" b="1" spc="1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3800" y="6460130"/>
            <a:ext cx="12763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7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1109" y="5229500"/>
            <a:ext cx="723900" cy="619760"/>
          </a:xfrm>
          <a:custGeom>
            <a:avLst/>
            <a:gdLst/>
            <a:ahLst/>
            <a:cxnLst/>
            <a:rect l="l" t="t" r="r" b="b"/>
            <a:pathLst>
              <a:path w="723900" h="619760">
                <a:moveTo>
                  <a:pt x="568960" y="0"/>
                </a:moveTo>
                <a:lnTo>
                  <a:pt x="154939" y="0"/>
                </a:lnTo>
                <a:lnTo>
                  <a:pt x="0" y="309879"/>
                </a:lnTo>
                <a:lnTo>
                  <a:pt x="154939" y="619759"/>
                </a:lnTo>
                <a:lnTo>
                  <a:pt x="568960" y="619759"/>
                </a:lnTo>
                <a:lnTo>
                  <a:pt x="723900" y="309879"/>
                </a:lnTo>
                <a:lnTo>
                  <a:pt x="568960" y="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09" y="6469020"/>
            <a:ext cx="2141219" cy="1981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42950" y="731160"/>
            <a:ext cx="1743710" cy="1333500"/>
            <a:chOff x="742950" y="731160"/>
            <a:chExt cx="1743710" cy="1333500"/>
          </a:xfrm>
        </p:grpSpPr>
        <p:sp>
          <p:nvSpPr>
            <p:cNvPr id="8" name="object 8"/>
            <p:cNvSpPr/>
            <p:nvPr/>
          </p:nvSpPr>
          <p:spPr>
            <a:xfrm>
              <a:off x="742950" y="1006750"/>
              <a:ext cx="1229360" cy="1057910"/>
            </a:xfrm>
            <a:custGeom>
              <a:avLst/>
              <a:gdLst/>
              <a:ahLst/>
              <a:cxnLst/>
              <a:rect l="l" t="t" r="r" b="b"/>
              <a:pathLst>
                <a:path w="1229360" h="1057910">
                  <a:moveTo>
                    <a:pt x="963930" y="0"/>
                  </a:moveTo>
                  <a:lnTo>
                    <a:pt x="264159" y="0"/>
                  </a:lnTo>
                  <a:lnTo>
                    <a:pt x="0" y="529589"/>
                  </a:lnTo>
                  <a:lnTo>
                    <a:pt x="264159" y="1057910"/>
                  </a:lnTo>
                  <a:lnTo>
                    <a:pt x="963930" y="1057910"/>
                  </a:lnTo>
                  <a:lnTo>
                    <a:pt x="1229360" y="529589"/>
                  </a:lnTo>
                  <a:lnTo>
                    <a:pt x="963930" y="0"/>
                  </a:lnTo>
                  <a:close/>
                </a:path>
              </a:pathLst>
            </a:custGeom>
            <a:solidFill>
              <a:srgbClr val="5E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8960" y="73116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6729" y="0"/>
                  </a:moveTo>
                  <a:lnTo>
                    <a:pt x="139700" y="0"/>
                  </a:lnTo>
                  <a:lnTo>
                    <a:pt x="0" y="280669"/>
                  </a:lnTo>
                  <a:lnTo>
                    <a:pt x="139700" y="562609"/>
                  </a:lnTo>
                  <a:lnTo>
                    <a:pt x="506729" y="562609"/>
                  </a:lnTo>
                  <a:lnTo>
                    <a:pt x="647700" y="280669"/>
                  </a:lnTo>
                  <a:lnTo>
                    <a:pt x="506729" y="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840479" y="731160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8100" y="0"/>
                </a:moveTo>
                <a:lnTo>
                  <a:pt x="359410" y="0"/>
                </a:lnTo>
                <a:lnTo>
                  <a:pt x="0" y="718819"/>
                </a:lnTo>
                <a:lnTo>
                  <a:pt x="359410" y="1438909"/>
                </a:lnTo>
                <a:lnTo>
                  <a:pt x="1308100" y="1438909"/>
                </a:lnTo>
                <a:lnTo>
                  <a:pt x="1667510" y="718819"/>
                </a:lnTo>
                <a:lnTo>
                  <a:pt x="1308100" y="0"/>
                </a:lnTo>
                <a:close/>
              </a:path>
            </a:pathLst>
          </a:custGeom>
          <a:solidFill>
            <a:srgbClr val="41CFA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0" y="729890"/>
            <a:ext cx="3900170" cy="219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069" y="2906670"/>
            <a:ext cx="9576435" cy="2532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85" indent="457200">
              <a:lnSpc>
                <a:spcPct val="109700"/>
              </a:lnSpc>
              <a:spcBef>
                <a:spcPts val="9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implementation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satellite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image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Convolutional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Neural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Networts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(CNNs)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yields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significant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results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profound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implications.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utilization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CNNs,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accurate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reliable </a:t>
            </a:r>
            <a:r>
              <a:rPr sz="1500" dirty="0">
                <a:latin typeface="Calibri"/>
                <a:cs typeface="Calibri"/>
              </a:rPr>
              <a:t>eitraction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features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satellite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imagery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achieved,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enabling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precise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classification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types, vegetation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indices,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water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bodies,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urban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areas.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temporal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capabilities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CNNs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facilitate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detection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subtle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yet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critical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changes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including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deforestation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rates,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urban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eipansion,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alterations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vegetation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patterns.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capability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instrumental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early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warnings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degradation,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enabling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proactive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interventions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decision-</a:t>
            </a:r>
            <a:r>
              <a:rPr sz="1500" dirty="0">
                <a:latin typeface="Calibri"/>
                <a:cs typeface="Calibri"/>
              </a:rPr>
              <a:t>mating.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Moreover,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scalability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CNN-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approaches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allows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large-</a:t>
            </a:r>
            <a:r>
              <a:rPr sz="1500" spc="-10" dirty="0">
                <a:latin typeface="Calibri"/>
                <a:cs typeface="Calibri"/>
              </a:rPr>
              <a:t>scale </a:t>
            </a:r>
            <a:r>
              <a:rPr sz="1500" dirty="0">
                <a:latin typeface="Calibri"/>
                <a:cs typeface="Calibri"/>
              </a:rPr>
              <a:t>datasets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covering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eitensive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geographic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regions,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enhancing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scope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coverage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efforts.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</a:pPr>
            <a:r>
              <a:rPr sz="1500" spc="-20" dirty="0">
                <a:latin typeface="Calibri"/>
                <a:cs typeface="Calibri"/>
              </a:rPr>
              <a:t>Ultimately,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integration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CNNs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empowers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stateholders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actionable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insights, facilitating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effective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resource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conservation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planning,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sustainable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development practices.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10</a:t>
            </a:fld>
            <a:endParaRPr spc="9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B38E7-BC6A-C0E6-9E20-B150CABF5D64}"/>
              </a:ext>
            </a:extLst>
          </p:cNvPr>
          <p:cNvSpPr txBox="1"/>
          <p:nvPr/>
        </p:nvSpPr>
        <p:spPr>
          <a:xfrm>
            <a:off x="622300" y="729890"/>
            <a:ext cx="128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0" dirty="0">
                <a:latin typeface="Calibri"/>
                <a:cs typeface="Calibri"/>
              </a:rPr>
              <a:t>RESULT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620" y="2323740"/>
            <a:ext cx="6569709" cy="1131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0"/>
              </a:spcBef>
            </a:pPr>
            <a:r>
              <a:rPr sz="3600" spc="-10" dirty="0"/>
              <a:t>Satellite</a:t>
            </a:r>
            <a:r>
              <a:rPr sz="3600" spc="-125" dirty="0"/>
              <a:t> </a:t>
            </a:r>
            <a:r>
              <a:rPr sz="3600" dirty="0"/>
              <a:t>Image</a:t>
            </a:r>
            <a:r>
              <a:rPr sz="3600" spc="-125" dirty="0"/>
              <a:t> </a:t>
            </a:r>
            <a:r>
              <a:rPr sz="3600" dirty="0"/>
              <a:t>Analysis</a:t>
            </a:r>
            <a:r>
              <a:rPr sz="3600" spc="-125" dirty="0"/>
              <a:t> </a:t>
            </a:r>
            <a:r>
              <a:rPr sz="3600" dirty="0"/>
              <a:t>with</a:t>
            </a:r>
            <a:r>
              <a:rPr sz="3600" spc="-125" dirty="0"/>
              <a:t> </a:t>
            </a:r>
            <a:r>
              <a:rPr sz="3600" spc="-20" dirty="0"/>
              <a:t>CNNs </a:t>
            </a:r>
            <a:r>
              <a:rPr sz="3600" dirty="0"/>
              <a:t>for</a:t>
            </a:r>
            <a:r>
              <a:rPr sz="3600" spc="-80" dirty="0"/>
              <a:t> </a:t>
            </a:r>
            <a:r>
              <a:rPr sz="3600" spc="-25" dirty="0"/>
              <a:t>Environmental</a:t>
            </a:r>
            <a:r>
              <a:rPr sz="3600" spc="-80" dirty="0"/>
              <a:t> </a:t>
            </a:r>
            <a:r>
              <a:rPr sz="3600" spc="-10" dirty="0"/>
              <a:t>Monitoring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7359" y="6410600"/>
            <a:ext cx="3705860" cy="295910"/>
            <a:chOff x="467359" y="6410600"/>
            <a:chExt cx="3705860" cy="29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09" y="6467750"/>
              <a:ext cx="2143760" cy="200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59" y="6410600"/>
              <a:ext cx="3705860" cy="295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0"/>
            <a:ext cx="12193270" cy="6859270"/>
          </a:xfrm>
          <a:custGeom>
            <a:avLst/>
            <a:gdLst/>
            <a:ahLst/>
            <a:cxnLst/>
            <a:rect l="l" t="t" r="r" b="b"/>
            <a:pathLst>
              <a:path w="12193270" h="6859270">
                <a:moveTo>
                  <a:pt x="0" y="0"/>
                </a:moveTo>
                <a:lnTo>
                  <a:pt x="12193270" y="0"/>
                </a:lnTo>
                <a:lnTo>
                  <a:pt x="12193270" y="6859270"/>
                </a:lnTo>
                <a:lnTo>
                  <a:pt x="0" y="68592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3459" y="44795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340" y="0"/>
                </a:moveTo>
                <a:lnTo>
                  <a:pt x="132144" y="6485"/>
                </a:lnTo>
                <a:lnTo>
                  <a:pt x="88994" y="24788"/>
                </a:lnTo>
                <a:lnTo>
                  <a:pt x="52546" y="53181"/>
                </a:lnTo>
                <a:lnTo>
                  <a:pt x="24459" y="89934"/>
                </a:lnTo>
                <a:lnTo>
                  <a:pt x="6391" y="133320"/>
                </a:lnTo>
                <a:lnTo>
                  <a:pt x="0" y="181610"/>
                </a:lnTo>
                <a:lnTo>
                  <a:pt x="6391" y="229364"/>
                </a:lnTo>
                <a:lnTo>
                  <a:pt x="24459" y="272391"/>
                </a:lnTo>
                <a:lnTo>
                  <a:pt x="52546" y="308927"/>
                </a:lnTo>
                <a:lnTo>
                  <a:pt x="88994" y="337208"/>
                </a:lnTo>
                <a:lnTo>
                  <a:pt x="132144" y="355470"/>
                </a:lnTo>
                <a:lnTo>
                  <a:pt x="180340" y="361950"/>
                </a:lnTo>
                <a:lnTo>
                  <a:pt x="228629" y="355470"/>
                </a:lnTo>
                <a:lnTo>
                  <a:pt x="272015" y="337208"/>
                </a:lnTo>
                <a:lnTo>
                  <a:pt x="308768" y="308927"/>
                </a:lnTo>
                <a:lnTo>
                  <a:pt x="337161" y="272391"/>
                </a:lnTo>
                <a:lnTo>
                  <a:pt x="355464" y="229364"/>
                </a:lnTo>
                <a:lnTo>
                  <a:pt x="361950" y="181610"/>
                </a:lnTo>
                <a:lnTo>
                  <a:pt x="355464" y="133320"/>
                </a:lnTo>
                <a:lnTo>
                  <a:pt x="337161" y="89934"/>
                </a:lnTo>
                <a:lnTo>
                  <a:pt x="308768" y="53181"/>
                </a:lnTo>
                <a:lnTo>
                  <a:pt x="272015" y="24788"/>
                </a:lnTo>
                <a:lnTo>
                  <a:pt x="228629" y="6485"/>
                </a:lnTo>
                <a:lnTo>
                  <a:pt x="1803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0900" y="561177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45" y="3506"/>
                </a:lnTo>
                <a:lnTo>
                  <a:pt x="230240" y="13694"/>
                </a:lnTo>
                <a:lnTo>
                  <a:pt x="187231" y="30064"/>
                </a:lnTo>
                <a:lnTo>
                  <a:pt x="147416" y="52120"/>
                </a:lnTo>
                <a:lnTo>
                  <a:pt x="111294" y="79363"/>
                </a:lnTo>
                <a:lnTo>
                  <a:pt x="79363" y="111294"/>
                </a:lnTo>
                <a:lnTo>
                  <a:pt x="52120" y="147416"/>
                </a:lnTo>
                <a:lnTo>
                  <a:pt x="30064" y="187231"/>
                </a:lnTo>
                <a:lnTo>
                  <a:pt x="13694" y="230240"/>
                </a:lnTo>
                <a:lnTo>
                  <a:pt x="3506" y="275945"/>
                </a:lnTo>
                <a:lnTo>
                  <a:pt x="0" y="323850"/>
                </a:lnTo>
                <a:lnTo>
                  <a:pt x="3506" y="371467"/>
                </a:lnTo>
                <a:lnTo>
                  <a:pt x="13694" y="416996"/>
                </a:lnTo>
                <a:lnTo>
                  <a:pt x="30064" y="459919"/>
                </a:lnTo>
                <a:lnTo>
                  <a:pt x="52120" y="499722"/>
                </a:lnTo>
                <a:lnTo>
                  <a:pt x="79363" y="535890"/>
                </a:lnTo>
                <a:lnTo>
                  <a:pt x="111294" y="567907"/>
                </a:lnTo>
                <a:lnTo>
                  <a:pt x="147416" y="595258"/>
                </a:lnTo>
                <a:lnTo>
                  <a:pt x="187231" y="617428"/>
                </a:lnTo>
                <a:lnTo>
                  <a:pt x="230240" y="633902"/>
                </a:lnTo>
                <a:lnTo>
                  <a:pt x="275945" y="644164"/>
                </a:lnTo>
                <a:lnTo>
                  <a:pt x="323850" y="647700"/>
                </a:lnTo>
                <a:lnTo>
                  <a:pt x="371754" y="644164"/>
                </a:lnTo>
                <a:lnTo>
                  <a:pt x="417459" y="633902"/>
                </a:lnTo>
                <a:lnTo>
                  <a:pt x="460468" y="617428"/>
                </a:lnTo>
                <a:lnTo>
                  <a:pt x="500283" y="595258"/>
                </a:lnTo>
                <a:lnTo>
                  <a:pt x="536405" y="567907"/>
                </a:lnTo>
                <a:lnTo>
                  <a:pt x="568336" y="535890"/>
                </a:lnTo>
                <a:lnTo>
                  <a:pt x="595579" y="499722"/>
                </a:lnTo>
                <a:lnTo>
                  <a:pt x="617635" y="459919"/>
                </a:lnTo>
                <a:lnTo>
                  <a:pt x="634005" y="416996"/>
                </a:lnTo>
                <a:lnTo>
                  <a:pt x="644193" y="371467"/>
                </a:lnTo>
                <a:lnTo>
                  <a:pt x="647700" y="323850"/>
                </a:lnTo>
                <a:lnTo>
                  <a:pt x="644193" y="275945"/>
                </a:lnTo>
                <a:lnTo>
                  <a:pt x="634005" y="230240"/>
                </a:lnTo>
                <a:lnTo>
                  <a:pt x="617635" y="187231"/>
                </a:lnTo>
                <a:lnTo>
                  <a:pt x="595579" y="147416"/>
                </a:lnTo>
                <a:lnTo>
                  <a:pt x="568336" y="111294"/>
                </a:lnTo>
                <a:lnTo>
                  <a:pt x="536405" y="79363"/>
                </a:lnTo>
                <a:lnTo>
                  <a:pt x="500283" y="52120"/>
                </a:lnTo>
                <a:lnTo>
                  <a:pt x="460468" y="30064"/>
                </a:lnTo>
                <a:lnTo>
                  <a:pt x="417459" y="13694"/>
                </a:lnTo>
                <a:lnTo>
                  <a:pt x="371754" y="3506"/>
                </a:lnTo>
                <a:lnTo>
                  <a:pt x="323850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5010"/>
            <a:ext cx="247650" cy="24765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8259" y="3821070"/>
            <a:ext cx="4124960" cy="3009900"/>
            <a:chOff x="48259" y="3821070"/>
            <a:chExt cx="4124960" cy="30099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59" y="6410600"/>
              <a:ext cx="3705860" cy="2959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9" y="3821070"/>
              <a:ext cx="1733550" cy="3009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64639" y="571140"/>
            <a:ext cx="2898775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85" dirty="0">
                <a:latin typeface="Trebuchet MS"/>
                <a:cs typeface="Trebuchet MS"/>
              </a:rPr>
              <a:t>AGENDA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b="0" spc="110" dirty="0">
                <a:latin typeface="Trebuchet MS"/>
                <a:cs typeface="Trebuchet MS"/>
              </a:rPr>
              <a:t>Problem</a:t>
            </a:r>
            <a:r>
              <a:rPr sz="2200" b="0" spc="50" dirty="0">
                <a:latin typeface="Trebuchet MS"/>
                <a:cs typeface="Trebuchet MS"/>
              </a:rPr>
              <a:t> </a:t>
            </a:r>
            <a:r>
              <a:rPr sz="2200" b="0" spc="125" dirty="0">
                <a:latin typeface="Trebuchet MS"/>
                <a:cs typeface="Trebuchet MS"/>
              </a:rPr>
              <a:t>Statement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4639" y="1956710"/>
            <a:ext cx="2385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rebuchet MS"/>
                <a:cs typeface="Trebuchet MS"/>
              </a:rPr>
              <a:t>Project</a:t>
            </a:r>
            <a:r>
              <a:rPr sz="2200" spc="27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Overview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639" y="2412005"/>
            <a:ext cx="5643245" cy="31629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941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200" spc="185" dirty="0">
                <a:latin typeface="Trebuchet MS"/>
                <a:cs typeface="Trebuchet MS"/>
              </a:rPr>
              <a:t>End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Users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and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Their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Needs</a:t>
            </a:r>
            <a:endParaRPr sz="2200" dirty="0">
              <a:latin typeface="Trebuchet MS"/>
              <a:cs typeface="Trebuchet MS"/>
            </a:endParaRPr>
          </a:p>
          <a:p>
            <a:pPr marL="12700" marR="5080">
              <a:lnSpc>
                <a:spcPct val="194300"/>
              </a:lnSpc>
            </a:pPr>
            <a:r>
              <a:rPr sz="2200" spc="135" dirty="0">
                <a:latin typeface="Trebuchet MS"/>
                <a:cs typeface="Trebuchet MS"/>
              </a:rPr>
              <a:t>Proposed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Solution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and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Value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Proposition </a:t>
            </a:r>
            <a:r>
              <a:rPr sz="2200" spc="130" dirty="0">
                <a:latin typeface="Trebuchet MS"/>
                <a:cs typeface="Trebuchet MS"/>
              </a:rPr>
              <a:t>The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75" dirty="0">
                <a:latin typeface="Trebuchet MS"/>
                <a:cs typeface="Trebuchet MS"/>
              </a:rPr>
              <a:t>WOW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Factor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200" spc="125" dirty="0">
                <a:latin typeface="Trebuchet MS"/>
                <a:cs typeface="Trebuchet MS"/>
              </a:rPr>
              <a:t>Modelling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Approach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200" spc="130" dirty="0">
                <a:latin typeface="Trebuchet MS"/>
                <a:cs typeface="Trebuchet MS"/>
              </a:rPr>
              <a:t>Results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and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Performance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Evaluation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660" y="679090"/>
            <a:ext cx="696404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7245" algn="l"/>
              </a:tabLst>
            </a:pPr>
            <a:r>
              <a:rPr sz="4300" spc="625" dirty="0">
                <a:latin typeface="Trebuchet MS"/>
                <a:cs typeface="Trebuchet MS"/>
              </a:rPr>
              <a:t>PROBLEM</a:t>
            </a:r>
            <a:r>
              <a:rPr sz="4300" dirty="0">
                <a:latin typeface="Trebuchet MS"/>
                <a:cs typeface="Trebuchet MS"/>
              </a:rPr>
              <a:t>	</a:t>
            </a:r>
            <a:r>
              <a:rPr sz="4300" spc="470" dirty="0">
                <a:latin typeface="Trebuchet MS"/>
                <a:cs typeface="Trebuchet MS"/>
              </a:rPr>
              <a:t>STATEMENT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1368700"/>
            <a:ext cx="8152765" cy="447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Environmental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monitoring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understanding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Earth's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dynamic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mitigating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impacts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human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activities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dirty="0">
                <a:latin typeface="Calibri"/>
                <a:cs typeface="Calibri"/>
              </a:rPr>
              <a:t>phenomena.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Satellite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vital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monitoring </a:t>
            </a:r>
            <a:r>
              <a:rPr sz="2000" dirty="0">
                <a:latin typeface="Calibri"/>
                <a:cs typeface="Calibri"/>
              </a:rPr>
              <a:t>environmental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coverage,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temporal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resolution,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multispectral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capabilities.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However,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sheer</a:t>
            </a:r>
            <a:r>
              <a:rPr sz="2000" spc="9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volume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compleiity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satellite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imagery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pose</a:t>
            </a:r>
            <a:r>
              <a:rPr sz="2000" spc="2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significant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challenges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2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28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interpretation.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Therefore,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pressing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methods, </a:t>
            </a:r>
            <a:r>
              <a:rPr sz="2000" dirty="0">
                <a:latin typeface="Calibri"/>
                <a:cs typeface="Calibri"/>
              </a:rPr>
              <a:t>particularly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leveraging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Convolutional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Networts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(CNNs),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eitract </a:t>
            </a:r>
            <a:r>
              <a:rPr sz="2000" dirty="0">
                <a:latin typeface="Calibri"/>
                <a:cs typeface="Calibri"/>
              </a:rPr>
              <a:t>actionable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insights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29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satellite</a:t>
            </a:r>
            <a:r>
              <a:rPr sz="2000" spc="30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imagery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30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environmental monitoring.</a:t>
            </a:r>
            <a:endParaRPr sz="2000">
              <a:latin typeface="Calibri"/>
              <a:cs typeface="Calibri"/>
            </a:endParaRPr>
          </a:p>
          <a:p>
            <a:pPr marL="12700" marR="6350" algn="just">
              <a:lnSpc>
                <a:spcPct val="109800"/>
              </a:lnSpc>
              <a:spcBef>
                <a:spcPts val="80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study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development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CNN-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satellite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dedicated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environmental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09" y="6469020"/>
            <a:ext cx="2141219" cy="1981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1950" y="1787800"/>
            <a:ext cx="2760979" cy="32562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4</a:t>
            </a:fld>
            <a:endParaRPr spc="9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629" y="6469020"/>
            <a:ext cx="76132" cy="1761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5775" algn="l"/>
              </a:tabLst>
            </a:pPr>
            <a:r>
              <a:rPr sz="4300" spc="340" dirty="0">
                <a:latin typeface="Trebuchet MS"/>
                <a:cs typeface="Trebuchet MS"/>
              </a:rPr>
              <a:t>PROJECT</a:t>
            </a:r>
            <a:r>
              <a:rPr sz="4300" dirty="0">
                <a:latin typeface="Trebuchet MS"/>
                <a:cs typeface="Trebuchet MS"/>
              </a:rPr>
              <a:t>	</a:t>
            </a:r>
            <a:r>
              <a:rPr sz="4300" spc="570" dirty="0">
                <a:latin typeface="Trebuchet MS"/>
                <a:cs typeface="Trebuchet MS"/>
              </a:rPr>
              <a:t>OVERVIEW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5</a:t>
            </a:fld>
            <a:endParaRPr spc="95" dirty="0"/>
          </a:p>
        </p:txBody>
      </p:sp>
      <p:sp>
        <p:nvSpPr>
          <p:cNvPr id="5" name="object 5"/>
          <p:cNvSpPr txBox="1"/>
          <p:nvPr/>
        </p:nvSpPr>
        <p:spPr>
          <a:xfrm>
            <a:off x="560069" y="2012590"/>
            <a:ext cx="9751060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Our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project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aims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leverage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Convolutional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Neural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Networts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(CNNs)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environmental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monitoring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through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satellite </a:t>
            </a:r>
            <a:r>
              <a:rPr sz="1600" dirty="0">
                <a:latin typeface="Calibri"/>
                <a:cs typeface="Calibri"/>
              </a:rPr>
              <a:t>image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increasing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availability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satellite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imagery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pressing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effective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 </a:t>
            </a:r>
            <a:r>
              <a:rPr sz="1600" dirty="0">
                <a:latin typeface="Calibri"/>
                <a:cs typeface="Calibri"/>
              </a:rPr>
              <a:t>monitoring,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CNNs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offer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promising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avenue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automating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eitraction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valuable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vast </a:t>
            </a:r>
            <a:r>
              <a:rPr sz="1600" spc="-10" dirty="0">
                <a:latin typeface="Calibri"/>
                <a:cs typeface="Calibri"/>
              </a:rPr>
              <a:t>datasets.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project </a:t>
            </a:r>
            <a:r>
              <a:rPr sz="1600" dirty="0">
                <a:latin typeface="Calibri"/>
                <a:cs typeface="Calibri"/>
              </a:rPr>
              <a:t>begins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comprehensive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review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9900"/>
              </a:lnSpc>
              <a:spcBef>
                <a:spcPts val="800"/>
              </a:spcBef>
            </a:pPr>
            <a:r>
              <a:rPr sz="1600" dirty="0">
                <a:latin typeface="Calibri"/>
                <a:cs typeface="Calibri"/>
              </a:rPr>
              <a:t>of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eiisting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methodologies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satellite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monitoring,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focusing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particularly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CNN-</a:t>
            </a:r>
            <a:r>
              <a:rPr sz="1600" dirty="0">
                <a:latin typeface="Calibri"/>
                <a:cs typeface="Calibri"/>
              </a:rPr>
              <a:t>based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approaches.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acquire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preprocess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satellite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imagery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datasets,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ensuring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calibrated, </a:t>
            </a:r>
            <a:r>
              <a:rPr sz="1600" dirty="0">
                <a:latin typeface="Calibri"/>
                <a:cs typeface="Calibri"/>
              </a:rPr>
              <a:t>corrected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atmospheric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effects,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geometrically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rectified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facilitate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accurate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analysis.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Neit,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design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implement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CNN</a:t>
            </a:r>
            <a:r>
              <a:rPr sz="1600" spc="-10" dirty="0">
                <a:latin typeface="Calibri"/>
                <a:cs typeface="Calibri"/>
              </a:rPr>
              <a:t> architectures </a:t>
            </a:r>
            <a:r>
              <a:rPr sz="1600" dirty="0">
                <a:latin typeface="Calibri"/>
                <a:cs typeface="Calibri"/>
              </a:rPr>
              <a:t>tailored 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tast 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</a:t>
            </a:r>
            <a:r>
              <a:rPr sz="1600" dirty="0">
                <a:latin typeface="Calibri"/>
                <a:cs typeface="Calibri"/>
              </a:rPr>
              <a:t> eitraction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temporal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change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detection.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spc="545" dirty="0">
                <a:latin typeface="Trebuchet MS"/>
                <a:cs typeface="Trebuchet MS"/>
              </a:rPr>
              <a:t>WHO</a:t>
            </a:r>
            <a:r>
              <a:rPr sz="3250" spc="145" dirty="0">
                <a:latin typeface="Trebuchet MS"/>
                <a:cs typeface="Trebuchet MS"/>
              </a:rPr>
              <a:t> </a:t>
            </a:r>
            <a:r>
              <a:rPr sz="3250" spc="430" dirty="0">
                <a:latin typeface="Trebuchet MS"/>
                <a:cs typeface="Trebuchet MS"/>
              </a:rPr>
              <a:t>ARE</a:t>
            </a:r>
            <a:r>
              <a:rPr sz="3250" spc="155" dirty="0">
                <a:latin typeface="Trebuchet MS"/>
                <a:cs typeface="Trebuchet MS"/>
              </a:rPr>
              <a:t> </a:t>
            </a:r>
            <a:r>
              <a:rPr sz="3250" spc="360" dirty="0">
                <a:latin typeface="Trebuchet MS"/>
                <a:cs typeface="Trebuchet MS"/>
              </a:rPr>
              <a:t>THE</a:t>
            </a:r>
            <a:r>
              <a:rPr sz="3250" spc="150" dirty="0">
                <a:latin typeface="Trebuchet MS"/>
                <a:cs typeface="Trebuchet MS"/>
              </a:rPr>
              <a:t> </a:t>
            </a:r>
            <a:r>
              <a:rPr sz="3250" spc="484" dirty="0">
                <a:latin typeface="Trebuchet MS"/>
                <a:cs typeface="Trebuchet MS"/>
              </a:rPr>
              <a:t>END</a:t>
            </a:r>
            <a:r>
              <a:rPr sz="3250" spc="155" dirty="0">
                <a:latin typeface="Trebuchet MS"/>
                <a:cs typeface="Trebuchet MS"/>
              </a:rPr>
              <a:t> </a:t>
            </a:r>
            <a:r>
              <a:rPr sz="3250" spc="500" dirty="0">
                <a:latin typeface="Trebuchet MS"/>
                <a:cs typeface="Trebuchet MS"/>
              </a:rPr>
              <a:t>USERS?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6</a:t>
            </a:fld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701040" y="1387750"/>
            <a:ext cx="961326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satellite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229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Convolutional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Neural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Networts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(CNNs)</a:t>
            </a:r>
            <a:r>
              <a:rPr sz="1800" spc="220" dirty="0">
                <a:latin typeface="Calibri"/>
                <a:cs typeface="Calibri"/>
              </a:rPr>
              <a:t> 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encompass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diverse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stateholders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governmental,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non- </a:t>
            </a:r>
            <a:r>
              <a:rPr sz="1800" dirty="0">
                <a:latin typeface="Calibri"/>
                <a:cs typeface="Calibri"/>
              </a:rPr>
              <a:t>governmental,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research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sectors.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Government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agencies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policymaters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inform</a:t>
            </a:r>
            <a:r>
              <a:rPr sz="1800" spc="395" dirty="0">
                <a:latin typeface="Calibri"/>
                <a:cs typeface="Calibri"/>
              </a:rPr>
              <a:t>  </a:t>
            </a:r>
            <a:r>
              <a:rPr sz="1800" spc="-20" dirty="0">
                <a:latin typeface="Calibri"/>
                <a:cs typeface="Calibri"/>
              </a:rPr>
              <a:t>evidence-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decision-</a:t>
            </a:r>
            <a:r>
              <a:rPr sz="1800" dirty="0">
                <a:latin typeface="Calibri"/>
                <a:cs typeface="Calibri"/>
              </a:rPr>
              <a:t>mating</a:t>
            </a:r>
            <a:r>
              <a:rPr sz="1800" spc="39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regarding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land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management,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urban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planning,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regulations.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governmental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organizations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conservation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leverage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CNN- </a:t>
            </a:r>
            <a:r>
              <a:rPr sz="1800" dirty="0">
                <a:latin typeface="Calibri"/>
                <a:cs typeface="Calibri"/>
              </a:rPr>
              <a:t>derived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conservation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efforts,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ecological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hotspots,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advocate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sustainable </a:t>
            </a:r>
            <a:r>
              <a:rPr sz="1800" dirty="0">
                <a:latin typeface="Calibri"/>
                <a:cs typeface="Calibri"/>
              </a:rPr>
              <a:t>resource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management.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Researchers</a:t>
            </a:r>
            <a:r>
              <a:rPr sz="1800" spc="9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9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scientists</a:t>
            </a:r>
            <a:r>
              <a:rPr sz="1800" spc="8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90" dirty="0">
                <a:latin typeface="Calibri"/>
                <a:cs typeface="Calibri"/>
              </a:rPr>
              <a:t>  </a:t>
            </a:r>
            <a:r>
              <a:rPr sz="1800" spc="-20" dirty="0">
                <a:latin typeface="Calibri"/>
                <a:cs typeface="Calibri"/>
              </a:rPr>
              <a:t>CNN-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80" dirty="0">
                <a:latin typeface="Calibri"/>
                <a:cs typeface="Calibri"/>
              </a:rPr>
              <a:t> 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investigate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ecosystem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dynamics,</a:t>
            </a:r>
            <a:r>
              <a:rPr sz="1800" spc="36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analyze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climate</a:t>
            </a:r>
            <a:r>
              <a:rPr sz="1800" spc="3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impacts,</a:t>
            </a:r>
            <a:r>
              <a:rPr sz="1800" spc="3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conduct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long-</a:t>
            </a:r>
            <a:r>
              <a:rPr sz="1800" spc="-20" dirty="0">
                <a:latin typeface="Calibri"/>
                <a:cs typeface="Calibri"/>
              </a:rPr>
              <a:t>term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studies.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Additionally,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industries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agriculture,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forestry,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energy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 </a:t>
            </a:r>
            <a:r>
              <a:rPr sz="1800" spc="-20" dirty="0">
                <a:latin typeface="Calibri"/>
                <a:cs typeface="Calibri"/>
              </a:rPr>
              <a:t>CNN-</a:t>
            </a:r>
            <a:r>
              <a:rPr sz="1800" dirty="0">
                <a:latin typeface="Calibri"/>
                <a:cs typeface="Calibri"/>
              </a:rPr>
              <a:t>derived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optimizing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resource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utilization,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mitigating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rists,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ensuring </a:t>
            </a:r>
            <a:r>
              <a:rPr sz="1800" dirty="0">
                <a:latin typeface="Calibri"/>
                <a:cs typeface="Calibri"/>
              </a:rPr>
              <a:t>sustainability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operations.</a:t>
            </a:r>
            <a:r>
              <a:rPr sz="1800" spc="8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Overall,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satellite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CNNs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environmental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serves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critical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wide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range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users,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empowering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 understand,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conserve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planet's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natural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ecosystems.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629" y="6469020"/>
            <a:ext cx="76132" cy="1761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069" y="592730"/>
            <a:ext cx="865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25" dirty="0">
                <a:latin typeface="Trebuchet MS"/>
                <a:cs typeface="Trebuchet MS"/>
              </a:rPr>
              <a:t>YOUR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315" dirty="0">
                <a:latin typeface="Trebuchet MS"/>
                <a:cs typeface="Trebuchet MS"/>
              </a:rPr>
              <a:t>SOLUTION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409" dirty="0">
                <a:latin typeface="Trebuchet MS"/>
                <a:cs typeface="Trebuchet MS"/>
              </a:rPr>
              <a:t>AND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315" dirty="0">
                <a:latin typeface="Trebuchet MS"/>
                <a:cs typeface="Trebuchet MS"/>
              </a:rPr>
              <a:t>ITS</a:t>
            </a:r>
            <a:r>
              <a:rPr sz="2600" spc="120" dirty="0">
                <a:latin typeface="Trebuchet MS"/>
                <a:cs typeface="Trebuchet MS"/>
              </a:rPr>
              <a:t> </a:t>
            </a:r>
            <a:r>
              <a:rPr sz="2600" spc="260" dirty="0">
                <a:latin typeface="Trebuchet MS"/>
                <a:cs typeface="Trebuchet MS"/>
              </a:rPr>
              <a:t>VALUE</a:t>
            </a:r>
            <a:r>
              <a:rPr sz="2600" spc="135" dirty="0">
                <a:latin typeface="Trebuchet MS"/>
                <a:cs typeface="Trebuchet MS"/>
              </a:rPr>
              <a:t> </a:t>
            </a:r>
            <a:r>
              <a:rPr sz="2600" spc="335" dirty="0">
                <a:latin typeface="Trebuchet MS"/>
                <a:cs typeface="Trebuchet MS"/>
              </a:rPr>
              <a:t>PROPOSITION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7</a:t>
            </a:fld>
            <a:endParaRPr spc="95" dirty="0"/>
          </a:p>
        </p:txBody>
      </p:sp>
      <p:sp>
        <p:nvSpPr>
          <p:cNvPr id="5" name="object 5"/>
          <p:cNvSpPr txBox="1"/>
          <p:nvPr/>
        </p:nvSpPr>
        <p:spPr>
          <a:xfrm>
            <a:off x="560069" y="1176930"/>
            <a:ext cx="9756775" cy="481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065" algn="just">
              <a:lnSpc>
                <a:spcPct val="145400"/>
              </a:lnSpc>
              <a:spcBef>
                <a:spcPts val="100"/>
              </a:spcBef>
            </a:pPr>
            <a:r>
              <a:rPr sz="1800" spc="120" dirty="0">
                <a:latin typeface="Trebuchet MS"/>
                <a:cs typeface="Trebuchet MS"/>
              </a:rPr>
              <a:t>Our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solution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employing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Convolutional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Neural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Networks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(CNNs)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satellite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image </a:t>
            </a:r>
            <a:r>
              <a:rPr sz="1800" spc="120" dirty="0">
                <a:latin typeface="Trebuchet MS"/>
                <a:cs typeface="Trebuchet MS"/>
              </a:rPr>
              <a:t>analysis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in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monitoring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offers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several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key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value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points:</a:t>
            </a:r>
            <a:endParaRPr sz="1800">
              <a:latin typeface="Trebuchet MS"/>
              <a:cs typeface="Trebuchet MS"/>
            </a:endParaRPr>
          </a:p>
          <a:p>
            <a:pPr marL="467995" marR="5080" indent="-227329" algn="just">
              <a:lnSpc>
                <a:spcPct val="145400"/>
              </a:lnSpc>
              <a:buSzPct val="94444"/>
              <a:buAutoNum type="arabicPeriod"/>
              <a:tabLst>
                <a:tab pos="469265" algn="l"/>
              </a:tabLst>
            </a:pPr>
            <a:r>
              <a:rPr sz="1800" spc="100" dirty="0">
                <a:latin typeface="Trebuchet MS"/>
                <a:cs typeface="Trebuchet MS"/>
              </a:rPr>
              <a:t>Automation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Analysis: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CNNs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automate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the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analysis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vast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amounts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satellite 	</a:t>
            </a:r>
            <a:r>
              <a:rPr sz="1800" spc="100" dirty="0">
                <a:latin typeface="Trebuchet MS"/>
                <a:cs typeface="Trebuchet MS"/>
              </a:rPr>
              <a:t>imagery,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enabling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efficient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processing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and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extraction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valuable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environmental 	</a:t>
            </a:r>
            <a:r>
              <a:rPr sz="1800" spc="60" dirty="0">
                <a:latin typeface="Trebuchet MS"/>
                <a:cs typeface="Trebuchet MS"/>
              </a:rPr>
              <a:t>information.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90" dirty="0">
                <a:latin typeface="Trebuchet MS"/>
                <a:cs typeface="Trebuchet MS"/>
              </a:rPr>
              <a:t>This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100" dirty="0">
                <a:latin typeface="Trebuchet MS"/>
                <a:cs typeface="Trebuchet MS"/>
              </a:rPr>
              <a:t>automation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114" dirty="0">
                <a:latin typeface="Trebuchet MS"/>
                <a:cs typeface="Trebuchet MS"/>
              </a:rPr>
              <a:t>reduces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80" dirty="0">
                <a:latin typeface="Trebuchet MS"/>
                <a:cs typeface="Trebuchet MS"/>
              </a:rPr>
              <a:t>the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75" dirty="0">
                <a:latin typeface="Trebuchet MS"/>
                <a:cs typeface="Trebuchet MS"/>
              </a:rPr>
              <a:t>time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140" dirty="0">
                <a:latin typeface="Trebuchet MS"/>
                <a:cs typeface="Trebuchet MS"/>
              </a:rPr>
              <a:t>and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105" dirty="0">
                <a:latin typeface="Trebuchet MS"/>
                <a:cs typeface="Trebuchet MS"/>
              </a:rPr>
              <a:t>resources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75" dirty="0">
                <a:latin typeface="Trebuchet MS"/>
                <a:cs typeface="Trebuchet MS"/>
              </a:rPr>
              <a:t>required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-25" dirty="0">
                <a:latin typeface="Trebuchet MS"/>
                <a:cs typeface="Trebuchet MS"/>
              </a:rPr>
              <a:t>for 	</a:t>
            </a:r>
            <a:r>
              <a:rPr sz="1800" spc="125" dirty="0">
                <a:latin typeface="Trebuchet MS"/>
                <a:cs typeface="Trebuchet MS"/>
              </a:rPr>
              <a:t>manual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spc="50" dirty="0">
                <a:latin typeface="Trebuchet MS"/>
                <a:cs typeface="Trebuchet MS"/>
              </a:rPr>
              <a:t>interpretation,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spc="85" dirty="0">
                <a:latin typeface="Trebuchet MS"/>
                <a:cs typeface="Trebuchet MS"/>
              </a:rPr>
              <a:t>allowing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430" dirty="0">
                <a:latin typeface="Trebuchet MS"/>
                <a:cs typeface="Trebuchet MS"/>
              </a:rPr>
              <a:t>  </a:t>
            </a:r>
            <a:r>
              <a:rPr sz="1800" spc="114" dirty="0">
                <a:latin typeface="Trebuchet MS"/>
                <a:cs typeface="Trebuchet MS"/>
              </a:rPr>
              <a:t>more</a:t>
            </a:r>
            <a:r>
              <a:rPr sz="1800" spc="430" dirty="0">
                <a:latin typeface="Trebuchet MS"/>
                <a:cs typeface="Trebuchet MS"/>
              </a:rPr>
              <a:t>  </a:t>
            </a:r>
            <a:r>
              <a:rPr sz="1800" spc="120" dirty="0">
                <a:latin typeface="Trebuchet MS"/>
                <a:cs typeface="Trebuchet MS"/>
              </a:rPr>
              <a:t>comprehensive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spc="100" dirty="0">
                <a:latin typeface="Trebuchet MS"/>
                <a:cs typeface="Trebuchet MS"/>
              </a:rPr>
              <a:t>monitoring</a:t>
            </a:r>
            <a:r>
              <a:rPr sz="1800" spc="420" dirty="0">
                <a:latin typeface="Trebuchet MS"/>
                <a:cs typeface="Trebuchet MS"/>
              </a:rPr>
              <a:t>  </a:t>
            </a:r>
            <a:r>
              <a:rPr sz="1800" spc="-25" dirty="0">
                <a:latin typeface="Trebuchet MS"/>
                <a:cs typeface="Trebuchet MS"/>
              </a:rPr>
              <a:t>of 	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changes.</a:t>
            </a:r>
            <a:endParaRPr sz="1800">
              <a:latin typeface="Trebuchet MS"/>
              <a:cs typeface="Trebuchet MS"/>
            </a:endParaRPr>
          </a:p>
          <a:p>
            <a:pPr marL="467995" marR="8890" indent="-227329" algn="just">
              <a:lnSpc>
                <a:spcPct val="145400"/>
              </a:lnSpc>
              <a:buSzPct val="94444"/>
              <a:buAutoNum type="arabicPeriod"/>
              <a:tabLst>
                <a:tab pos="469265" algn="l"/>
              </a:tabLst>
            </a:pPr>
            <a:r>
              <a:rPr sz="1800" spc="60" dirty="0">
                <a:latin typeface="Trebuchet MS"/>
                <a:cs typeface="Trebuchet MS"/>
              </a:rPr>
              <a:t>Temporal</a:t>
            </a:r>
            <a:r>
              <a:rPr sz="1800" spc="37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Monitoring:</a:t>
            </a:r>
            <a:r>
              <a:rPr sz="1800" spc="375" dirty="0">
                <a:latin typeface="Trebuchet MS"/>
                <a:cs typeface="Trebuchet MS"/>
              </a:rPr>
              <a:t> </a:t>
            </a:r>
            <a:r>
              <a:rPr sz="1800" spc="145" dirty="0">
                <a:latin typeface="Trebuchet MS"/>
                <a:cs typeface="Trebuchet MS"/>
              </a:rPr>
              <a:t>CNN-</a:t>
            </a:r>
            <a:r>
              <a:rPr sz="1800" spc="135" dirty="0">
                <a:latin typeface="Trebuchet MS"/>
                <a:cs typeface="Trebuchet MS"/>
              </a:rPr>
              <a:t>based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analysis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facilitates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the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detection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37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temporal 	</a:t>
            </a:r>
            <a:r>
              <a:rPr sz="1800" spc="150" dirty="0">
                <a:latin typeface="Trebuchet MS"/>
                <a:cs typeface="Trebuchet MS"/>
              </a:rPr>
              <a:t>changes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in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variables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over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time.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By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analyzing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time-</a:t>
            </a:r>
            <a:r>
              <a:rPr sz="1800" spc="90" dirty="0">
                <a:latin typeface="Trebuchet MS"/>
                <a:cs typeface="Trebuchet MS"/>
              </a:rPr>
              <a:t>series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satellite 	</a:t>
            </a:r>
            <a:r>
              <a:rPr sz="1800" spc="100" dirty="0">
                <a:latin typeface="Trebuchet MS"/>
                <a:cs typeface="Trebuchet MS"/>
              </a:rPr>
              <a:t>imagery,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our</a:t>
            </a:r>
            <a:r>
              <a:rPr sz="1800" spc="85" dirty="0">
                <a:latin typeface="Trebuchet MS"/>
                <a:cs typeface="Trebuchet MS"/>
              </a:rPr>
              <a:t> solution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enables</a:t>
            </a:r>
            <a:r>
              <a:rPr sz="1800" spc="80" dirty="0">
                <a:latin typeface="Trebuchet MS"/>
                <a:cs typeface="Trebuchet MS"/>
              </a:rPr>
              <a:t> the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monitoring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dynamic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processes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such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75" dirty="0">
                <a:latin typeface="Trebuchet MS"/>
                <a:cs typeface="Trebuchet MS"/>
              </a:rPr>
              <a:t>as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land 	</a:t>
            </a:r>
            <a:r>
              <a:rPr sz="1800" spc="110" dirty="0">
                <a:latin typeface="Trebuchet MS"/>
                <a:cs typeface="Trebuchet MS"/>
              </a:rPr>
              <a:t>cover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changes,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deforestation</a:t>
            </a:r>
            <a:r>
              <a:rPr sz="1800" spc="484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rates,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and</a:t>
            </a:r>
            <a:r>
              <a:rPr sz="1800" spc="49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urban</a:t>
            </a:r>
            <a:r>
              <a:rPr sz="1800" spc="49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expansion,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providing</a:t>
            </a:r>
            <a:r>
              <a:rPr sz="1800" spc="4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valuable 	</a:t>
            </a:r>
            <a:r>
              <a:rPr sz="1800" spc="105" dirty="0">
                <a:latin typeface="Trebuchet MS"/>
                <a:cs typeface="Trebuchet MS"/>
              </a:rPr>
              <a:t>insights</a:t>
            </a:r>
            <a:r>
              <a:rPr sz="1800" spc="60" dirty="0">
                <a:latin typeface="Trebuchet MS"/>
                <a:cs typeface="Trebuchet MS"/>
              </a:rPr>
              <a:t> into </a:t>
            </a:r>
            <a:r>
              <a:rPr sz="1800" spc="90" dirty="0">
                <a:latin typeface="Trebuchet MS"/>
                <a:cs typeface="Trebuchet MS"/>
              </a:rPr>
              <a:t>long-</a:t>
            </a:r>
            <a:r>
              <a:rPr sz="1800" spc="80" dirty="0">
                <a:latin typeface="Trebuchet MS"/>
                <a:cs typeface="Trebuchet MS"/>
              </a:rPr>
              <a:t>term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trends.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069" y="1047390"/>
            <a:ext cx="914146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470" dirty="0">
                <a:latin typeface="Trebuchet MS"/>
                <a:cs typeface="Trebuchet MS"/>
              </a:rPr>
              <a:t>THE</a:t>
            </a:r>
            <a:r>
              <a:rPr sz="4300" spc="200" dirty="0">
                <a:latin typeface="Trebuchet MS"/>
                <a:cs typeface="Trebuchet MS"/>
              </a:rPr>
              <a:t> </a:t>
            </a:r>
            <a:r>
              <a:rPr sz="4300" spc="819" dirty="0">
                <a:latin typeface="Trebuchet MS"/>
                <a:cs typeface="Trebuchet MS"/>
              </a:rPr>
              <a:t>WOW</a:t>
            </a:r>
            <a:r>
              <a:rPr sz="4300" spc="204" dirty="0">
                <a:latin typeface="Trebuchet MS"/>
                <a:cs typeface="Trebuchet MS"/>
              </a:rPr>
              <a:t> </a:t>
            </a:r>
            <a:r>
              <a:rPr sz="4300" spc="545" dirty="0">
                <a:latin typeface="Trebuchet MS"/>
                <a:cs typeface="Trebuchet MS"/>
              </a:rPr>
              <a:t>IN</a:t>
            </a:r>
            <a:r>
              <a:rPr sz="4300" spc="200" dirty="0">
                <a:latin typeface="Trebuchet MS"/>
                <a:cs typeface="Trebuchet MS"/>
              </a:rPr>
              <a:t> </a:t>
            </a:r>
            <a:r>
              <a:rPr sz="4300" spc="545" dirty="0">
                <a:latin typeface="Trebuchet MS"/>
                <a:cs typeface="Trebuchet MS"/>
              </a:rPr>
              <a:t>YOUR</a:t>
            </a:r>
            <a:r>
              <a:rPr sz="4300" spc="204" dirty="0">
                <a:latin typeface="Trebuchet MS"/>
                <a:cs typeface="Trebuchet MS"/>
              </a:rPr>
              <a:t> </a:t>
            </a:r>
            <a:r>
              <a:rPr sz="4300" spc="520" dirty="0">
                <a:latin typeface="Trebuchet MS"/>
                <a:cs typeface="Trebuchet MS"/>
              </a:rPr>
              <a:t>SOLUTION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8</a:t>
            </a:fld>
            <a:endParaRPr spc="9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10000"/>
              </a:lnSpc>
              <a:spcBef>
                <a:spcPts val="100"/>
              </a:spcBef>
              <a:buAutoNum type="arabicPeriod"/>
              <a:tabLst>
                <a:tab pos="240665" algn="l"/>
                <a:tab pos="342900" algn="l"/>
              </a:tabLst>
            </a:pPr>
            <a:r>
              <a:rPr dirty="0"/>
              <a:t>	</a:t>
            </a:r>
            <a:r>
              <a:rPr spc="-10" dirty="0"/>
              <a:t>Multi-</a:t>
            </a:r>
            <a:r>
              <a:rPr dirty="0"/>
              <a:t>Scale</a:t>
            </a:r>
            <a:r>
              <a:rPr spc="345" dirty="0"/>
              <a:t> </a:t>
            </a:r>
            <a:r>
              <a:rPr dirty="0"/>
              <a:t>Feature</a:t>
            </a:r>
            <a:r>
              <a:rPr spc="345" dirty="0"/>
              <a:t> </a:t>
            </a:r>
            <a:r>
              <a:rPr dirty="0"/>
              <a:t>Eitraction:</a:t>
            </a:r>
            <a:r>
              <a:rPr spc="340" dirty="0"/>
              <a:t> </a:t>
            </a:r>
            <a:r>
              <a:rPr dirty="0"/>
              <a:t>Implementing</a:t>
            </a:r>
            <a:r>
              <a:rPr spc="345" dirty="0"/>
              <a:t> </a:t>
            </a:r>
            <a:r>
              <a:rPr dirty="0"/>
              <a:t>a</a:t>
            </a:r>
            <a:r>
              <a:rPr spc="340" dirty="0"/>
              <a:t> </a:t>
            </a:r>
            <a:r>
              <a:rPr dirty="0"/>
              <a:t>CNN</a:t>
            </a:r>
            <a:r>
              <a:rPr spc="350" dirty="0"/>
              <a:t> </a:t>
            </a:r>
            <a:r>
              <a:rPr dirty="0"/>
              <a:t>architecture</a:t>
            </a:r>
            <a:r>
              <a:rPr spc="345" dirty="0"/>
              <a:t> </a:t>
            </a:r>
            <a:r>
              <a:rPr dirty="0"/>
              <a:t>that</a:t>
            </a:r>
            <a:r>
              <a:rPr spc="340" dirty="0"/>
              <a:t> </a:t>
            </a:r>
            <a:r>
              <a:rPr dirty="0"/>
              <a:t>incorporates</a:t>
            </a:r>
            <a:r>
              <a:rPr spc="345" dirty="0"/>
              <a:t> </a:t>
            </a:r>
            <a:r>
              <a:rPr spc="-10" dirty="0"/>
              <a:t>multi-scale </a:t>
            </a:r>
            <a:r>
              <a:rPr dirty="0"/>
              <a:t>feature</a:t>
            </a:r>
            <a:r>
              <a:rPr spc="250" dirty="0"/>
              <a:t> </a:t>
            </a:r>
            <a:r>
              <a:rPr dirty="0"/>
              <a:t>eitraction</a:t>
            </a:r>
            <a:r>
              <a:rPr spc="254" dirty="0"/>
              <a:t> </a:t>
            </a:r>
            <a:r>
              <a:rPr dirty="0"/>
              <a:t>techniques</a:t>
            </a:r>
            <a:r>
              <a:rPr spc="240" dirty="0"/>
              <a:t> </a:t>
            </a:r>
            <a:r>
              <a:rPr dirty="0"/>
              <a:t>such</a:t>
            </a:r>
            <a:r>
              <a:rPr spc="254" dirty="0"/>
              <a:t> </a:t>
            </a:r>
            <a:r>
              <a:rPr dirty="0"/>
              <a:t>as</a:t>
            </a:r>
            <a:r>
              <a:rPr spc="250" dirty="0"/>
              <a:t> </a:t>
            </a:r>
            <a:r>
              <a:rPr dirty="0"/>
              <a:t>pyramid</a:t>
            </a:r>
            <a:r>
              <a:rPr spc="254" dirty="0"/>
              <a:t> </a:t>
            </a:r>
            <a:r>
              <a:rPr dirty="0"/>
              <a:t>pooling</a:t>
            </a:r>
            <a:r>
              <a:rPr spc="250" dirty="0"/>
              <a:t> </a:t>
            </a:r>
            <a:r>
              <a:rPr dirty="0"/>
              <a:t>or</a:t>
            </a:r>
            <a:r>
              <a:rPr spc="250" dirty="0"/>
              <a:t> </a:t>
            </a:r>
            <a:r>
              <a:rPr dirty="0"/>
              <a:t>dilated</a:t>
            </a:r>
            <a:r>
              <a:rPr spc="254" dirty="0"/>
              <a:t> </a:t>
            </a:r>
            <a:r>
              <a:rPr dirty="0"/>
              <a:t>convolutions.</a:t>
            </a:r>
            <a:r>
              <a:rPr spc="250" dirty="0"/>
              <a:t> </a:t>
            </a:r>
            <a:r>
              <a:rPr dirty="0"/>
              <a:t>This</a:t>
            </a:r>
            <a:r>
              <a:rPr spc="254" dirty="0"/>
              <a:t> </a:t>
            </a:r>
            <a:r>
              <a:rPr dirty="0"/>
              <a:t>enables</a:t>
            </a:r>
            <a:r>
              <a:rPr spc="240" dirty="0"/>
              <a:t> </a:t>
            </a:r>
            <a:r>
              <a:rPr spc="-25" dirty="0"/>
              <a:t>the </a:t>
            </a:r>
            <a:r>
              <a:rPr dirty="0"/>
              <a:t>model</a:t>
            </a:r>
            <a:r>
              <a:rPr spc="470" dirty="0"/>
              <a:t> </a:t>
            </a:r>
            <a:r>
              <a:rPr dirty="0"/>
              <a:t>to</a:t>
            </a:r>
            <a:r>
              <a:rPr spc="470" dirty="0"/>
              <a:t> </a:t>
            </a:r>
            <a:r>
              <a:rPr dirty="0"/>
              <a:t>capture</a:t>
            </a:r>
            <a:r>
              <a:rPr spc="480" dirty="0"/>
              <a:t> </a:t>
            </a:r>
            <a:r>
              <a:rPr dirty="0"/>
              <a:t>both</a:t>
            </a:r>
            <a:r>
              <a:rPr spc="475" dirty="0"/>
              <a:t> </a:t>
            </a:r>
            <a:r>
              <a:rPr spc="-20" dirty="0"/>
              <a:t>fine-</a:t>
            </a:r>
            <a:r>
              <a:rPr dirty="0"/>
              <a:t>grained</a:t>
            </a:r>
            <a:r>
              <a:rPr spc="480" dirty="0"/>
              <a:t> </a:t>
            </a:r>
            <a:r>
              <a:rPr dirty="0"/>
              <a:t>details</a:t>
            </a:r>
            <a:r>
              <a:rPr spc="475" dirty="0"/>
              <a:t> </a:t>
            </a:r>
            <a:r>
              <a:rPr dirty="0"/>
              <a:t>and</a:t>
            </a:r>
            <a:r>
              <a:rPr spc="475" dirty="0"/>
              <a:t> </a:t>
            </a:r>
            <a:r>
              <a:rPr dirty="0"/>
              <a:t>broader</a:t>
            </a:r>
            <a:r>
              <a:rPr spc="480" dirty="0"/>
              <a:t> </a:t>
            </a:r>
            <a:r>
              <a:rPr dirty="0"/>
              <a:t>spatial</a:t>
            </a:r>
            <a:r>
              <a:rPr spc="470" dirty="0"/>
              <a:t> </a:t>
            </a:r>
            <a:r>
              <a:rPr dirty="0"/>
              <a:t>patterns</a:t>
            </a:r>
            <a:r>
              <a:rPr spc="470" dirty="0"/>
              <a:t> </a:t>
            </a:r>
            <a:r>
              <a:rPr dirty="0"/>
              <a:t>in</a:t>
            </a:r>
            <a:r>
              <a:rPr spc="475" dirty="0"/>
              <a:t> </a:t>
            </a:r>
            <a:r>
              <a:rPr dirty="0"/>
              <a:t>satellite</a:t>
            </a:r>
            <a:r>
              <a:rPr spc="480" dirty="0"/>
              <a:t> </a:t>
            </a:r>
            <a:r>
              <a:rPr spc="-10" dirty="0"/>
              <a:t>imagery, enhancing</a:t>
            </a:r>
            <a:r>
              <a:rPr spc="-45" dirty="0"/>
              <a:t> </a:t>
            </a:r>
            <a:r>
              <a:rPr dirty="0"/>
              <a:t>its</a:t>
            </a:r>
            <a:r>
              <a:rPr spc="-45" dirty="0"/>
              <a:t> </a:t>
            </a:r>
            <a:r>
              <a:rPr dirty="0"/>
              <a:t>ability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detect</a:t>
            </a:r>
            <a:r>
              <a:rPr spc="-50" dirty="0"/>
              <a:t> </a:t>
            </a:r>
            <a:r>
              <a:rPr dirty="0"/>
              <a:t>subtle</a:t>
            </a:r>
            <a:r>
              <a:rPr spc="-45" dirty="0"/>
              <a:t> </a:t>
            </a:r>
            <a:r>
              <a:rPr spc="-10" dirty="0"/>
              <a:t>environmental</a:t>
            </a:r>
            <a:r>
              <a:rPr spc="-40" dirty="0"/>
              <a:t> </a:t>
            </a:r>
            <a:r>
              <a:rPr spc="-10" dirty="0"/>
              <a:t>changes.</a:t>
            </a:r>
          </a:p>
          <a:p>
            <a:pPr marL="240665" marR="5080" indent="-228600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240665" algn="l"/>
              </a:tabLst>
            </a:pPr>
            <a:r>
              <a:rPr dirty="0"/>
              <a:t>Transfer</a:t>
            </a:r>
            <a:r>
              <a:rPr spc="90" dirty="0"/>
              <a:t> </a:t>
            </a:r>
            <a:r>
              <a:rPr dirty="0"/>
              <a:t>Learning</a:t>
            </a:r>
            <a:r>
              <a:rPr spc="105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spc="-20" dirty="0"/>
              <a:t>Pre-</a:t>
            </a:r>
            <a:r>
              <a:rPr dirty="0"/>
              <a:t>trained</a:t>
            </a:r>
            <a:r>
              <a:rPr spc="95" dirty="0"/>
              <a:t> </a:t>
            </a:r>
            <a:r>
              <a:rPr dirty="0"/>
              <a:t>Models:</a:t>
            </a:r>
            <a:r>
              <a:rPr spc="100" dirty="0"/>
              <a:t> </a:t>
            </a:r>
            <a:r>
              <a:rPr dirty="0"/>
              <a:t>Leveraging</a:t>
            </a:r>
            <a:r>
              <a:rPr spc="95" dirty="0"/>
              <a:t> </a:t>
            </a:r>
            <a:r>
              <a:rPr dirty="0"/>
              <a:t>transfer</a:t>
            </a:r>
            <a:r>
              <a:rPr spc="90" dirty="0"/>
              <a:t> </a:t>
            </a:r>
            <a:r>
              <a:rPr dirty="0"/>
              <a:t>learning</a:t>
            </a:r>
            <a:r>
              <a:rPr spc="95" dirty="0"/>
              <a:t> </a:t>
            </a:r>
            <a:r>
              <a:rPr dirty="0"/>
              <a:t>by</a:t>
            </a:r>
            <a:r>
              <a:rPr spc="100" dirty="0"/>
              <a:t> </a:t>
            </a:r>
            <a:r>
              <a:rPr spc="-20" dirty="0"/>
              <a:t>fine-</a:t>
            </a:r>
            <a:r>
              <a:rPr dirty="0"/>
              <a:t>tuning</a:t>
            </a:r>
            <a:r>
              <a:rPr spc="100" dirty="0"/>
              <a:t> </a:t>
            </a:r>
            <a:r>
              <a:rPr spc="-25" dirty="0"/>
              <a:t>pre-</a:t>
            </a:r>
            <a:r>
              <a:rPr spc="-10" dirty="0"/>
              <a:t>trained </a:t>
            </a:r>
            <a:r>
              <a:rPr dirty="0"/>
              <a:t>CNN</a:t>
            </a:r>
            <a:r>
              <a:rPr spc="50" dirty="0"/>
              <a:t> </a:t>
            </a:r>
            <a:r>
              <a:rPr dirty="0"/>
              <a:t>models</a:t>
            </a:r>
            <a:r>
              <a:rPr spc="60" dirty="0"/>
              <a:t> </a:t>
            </a:r>
            <a:r>
              <a:rPr dirty="0"/>
              <a:t>(e.g.,</a:t>
            </a:r>
            <a:r>
              <a:rPr spc="70" dirty="0"/>
              <a:t> </a:t>
            </a:r>
            <a:r>
              <a:rPr dirty="0"/>
              <a:t>ResNet,</a:t>
            </a:r>
            <a:r>
              <a:rPr spc="65" dirty="0"/>
              <a:t> </a:t>
            </a:r>
            <a:r>
              <a:rPr dirty="0"/>
              <a:t>VGG)</a:t>
            </a:r>
            <a:r>
              <a:rPr spc="55" dirty="0"/>
              <a:t> </a:t>
            </a:r>
            <a:r>
              <a:rPr dirty="0"/>
              <a:t>on</a:t>
            </a:r>
            <a:r>
              <a:rPr spc="60" dirty="0"/>
              <a:t> </a:t>
            </a:r>
            <a:r>
              <a:rPr spc="-20" dirty="0"/>
              <a:t>large-</a:t>
            </a:r>
            <a:r>
              <a:rPr dirty="0"/>
              <a:t>scale</a:t>
            </a:r>
            <a:r>
              <a:rPr spc="55" dirty="0"/>
              <a:t> </a:t>
            </a:r>
            <a:r>
              <a:rPr dirty="0"/>
              <a:t>satellite</a:t>
            </a:r>
            <a:r>
              <a:rPr spc="60" dirty="0"/>
              <a:t> </a:t>
            </a:r>
            <a:r>
              <a:rPr dirty="0"/>
              <a:t>image</a:t>
            </a:r>
            <a:r>
              <a:rPr spc="65" dirty="0"/>
              <a:t> </a:t>
            </a:r>
            <a:r>
              <a:rPr dirty="0"/>
              <a:t>datasets.</a:t>
            </a:r>
            <a:r>
              <a:rPr spc="45" dirty="0"/>
              <a:t> </a:t>
            </a:r>
            <a:r>
              <a:rPr dirty="0"/>
              <a:t>This</a:t>
            </a:r>
            <a:r>
              <a:rPr spc="65" dirty="0"/>
              <a:t> </a:t>
            </a:r>
            <a:r>
              <a:rPr dirty="0"/>
              <a:t>approach</a:t>
            </a:r>
            <a:r>
              <a:rPr spc="55" dirty="0"/>
              <a:t> </a:t>
            </a:r>
            <a:r>
              <a:rPr dirty="0"/>
              <a:t>enables</a:t>
            </a:r>
            <a:r>
              <a:rPr spc="50" dirty="0"/>
              <a:t> </a:t>
            </a:r>
            <a:r>
              <a:rPr spc="-25" dirty="0"/>
              <a:t>the </a:t>
            </a:r>
            <a:r>
              <a:rPr dirty="0"/>
              <a:t>model</a:t>
            </a:r>
            <a:r>
              <a:rPr spc="445" dirty="0"/>
              <a:t> </a:t>
            </a:r>
            <a:r>
              <a:rPr dirty="0"/>
              <a:t>to</a:t>
            </a:r>
            <a:r>
              <a:rPr spc="445" dirty="0"/>
              <a:t> </a:t>
            </a:r>
            <a:r>
              <a:rPr dirty="0"/>
              <a:t>benefit</a:t>
            </a:r>
            <a:r>
              <a:rPr spc="440" dirty="0"/>
              <a:t> </a:t>
            </a:r>
            <a:r>
              <a:rPr dirty="0"/>
              <a:t>from</a:t>
            </a:r>
            <a:r>
              <a:rPr spc="450" dirty="0"/>
              <a:t> </a:t>
            </a:r>
            <a:r>
              <a:rPr dirty="0"/>
              <a:t>learned</a:t>
            </a:r>
            <a:r>
              <a:rPr spc="455" dirty="0"/>
              <a:t> </a:t>
            </a:r>
            <a:r>
              <a:rPr dirty="0"/>
              <a:t>features</a:t>
            </a:r>
            <a:r>
              <a:rPr spc="450" dirty="0"/>
              <a:t> </a:t>
            </a:r>
            <a:r>
              <a:rPr dirty="0"/>
              <a:t>in</a:t>
            </a:r>
            <a:r>
              <a:rPr spc="450" dirty="0"/>
              <a:t> </a:t>
            </a:r>
            <a:r>
              <a:rPr dirty="0"/>
              <a:t>other</a:t>
            </a:r>
            <a:r>
              <a:rPr spc="450" dirty="0"/>
              <a:t> </a:t>
            </a:r>
            <a:r>
              <a:rPr dirty="0"/>
              <a:t>domains</a:t>
            </a:r>
            <a:r>
              <a:rPr spc="450" dirty="0"/>
              <a:t> </a:t>
            </a:r>
            <a:r>
              <a:rPr dirty="0"/>
              <a:t>and</a:t>
            </a:r>
            <a:r>
              <a:rPr spc="450" dirty="0"/>
              <a:t> </a:t>
            </a:r>
            <a:r>
              <a:rPr dirty="0"/>
              <a:t>adapt</a:t>
            </a:r>
            <a:r>
              <a:rPr spc="440" dirty="0"/>
              <a:t> </a:t>
            </a:r>
            <a:r>
              <a:rPr dirty="0"/>
              <a:t>them</a:t>
            </a:r>
            <a:r>
              <a:rPr spc="450" dirty="0"/>
              <a:t> </a:t>
            </a:r>
            <a:r>
              <a:rPr dirty="0"/>
              <a:t>to</a:t>
            </a:r>
            <a:r>
              <a:rPr spc="445" dirty="0"/>
              <a:t> </a:t>
            </a:r>
            <a:r>
              <a:rPr spc="-10" dirty="0"/>
              <a:t>environmental </a:t>
            </a:r>
            <a:r>
              <a:rPr dirty="0"/>
              <a:t>monitoring</a:t>
            </a:r>
            <a:r>
              <a:rPr spc="-10" dirty="0"/>
              <a:t> </a:t>
            </a:r>
            <a:r>
              <a:rPr dirty="0"/>
              <a:t>tasts,</a:t>
            </a:r>
            <a:r>
              <a:rPr spc="-10" dirty="0"/>
              <a:t> reducing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need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eitensive</a:t>
            </a:r>
            <a:r>
              <a:rPr spc="-15" dirty="0"/>
              <a:t> </a:t>
            </a:r>
            <a:r>
              <a:rPr dirty="0"/>
              <a:t>training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accelerating</a:t>
            </a:r>
            <a:r>
              <a:rPr spc="-20" dirty="0"/>
              <a:t> </a:t>
            </a:r>
            <a:r>
              <a:rPr spc="-10" dirty="0"/>
              <a:t>convergence.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629" y="6469020"/>
            <a:ext cx="76132" cy="1761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700" y="1483000"/>
            <a:ext cx="3366770" cy="2901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0069" y="4305847"/>
            <a:ext cx="9494520" cy="14497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spc="1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Preparation: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satellite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divided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training,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validation,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sets.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Calibri"/>
                <a:cs typeface="Calibri"/>
              </a:rPr>
              <a:t>CNN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Architecture: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convolutional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neural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(CNN)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designed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implemented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satellite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analysis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tast.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Calibri"/>
                <a:cs typeface="Calibri"/>
              </a:rPr>
              <a:t>Hyperparameter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Tuning: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model's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hyperparameters,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batch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size,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tuned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20" dirty="0">
                <a:latin typeface="Calibri"/>
                <a:cs typeface="Calibri"/>
              </a:rPr>
              <a:t>Training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trained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training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bactpropagation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gradient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descent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algorithms.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Evaluation: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model's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evaluated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validation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assess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accuracy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generalization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ability.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9</a:t>
            </a:fld>
            <a:endParaRPr spc="9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1017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MT</vt:lpstr>
      <vt:lpstr>Calibri</vt:lpstr>
      <vt:lpstr>Trebuchet MS</vt:lpstr>
      <vt:lpstr>Office Theme</vt:lpstr>
      <vt:lpstr>D.THARUNIKA</vt:lpstr>
      <vt:lpstr>Satellite Image Analysis with CNNs for Environmental Monitoring</vt:lpstr>
      <vt:lpstr>AGENDA Problem Statement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D.THARUNIKA</dc:title>
  <dc:creator>D tharunika</dc:creator>
  <cp:lastModifiedBy>Tharunika Deva</cp:lastModifiedBy>
  <cp:revision>3</cp:revision>
  <dcterms:created xsi:type="dcterms:W3CDTF">2024-04-01T14:43:21Z</dcterms:created>
  <dcterms:modified xsi:type="dcterms:W3CDTF">2024-04-08T12:43:22Z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Writer</vt:lpwstr>
  </property>
  <property fmtid="{D5CDD505-2E9C-101B-9397-08002B2CF9AE}" pid="4" name="Producer">
    <vt:lpwstr>LibreOffice 5.4</vt:lpwstr>
  </property>
  <property fmtid="{D5CDD505-2E9C-101B-9397-08002B2CF9AE}" pid="5" name="LastSaved">
    <vt:filetime>2024-04-01T00:00:00Z</vt:filetime>
  </property>
</Properties>
</file>