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339" r:id="rId4"/>
    <p:sldId id="268" r:id="rId5"/>
    <p:sldId id="348" r:id="rId6"/>
    <p:sldId id="349" r:id="rId7"/>
    <p:sldId id="344" r:id="rId8"/>
  </p:sldIdLst>
  <p:sldSz cx="9144000" cy="5143500" type="screen16x9"/>
  <p:notesSz cx="6858000" cy="9144000"/>
  <p:embeddedFontLst>
    <p:embeddedFont>
      <p:font typeface="Abel" panose="02000506030000020004" pitchFamily="2" charset="0"/>
      <p:regular r:id="rId10"/>
    </p:embeddedFont>
    <p:embeddedFont>
      <p:font typeface="Agency FB" panose="020B0503020202020204" pitchFamily="34" charset="0"/>
      <p:regular r:id="rId11"/>
      <p:bold r:id="rId12"/>
    </p:embeddedFont>
    <p:embeddedFont>
      <p:font typeface="Anton" pitchFamily="2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Josefin Sans" pitchFamily="2" charset="0"/>
      <p:regular r:id="rId18"/>
      <p:bold r:id="rId19"/>
      <p:italic r:id="rId20"/>
      <p:boldItalic r:id="rId21"/>
    </p:embeddedFont>
    <p:embeddedFont>
      <p:font typeface="Josefin Slab" pitchFamily="2" charset="0"/>
      <p:regular r:id="rId22"/>
      <p:bold r:id="rId23"/>
      <p:italic r:id="rId24"/>
      <p:boldItalic r:id="rId25"/>
    </p:embeddedFont>
    <p:embeddedFont>
      <p:font typeface="Josefin Slab SemiBold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97">
          <p15:clr>
            <a:srgbClr val="9AA0A6"/>
          </p15:clr>
        </p15:guide>
        <p15:guide id="2" pos="5307">
          <p15:clr>
            <a:srgbClr val="9AA0A6"/>
          </p15:clr>
        </p15:guide>
        <p15:guide id="3" pos="1254">
          <p15:clr>
            <a:srgbClr val="9AA0A6"/>
          </p15:clr>
        </p15:guide>
        <p15:guide id="4" orient="horz" pos="2324">
          <p15:clr>
            <a:srgbClr val="9AA0A6"/>
          </p15:clr>
        </p15:guide>
        <p15:guide id="5" pos="5306">
          <p15:clr>
            <a:srgbClr val="9AA0A6"/>
          </p15:clr>
        </p15:guide>
        <p15:guide id="6" orient="horz" pos="343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96">
          <p15:clr>
            <a:srgbClr val="9AA0A6"/>
          </p15:clr>
        </p15:guide>
        <p15:guide id="9" pos="3975">
          <p15:clr>
            <a:srgbClr val="9AA0A6"/>
          </p15:clr>
        </p15:guide>
        <p15:guide id="10" pos="5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EAE8D4-17F9-4770-A7C9-3BFFAE7D2B80}">
  <a:tblStyle styleId="{A1EAE8D4-17F9-4770-A7C9-3BFFAE7D2B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 autoAdjust="0"/>
    <p:restoredTop sz="94650"/>
  </p:normalViewPr>
  <p:slideViewPr>
    <p:cSldViewPr snapToGrid="0">
      <p:cViewPr varScale="1">
        <p:scale>
          <a:sx n="82" d="100"/>
          <a:sy n="82" d="100"/>
        </p:scale>
        <p:origin x="656" y="40"/>
      </p:cViewPr>
      <p:guideLst>
        <p:guide orient="horz" pos="2897"/>
        <p:guide pos="5307"/>
        <p:guide pos="1254"/>
        <p:guide orient="horz" pos="2324"/>
        <p:guide pos="5306"/>
        <p:guide orient="horz" pos="343"/>
        <p:guide orient="horz"/>
        <p:guide orient="horz" pos="96"/>
        <p:guide pos="3975"/>
        <p:guide pos="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6327c7807a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6327c7807a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6327c780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6327c780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5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33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589125" y="214020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10975" y="1545450"/>
            <a:ext cx="2980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71121" y="4277117"/>
            <a:ext cx="3267000" cy="3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13" name="Google Shape;13;p2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1377650" y="544200"/>
            <a:ext cx="7766400" cy="40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5400000">
            <a:off x="-589125" y="214025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907525" y="968900"/>
            <a:ext cx="6516600" cy="31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AutoNum type="arabicPeriod"/>
              <a:defRPr sz="1200">
                <a:solidFill>
                  <a:srgbClr val="0C343D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>
                <a:solidFill>
                  <a:srgbClr val="0C343D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>
                <a:solidFill>
                  <a:srgbClr val="0C343D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rabicPeriod"/>
              <a:defRPr>
                <a:solidFill>
                  <a:srgbClr val="0C343D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>
                <a:solidFill>
                  <a:srgbClr val="0C343D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>
                <a:solidFill>
                  <a:srgbClr val="0C343D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rabicPeriod"/>
              <a:defRPr>
                <a:solidFill>
                  <a:srgbClr val="0C343D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>
                <a:solidFill>
                  <a:srgbClr val="0C343D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>
                <a:solidFill>
                  <a:srgbClr val="0C343D"/>
                </a:solidFill>
              </a:defRPr>
            </a:lvl9pPr>
          </a:lstStyle>
          <a:p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119" name="Google Shape;119;p4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/>
          <p:nvPr/>
        </p:nvSpPr>
        <p:spPr>
          <a:xfrm>
            <a:off x="443100" y="544200"/>
            <a:ext cx="4083600" cy="40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"/>
          <p:cNvSpPr/>
          <p:nvPr/>
        </p:nvSpPr>
        <p:spPr>
          <a:xfrm rot="5400000">
            <a:off x="-589125" y="214025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1588100" y="1176900"/>
            <a:ext cx="4536600" cy="278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AutoNum type="arabicPeriod"/>
              <a:defRPr sz="1200">
                <a:solidFill>
                  <a:srgbClr val="0C343D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>
                <a:solidFill>
                  <a:srgbClr val="0C343D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>
                <a:solidFill>
                  <a:srgbClr val="0C343D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rabicPeriod"/>
              <a:defRPr>
                <a:solidFill>
                  <a:srgbClr val="0C343D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>
                <a:solidFill>
                  <a:srgbClr val="0C343D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>
                <a:solidFill>
                  <a:srgbClr val="0C343D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rabicPeriod"/>
              <a:defRPr>
                <a:solidFill>
                  <a:srgbClr val="0C343D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>
                <a:solidFill>
                  <a:srgbClr val="0C343D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>
                <a:solidFill>
                  <a:srgbClr val="0C343D"/>
                </a:solidFill>
              </a:defRPr>
            </a:lvl9pPr>
          </a:lstStyle>
          <a:p>
            <a:endParaRPr/>
          </a:p>
        </p:txBody>
      </p:sp>
      <p:grpSp>
        <p:nvGrpSpPr>
          <p:cNvPr id="278" name="Google Shape;278;p7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279" name="Google Shape;279;p7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7"/>
          <p:cNvSpPr txBox="1">
            <a:spLocks noGrp="1"/>
          </p:cNvSpPr>
          <p:nvPr>
            <p:ph type="title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 txBox="1">
            <a:spLocks noGrp="1"/>
          </p:cNvSpPr>
          <p:nvPr>
            <p:ph type="subTitle" idx="1"/>
          </p:nvPr>
        </p:nvSpPr>
        <p:spPr>
          <a:xfrm>
            <a:off x="3568625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3" name="Google Shape;333;p9"/>
          <p:cNvSpPr/>
          <p:nvPr/>
        </p:nvSpPr>
        <p:spPr>
          <a:xfrm rot="5400000">
            <a:off x="-589125" y="214025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 txBox="1">
            <a:spLocks noGrp="1"/>
          </p:cNvSpPr>
          <p:nvPr>
            <p:ph type="title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336" name="Google Shape;336;p9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>
            <a:spLocks noGrp="1"/>
          </p:cNvSpPr>
          <p:nvPr>
            <p:ph type="body" idx="1"/>
          </p:nvPr>
        </p:nvSpPr>
        <p:spPr>
          <a:xfrm>
            <a:off x="2446625" y="26394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6" name="Google Shape;386;p10"/>
          <p:cNvSpPr/>
          <p:nvPr/>
        </p:nvSpPr>
        <p:spPr>
          <a:xfrm rot="5400000">
            <a:off x="-589125" y="214025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0"/>
          <p:cNvSpPr txBox="1">
            <a:spLocks noGrp="1"/>
          </p:cNvSpPr>
          <p:nvPr>
            <p:ph type="title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10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389" name="Google Shape;389;p10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"/>
          <p:cNvSpPr txBox="1">
            <a:spLocks noGrp="1"/>
          </p:cNvSpPr>
          <p:nvPr>
            <p:ph type="title" hasCustomPrompt="1"/>
          </p:nvPr>
        </p:nvSpPr>
        <p:spPr>
          <a:xfrm>
            <a:off x="5423302" y="3119873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13"/>
          <p:cNvSpPr txBox="1">
            <a:spLocks noGrp="1"/>
          </p:cNvSpPr>
          <p:nvPr>
            <p:ph type="title" idx="2" hasCustomPrompt="1"/>
          </p:nvPr>
        </p:nvSpPr>
        <p:spPr>
          <a:xfrm>
            <a:off x="3350173" y="3119873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3" hasCustomPrompt="1"/>
          </p:nvPr>
        </p:nvSpPr>
        <p:spPr>
          <a:xfrm>
            <a:off x="1300425" y="3119873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13"/>
          <p:cNvSpPr txBox="1">
            <a:spLocks noGrp="1"/>
          </p:cNvSpPr>
          <p:nvPr>
            <p:ph type="title" idx="4" hasCustomPrompt="1"/>
          </p:nvPr>
        </p:nvSpPr>
        <p:spPr>
          <a:xfrm>
            <a:off x="5423302" y="1191650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3"/>
          <p:cNvSpPr txBox="1">
            <a:spLocks noGrp="1"/>
          </p:cNvSpPr>
          <p:nvPr>
            <p:ph type="title" idx="5" hasCustomPrompt="1"/>
          </p:nvPr>
        </p:nvSpPr>
        <p:spPr>
          <a:xfrm>
            <a:off x="3350173" y="1191650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idx="6" hasCustomPrompt="1"/>
          </p:nvPr>
        </p:nvSpPr>
        <p:spPr>
          <a:xfrm>
            <a:off x="1300425" y="1191650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3"/>
          <p:cNvSpPr/>
          <p:nvPr/>
        </p:nvSpPr>
        <p:spPr>
          <a:xfrm rot="5400000">
            <a:off x="-589125" y="214025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1"/>
          </p:nvPr>
        </p:nvSpPr>
        <p:spPr>
          <a:xfrm>
            <a:off x="2208450" y="1288451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subTitle" idx="7"/>
          </p:nvPr>
        </p:nvSpPr>
        <p:spPr>
          <a:xfrm>
            <a:off x="2208439" y="1929743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8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subTitle" idx="9"/>
          </p:nvPr>
        </p:nvSpPr>
        <p:spPr>
          <a:xfrm>
            <a:off x="4265250" y="1288477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3" name="Google Shape;503;p13"/>
          <p:cNvSpPr txBox="1">
            <a:spLocks noGrp="1"/>
          </p:cNvSpPr>
          <p:nvPr>
            <p:ph type="subTitle" idx="13"/>
          </p:nvPr>
        </p:nvSpPr>
        <p:spPr>
          <a:xfrm>
            <a:off x="4265239" y="1929755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4"/>
          </p:nvPr>
        </p:nvSpPr>
        <p:spPr>
          <a:xfrm>
            <a:off x="6322050" y="1288477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5"/>
          </p:nvPr>
        </p:nvSpPr>
        <p:spPr>
          <a:xfrm>
            <a:off x="6322039" y="1929755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6"/>
          </p:nvPr>
        </p:nvSpPr>
        <p:spPr>
          <a:xfrm>
            <a:off x="2208450" y="3213477"/>
            <a:ext cx="158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7"/>
          </p:nvPr>
        </p:nvSpPr>
        <p:spPr>
          <a:xfrm>
            <a:off x="2208452" y="3854805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8"/>
          </p:nvPr>
        </p:nvSpPr>
        <p:spPr>
          <a:xfrm>
            <a:off x="4265225" y="3213473"/>
            <a:ext cx="12771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19"/>
          </p:nvPr>
        </p:nvSpPr>
        <p:spPr>
          <a:xfrm>
            <a:off x="4265227" y="3854805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20"/>
          </p:nvPr>
        </p:nvSpPr>
        <p:spPr>
          <a:xfrm>
            <a:off x="6322025" y="3213473"/>
            <a:ext cx="12771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11" name="Google Shape;511;p13"/>
          <p:cNvSpPr txBox="1">
            <a:spLocks noGrp="1"/>
          </p:cNvSpPr>
          <p:nvPr>
            <p:ph type="subTitle" idx="21"/>
          </p:nvPr>
        </p:nvSpPr>
        <p:spPr>
          <a:xfrm>
            <a:off x="6322027" y="3854805"/>
            <a:ext cx="1585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grpSp>
        <p:nvGrpSpPr>
          <p:cNvPr id="512" name="Google Shape;512;p13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513" name="Google Shape;513;p13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2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6"/>
          <p:cNvSpPr/>
          <p:nvPr/>
        </p:nvSpPr>
        <p:spPr>
          <a:xfrm rot="5400000">
            <a:off x="-589125" y="214025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6"/>
          <p:cNvSpPr txBox="1">
            <a:spLocks noGrp="1"/>
          </p:cNvSpPr>
          <p:nvPr>
            <p:ph type="title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76" name="Google Shape;676;p16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677" name="Google Shape;677;p16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16"/>
          <p:cNvSpPr txBox="1">
            <a:spLocks noGrp="1"/>
          </p:cNvSpPr>
          <p:nvPr>
            <p:ph type="subTitle" idx="1"/>
          </p:nvPr>
        </p:nvSpPr>
        <p:spPr>
          <a:xfrm>
            <a:off x="1264788" y="1409500"/>
            <a:ext cx="44727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16"/>
          <p:cNvSpPr txBox="1">
            <a:spLocks noGrp="1"/>
          </p:cNvSpPr>
          <p:nvPr>
            <p:ph type="subTitle" idx="2"/>
          </p:nvPr>
        </p:nvSpPr>
        <p:spPr>
          <a:xfrm>
            <a:off x="2335625" y="2628636"/>
            <a:ext cx="4472700" cy="3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16"/>
          <p:cNvSpPr txBox="1">
            <a:spLocks noGrp="1"/>
          </p:cNvSpPr>
          <p:nvPr>
            <p:ph type="subTitle" idx="3"/>
          </p:nvPr>
        </p:nvSpPr>
        <p:spPr>
          <a:xfrm>
            <a:off x="3415563" y="3788300"/>
            <a:ext cx="44727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6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16"/>
          <p:cNvSpPr txBox="1">
            <a:spLocks noGrp="1"/>
          </p:cNvSpPr>
          <p:nvPr>
            <p:ph type="title" idx="4" hasCustomPrompt="1"/>
          </p:nvPr>
        </p:nvSpPr>
        <p:spPr>
          <a:xfrm>
            <a:off x="1264788" y="828750"/>
            <a:ext cx="44727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6"/>
          <p:cNvSpPr txBox="1">
            <a:spLocks noGrp="1"/>
          </p:cNvSpPr>
          <p:nvPr>
            <p:ph type="title" idx="5" hasCustomPrompt="1"/>
          </p:nvPr>
        </p:nvSpPr>
        <p:spPr>
          <a:xfrm>
            <a:off x="2335625" y="2027893"/>
            <a:ext cx="44727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730" name="Google Shape;730;p16"/>
          <p:cNvSpPr txBox="1">
            <a:spLocks noGrp="1"/>
          </p:cNvSpPr>
          <p:nvPr>
            <p:ph type="title" idx="6" hasCustomPrompt="1"/>
          </p:nvPr>
        </p:nvSpPr>
        <p:spPr>
          <a:xfrm>
            <a:off x="3415563" y="3227121"/>
            <a:ext cx="44727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0" scaled="0"/>
        </a:gra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bel"/>
              <a:buChar char="●"/>
              <a:defRPr sz="18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bel"/>
              <a:buChar char="○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bel"/>
              <a:buChar char="■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bel"/>
              <a:buChar char="●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bel"/>
              <a:buChar char="○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bel"/>
              <a:buChar char="■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bel"/>
              <a:buChar char="●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bel"/>
              <a:buChar char="○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bel"/>
              <a:buChar char="■"/>
              <a:defRPr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9" r:id="rId6"/>
    <p:sldLayoutId id="2147483662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5400012" scaled="0"/>
        </a:gra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6"/>
          <p:cNvSpPr txBox="1">
            <a:spLocks noGrp="1"/>
          </p:cNvSpPr>
          <p:nvPr>
            <p:ph type="ctrTitle"/>
          </p:nvPr>
        </p:nvSpPr>
        <p:spPr>
          <a:xfrm>
            <a:off x="1488358" y="673477"/>
            <a:ext cx="445735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GYM MANAGEMENT SYSTEM</a:t>
            </a:r>
            <a:endParaRPr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"/>
          </p:nvPr>
        </p:nvSpPr>
        <p:spPr>
          <a:xfrm>
            <a:off x="5058711" y="3699313"/>
            <a:ext cx="3345955" cy="1341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Tharuni Sri Pulipati	002192407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Rehan Ahmed	002987431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Ujjwal Srivastava	001529293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Siddharth Kushal	002104288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Chengyan Mu	002198861 </a:t>
            </a:r>
            <a:endParaRPr sz="1600"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7680835" y="203543"/>
            <a:ext cx="1235880" cy="910330"/>
            <a:chOff x="7826678" y="316225"/>
            <a:chExt cx="1235880" cy="910330"/>
          </a:xfrm>
        </p:grpSpPr>
        <p:sp>
          <p:nvSpPr>
            <p:cNvPr id="1085" name="Google Shape;1085;p26"/>
            <p:cNvSpPr/>
            <p:nvPr/>
          </p:nvSpPr>
          <p:spPr>
            <a:xfrm>
              <a:off x="8509409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8680092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8850775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9021458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7826678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7997361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8168044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8338726" y="31622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8509409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8680092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8850775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9021458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826678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997361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8168044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8338726" y="490071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8509409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8680092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8850775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9021458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826678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997361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8168044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8338726" y="663917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8509409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8680092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8850775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9021458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826678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997361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8168044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8338726" y="837763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8509409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8680092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8850775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9021458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826678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997361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8168044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8338726" y="1011609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8509409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8680092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8850775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9021458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826678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997361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8168044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8338726" y="1185455"/>
              <a:ext cx="41100" cy="4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3" name="Google Shape;1133;p26"/>
          <p:cNvCxnSpPr/>
          <p:nvPr/>
        </p:nvCxnSpPr>
        <p:spPr>
          <a:xfrm>
            <a:off x="1358775" y="1539100"/>
            <a:ext cx="0" cy="2052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26"/>
          <p:cNvCxnSpPr/>
          <p:nvPr/>
        </p:nvCxnSpPr>
        <p:spPr>
          <a:xfrm>
            <a:off x="1249475" y="1539100"/>
            <a:ext cx="0" cy="2052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04865E-1B43-6B90-6BE9-32B29306B250}"/>
              </a:ext>
            </a:extLst>
          </p:cNvPr>
          <p:cNvSpPr txBox="1"/>
          <p:nvPr/>
        </p:nvSpPr>
        <p:spPr>
          <a:xfrm>
            <a:off x="1712563" y="3099661"/>
            <a:ext cx="5408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4"/>
                </a:solidFill>
              </a:rPr>
              <a:t>DAMG 6210 </a:t>
            </a:r>
            <a:r>
              <a:rPr lang="en-IN" sz="1500" b="1" i="0" dirty="0">
                <a:solidFill>
                  <a:schemeClr val="accent4"/>
                </a:solidFill>
                <a:effectLst/>
                <a:latin typeface="LatoWeb"/>
              </a:rPr>
              <a:t> Data Management and Database Design</a:t>
            </a:r>
            <a:endParaRPr lang="en-IN" sz="15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681CB-BEF1-CEB8-F88A-7CA9ABADE0C6}"/>
              </a:ext>
            </a:extLst>
          </p:cNvPr>
          <p:cNvSpPr txBox="1"/>
          <p:nvPr/>
        </p:nvSpPr>
        <p:spPr>
          <a:xfrm>
            <a:off x="3833830" y="4169995"/>
            <a:ext cx="125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gency FB" panose="020B0503020202020204" pitchFamily="34" charset="0"/>
              </a:rPr>
              <a:t>GROUP- 11</a:t>
            </a:r>
            <a:endParaRPr lang="en-IN" sz="2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BCF8A-7CE1-3CB7-C65E-3E9EEC1D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3" y="128444"/>
            <a:ext cx="245745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5400012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8"/>
          <p:cNvSpPr txBox="1">
            <a:spLocks noGrp="1"/>
          </p:cNvSpPr>
          <p:nvPr>
            <p:ph type="title" idx="8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MISSION STATEMENT</a:t>
            </a:r>
            <a:endParaRPr sz="1800" dirty="0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BC9DCE63-038D-8685-BEEE-3F32270C629B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1375445" y="1151747"/>
            <a:ext cx="6393109" cy="3192354"/>
          </a:xfrm>
        </p:spPr>
        <p:txBody>
          <a:bodyPr/>
          <a:lstStyle/>
          <a:p>
            <a:pPr algn="just"/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 Gym Database Management System </a:t>
            </a:r>
            <a:r>
              <a:rPr lang="en-US" sz="1800" dirty="0"/>
              <a:t>is the comprehensive database system, for a gym center that tracks, manages and stores data for existing members, all active memberships, and daily activities that are available to them.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system like this can be used to efficiently generate reports and data on attendance, fee payment, as well as maintenance reports for equipment inventory.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8"/>
          <p:cNvSpPr txBox="1">
            <a:spLocks noGrp="1"/>
          </p:cNvSpPr>
          <p:nvPr>
            <p:ph type="title" idx="8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HIGHLIGHTS AND PROCESS </a:t>
            </a:r>
            <a:endParaRPr sz="2000" dirty="0"/>
          </a:p>
        </p:txBody>
      </p:sp>
      <p:sp>
        <p:nvSpPr>
          <p:cNvPr id="1146" name="Google Shape;1146;p28"/>
          <p:cNvSpPr txBox="1">
            <a:spLocks noGrp="1"/>
          </p:cNvSpPr>
          <p:nvPr>
            <p:ph type="title" idx="6"/>
          </p:nvPr>
        </p:nvSpPr>
        <p:spPr>
          <a:xfrm>
            <a:off x="1051219" y="1032142"/>
            <a:ext cx="967496" cy="4683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</a:t>
            </a:r>
            <a:endParaRPr sz="4800" dirty="0"/>
          </a:p>
        </p:txBody>
      </p:sp>
      <p:sp>
        <p:nvSpPr>
          <p:cNvPr id="1147" name="Google Shape;1147;p28"/>
          <p:cNvSpPr txBox="1">
            <a:spLocks noGrp="1"/>
          </p:cNvSpPr>
          <p:nvPr>
            <p:ph type="title" idx="5"/>
          </p:nvPr>
        </p:nvSpPr>
        <p:spPr>
          <a:xfrm>
            <a:off x="3734427" y="794515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</a:t>
            </a:r>
            <a:endParaRPr sz="4800" dirty="0"/>
          </a:p>
        </p:txBody>
      </p:sp>
      <p:sp>
        <p:nvSpPr>
          <p:cNvPr id="1148" name="Google Shape;1148;p28"/>
          <p:cNvSpPr txBox="1">
            <a:spLocks noGrp="1"/>
          </p:cNvSpPr>
          <p:nvPr>
            <p:ph type="title" idx="4"/>
          </p:nvPr>
        </p:nvSpPr>
        <p:spPr>
          <a:xfrm>
            <a:off x="1112903" y="2827805"/>
            <a:ext cx="1038344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3</a:t>
            </a:r>
            <a:endParaRPr sz="4800" dirty="0"/>
          </a:p>
        </p:txBody>
      </p:sp>
      <p:sp>
        <p:nvSpPr>
          <p:cNvPr id="1151" name="Google Shape;1151;p28"/>
          <p:cNvSpPr txBox="1">
            <a:spLocks noGrp="1"/>
          </p:cNvSpPr>
          <p:nvPr>
            <p:ph type="title" idx="3"/>
          </p:nvPr>
        </p:nvSpPr>
        <p:spPr>
          <a:xfrm>
            <a:off x="3734427" y="2827805"/>
            <a:ext cx="1232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4</a:t>
            </a:r>
            <a:endParaRPr sz="4800" dirty="0"/>
          </a:p>
        </p:txBody>
      </p:sp>
      <p:sp>
        <p:nvSpPr>
          <p:cNvPr id="1152" name="Google Shape;1152;p28"/>
          <p:cNvSpPr txBox="1">
            <a:spLocks noGrp="1"/>
          </p:cNvSpPr>
          <p:nvPr>
            <p:ph type="subTitle" idx="1"/>
          </p:nvPr>
        </p:nvSpPr>
        <p:spPr>
          <a:xfrm>
            <a:off x="1228206" y="1670698"/>
            <a:ext cx="2797356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Abel" panose="02000506030000020004" pitchFamily="2" charset="0"/>
            </a:endParaRPr>
          </a:p>
          <a:p>
            <a:r>
              <a:rPr lang="en-US" sz="1400" dirty="0">
                <a:latin typeface="Abel" panose="02000506030000020004" pitchFamily="2" charset="0"/>
              </a:rPr>
              <a:t>	To keep track of the members and their plans, and to communicate with them efficiently. </a:t>
            </a:r>
          </a:p>
        </p:txBody>
      </p:sp>
      <p:sp>
        <p:nvSpPr>
          <p:cNvPr id="1154" name="Google Shape;1154;p28"/>
          <p:cNvSpPr txBox="1">
            <a:spLocks noGrp="1"/>
          </p:cNvSpPr>
          <p:nvPr>
            <p:ph type="subTitle" idx="9"/>
          </p:nvPr>
        </p:nvSpPr>
        <p:spPr>
          <a:xfrm>
            <a:off x="4510409" y="2300522"/>
            <a:ext cx="2281968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/>
          </a:p>
          <a:p>
            <a:pPr marL="0" indent="0"/>
            <a:r>
              <a:rPr lang="en-US" sz="1400" dirty="0">
                <a:latin typeface="Abel" panose="02000506030000020004" pitchFamily="2" charset="0"/>
              </a:rPr>
              <a:t>To store the data about the machinery being used, its maintenance and the data regarding staff.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</p:txBody>
      </p:sp>
      <p:sp>
        <p:nvSpPr>
          <p:cNvPr id="1156" name="Google Shape;1156;p28"/>
          <p:cNvSpPr txBox="1">
            <a:spLocks noGrp="1"/>
          </p:cNvSpPr>
          <p:nvPr>
            <p:ph type="subTitle" idx="14"/>
          </p:nvPr>
        </p:nvSpPr>
        <p:spPr>
          <a:xfrm>
            <a:off x="1553271" y="3984912"/>
            <a:ext cx="2797356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Abel" panose="0200050603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Abel" panose="02000506030000020004" pitchFamily="2" charset="0"/>
            </a:endParaRPr>
          </a:p>
          <a:p>
            <a:pPr marL="0" indent="0"/>
            <a:r>
              <a:rPr lang="en-US" sz="1400" dirty="0">
                <a:latin typeface="Abel" panose="02000506030000020004" pitchFamily="2" charset="0"/>
              </a:rPr>
              <a:t>To create reports on various operations within the gym, including membership fee payment, which can be analyzed to get clear information about the members.</a:t>
            </a:r>
            <a:endParaRPr lang="en" sz="3200" dirty="0"/>
          </a:p>
        </p:txBody>
      </p:sp>
      <p:sp>
        <p:nvSpPr>
          <p:cNvPr id="1158" name="Google Shape;1158;p28"/>
          <p:cNvSpPr txBox="1">
            <a:spLocks noGrp="1"/>
          </p:cNvSpPr>
          <p:nvPr>
            <p:ph type="subTitle" idx="16"/>
          </p:nvPr>
        </p:nvSpPr>
        <p:spPr>
          <a:xfrm>
            <a:off x="4523002" y="3855350"/>
            <a:ext cx="2906924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400" dirty="0">
                <a:latin typeface="Abel" panose="02000506030000020004" pitchFamily="2" charset="0"/>
              </a:rPr>
              <a:t>To provide a variety of alternatives, in terms of equipment's, different fitness coaches based on availability and fee payment updates as well. </a:t>
            </a:r>
            <a:endParaRPr sz="3200" dirty="0"/>
          </a:p>
        </p:txBody>
      </p:sp>
      <p:pic>
        <p:nvPicPr>
          <p:cNvPr id="12" name="Google Shape;3275;p68">
            <a:extLst>
              <a:ext uri="{FF2B5EF4-FFF2-40B4-BE49-F238E27FC236}">
                <a16:creationId xmlns:a16="http://schemas.microsoft.com/office/drawing/2014/main" id="{BAC2885B-3EA0-F144-B884-A5430A2104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394" t="18869" r="1378" b="44125"/>
          <a:stretch/>
        </p:blipFill>
        <p:spPr>
          <a:xfrm>
            <a:off x="7190891" y="191287"/>
            <a:ext cx="1806509" cy="130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1F1F"/>
            </a:gs>
            <a:gs pos="100000">
              <a:srgbClr val="0C343D"/>
            </a:gs>
          </a:gsLst>
          <a:lin ang="5400700" scaled="0"/>
        </a:gradFill>
        <a:effectLst/>
      </p:bgPr>
    </p:bg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38"/>
          <p:cNvSpPr/>
          <p:nvPr/>
        </p:nvSpPr>
        <p:spPr>
          <a:xfrm>
            <a:off x="719300" y="69742"/>
            <a:ext cx="8424700" cy="4982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4" name="Google Shape;1234;p38"/>
          <p:cNvSpPr/>
          <p:nvPr/>
        </p:nvSpPr>
        <p:spPr>
          <a:xfrm rot="5400000">
            <a:off x="-589125" y="2140250"/>
            <a:ext cx="2041200" cy="8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8"/>
          <p:cNvSpPr txBox="1">
            <a:spLocks noGrp="1"/>
          </p:cNvSpPr>
          <p:nvPr>
            <p:ph type="title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E-R DIAGRAM</a:t>
            </a:r>
            <a:endParaRPr sz="2400" dirty="0"/>
          </a:p>
        </p:txBody>
      </p:sp>
      <p:pic>
        <p:nvPicPr>
          <p:cNvPr id="19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1CACD4C-35BD-E6AC-7C20-08C31ECD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45" y="340962"/>
            <a:ext cx="7739122" cy="9003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8"/>
          <p:cNvSpPr txBox="1">
            <a:spLocks noGrp="1"/>
          </p:cNvSpPr>
          <p:nvPr>
            <p:ph type="title" idx="8"/>
          </p:nvPr>
        </p:nvSpPr>
        <p:spPr>
          <a:xfrm rot="-5400000">
            <a:off x="-1544124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DATABASE OBJECTS</a:t>
            </a:r>
            <a:endParaRPr sz="2000" dirty="0"/>
          </a:p>
        </p:txBody>
      </p:sp>
      <p:sp>
        <p:nvSpPr>
          <p:cNvPr id="1146" name="Google Shape;1146;p28"/>
          <p:cNvSpPr txBox="1">
            <a:spLocks noGrp="1"/>
          </p:cNvSpPr>
          <p:nvPr>
            <p:ph type="title" idx="6"/>
          </p:nvPr>
        </p:nvSpPr>
        <p:spPr>
          <a:xfrm>
            <a:off x="529673" y="256380"/>
            <a:ext cx="1388147" cy="4683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VIEWS</a:t>
            </a:r>
            <a:endParaRPr sz="2800" dirty="0"/>
          </a:p>
        </p:txBody>
      </p:sp>
      <p:sp>
        <p:nvSpPr>
          <p:cNvPr id="1147" name="Google Shape;1147;p28"/>
          <p:cNvSpPr txBox="1">
            <a:spLocks noGrp="1"/>
          </p:cNvSpPr>
          <p:nvPr>
            <p:ph type="title" idx="5"/>
          </p:nvPr>
        </p:nvSpPr>
        <p:spPr>
          <a:xfrm>
            <a:off x="5061622" y="1746371"/>
            <a:ext cx="1120146" cy="645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UDFs</a:t>
            </a:r>
            <a:endParaRPr sz="2800" dirty="0"/>
          </a:p>
        </p:txBody>
      </p:sp>
      <p:sp>
        <p:nvSpPr>
          <p:cNvPr id="1148" name="Google Shape;1148;p28"/>
          <p:cNvSpPr txBox="1">
            <a:spLocks noGrp="1"/>
          </p:cNvSpPr>
          <p:nvPr>
            <p:ph type="title" idx="4"/>
          </p:nvPr>
        </p:nvSpPr>
        <p:spPr>
          <a:xfrm>
            <a:off x="5238736" y="187326"/>
            <a:ext cx="2133599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STORED PROCEDURES</a:t>
            </a:r>
            <a:endParaRPr sz="2400" dirty="0"/>
          </a:p>
        </p:txBody>
      </p:sp>
      <p:sp>
        <p:nvSpPr>
          <p:cNvPr id="1151" name="Google Shape;1151;p28"/>
          <p:cNvSpPr txBox="1">
            <a:spLocks noGrp="1"/>
          </p:cNvSpPr>
          <p:nvPr>
            <p:ph type="title" idx="3"/>
          </p:nvPr>
        </p:nvSpPr>
        <p:spPr>
          <a:xfrm>
            <a:off x="399270" y="1765164"/>
            <a:ext cx="1928425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TRIGGERS</a:t>
            </a:r>
            <a:endParaRPr sz="2800" dirty="0"/>
          </a:p>
        </p:txBody>
      </p:sp>
      <p:sp>
        <p:nvSpPr>
          <p:cNvPr id="1152" name="Google Shape;1152;p28"/>
          <p:cNvSpPr txBox="1">
            <a:spLocks noGrp="1"/>
          </p:cNvSpPr>
          <p:nvPr>
            <p:ph type="subTitle" idx="1"/>
          </p:nvPr>
        </p:nvSpPr>
        <p:spPr>
          <a:xfrm>
            <a:off x="950789" y="833569"/>
            <a:ext cx="3771232" cy="747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view number of users in a plan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view Revenue according to the plan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view number of equipment's acc. to equipment type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view Instructor's Average Rating</a:t>
            </a:r>
            <a:endParaRPr sz="1200" dirty="0"/>
          </a:p>
        </p:txBody>
      </p:sp>
      <p:sp>
        <p:nvSpPr>
          <p:cNvPr id="1154" name="Google Shape;1154;p28"/>
          <p:cNvSpPr txBox="1">
            <a:spLocks noGrp="1"/>
          </p:cNvSpPr>
          <p:nvPr>
            <p:ph type="subTitle" idx="9"/>
          </p:nvPr>
        </p:nvSpPr>
        <p:spPr>
          <a:xfrm>
            <a:off x="5292094" y="2227333"/>
            <a:ext cx="350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 CALCULATE AGE OF USER FROM DATE OF BIRTH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 CALCULATE NUMBER OF REPAIR DAYS</a:t>
            </a:r>
            <a:endParaRPr sz="1400" dirty="0"/>
          </a:p>
        </p:txBody>
      </p:sp>
      <p:sp>
        <p:nvSpPr>
          <p:cNvPr id="1156" name="Google Shape;1156;p28"/>
          <p:cNvSpPr txBox="1">
            <a:spLocks noGrp="1"/>
          </p:cNvSpPr>
          <p:nvPr>
            <p:ph type="subTitle" idx="14"/>
          </p:nvPr>
        </p:nvSpPr>
        <p:spPr>
          <a:xfrm>
            <a:off x="5238736" y="850527"/>
            <a:ext cx="3558558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 calculate session duration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 update broken equipment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 delete completed repairs from repair table</a:t>
            </a:r>
            <a:endParaRPr sz="1400" dirty="0"/>
          </a:p>
        </p:txBody>
      </p:sp>
      <p:sp>
        <p:nvSpPr>
          <p:cNvPr id="1158" name="Google Shape;1158;p28"/>
          <p:cNvSpPr txBox="1">
            <a:spLocks noGrp="1"/>
          </p:cNvSpPr>
          <p:nvPr>
            <p:ph type="subTitle" idx="16"/>
          </p:nvPr>
        </p:nvSpPr>
        <p:spPr>
          <a:xfrm>
            <a:off x="958290" y="2355987"/>
            <a:ext cx="4970422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store user plan history when the plan is updated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generate payment billing automatically when user is added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store repair history and change maintenance type in Equipment</a:t>
            </a:r>
          </a:p>
        </p:txBody>
      </p:sp>
      <p:sp>
        <p:nvSpPr>
          <p:cNvPr id="11" name="Google Shape;1151;p28">
            <a:extLst>
              <a:ext uri="{FF2B5EF4-FFF2-40B4-BE49-F238E27FC236}">
                <a16:creationId xmlns:a16="http://schemas.microsoft.com/office/drawing/2014/main" id="{086F90A6-2F9D-380C-7426-3DFEE091071B}"/>
              </a:ext>
            </a:extLst>
          </p:cNvPr>
          <p:cNvSpPr txBox="1">
            <a:spLocks/>
          </p:cNvSpPr>
          <p:nvPr/>
        </p:nvSpPr>
        <p:spPr>
          <a:xfrm>
            <a:off x="4598254" y="3098004"/>
            <a:ext cx="3167027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/>
              <a:t>DATA ENCRYPTION</a:t>
            </a:r>
          </a:p>
        </p:txBody>
      </p:sp>
      <p:sp>
        <p:nvSpPr>
          <p:cNvPr id="12" name="Google Shape;1158;p28">
            <a:extLst>
              <a:ext uri="{FF2B5EF4-FFF2-40B4-BE49-F238E27FC236}">
                <a16:creationId xmlns:a16="http://schemas.microsoft.com/office/drawing/2014/main" id="{30355BF6-6E7E-8EC7-782E-654F8F4388F9}"/>
              </a:ext>
            </a:extLst>
          </p:cNvPr>
          <p:cNvSpPr txBox="1">
            <a:spLocks/>
          </p:cNvSpPr>
          <p:nvPr/>
        </p:nvSpPr>
        <p:spPr>
          <a:xfrm>
            <a:off x="5300988" y="3587923"/>
            <a:ext cx="3505200" cy="124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200" dirty="0"/>
              <a:t>ENCRYPTING USER-ID IN CUSTOMER FEEDBACK</a:t>
            </a:r>
          </a:p>
          <a:p>
            <a:pPr marL="0" indent="0"/>
            <a:r>
              <a:rPr lang="en-US" sz="1200" dirty="0"/>
              <a:t>GYM, GYM_MANAGEMENT,</a:t>
            </a:r>
          </a:p>
          <a:p>
            <a:pPr marL="0" indent="0"/>
            <a:r>
              <a:rPr lang="en-US" sz="1200" dirty="0"/>
              <a:t>INSTRUCTOR,</a:t>
            </a:r>
          </a:p>
          <a:p>
            <a:pPr marL="0" indent="0"/>
            <a:r>
              <a:rPr lang="en-US" sz="1200" dirty="0"/>
              <a:t>MAINTAINANCE_EMPLOYEE &amp; USER Tables</a:t>
            </a:r>
          </a:p>
        </p:txBody>
      </p:sp>
      <p:sp>
        <p:nvSpPr>
          <p:cNvPr id="13" name="Google Shape;1151;p28">
            <a:extLst>
              <a:ext uri="{FF2B5EF4-FFF2-40B4-BE49-F238E27FC236}">
                <a16:creationId xmlns:a16="http://schemas.microsoft.com/office/drawing/2014/main" id="{01DE3DDC-DED7-BD01-F81C-F54C6143225B}"/>
              </a:ext>
            </a:extLst>
          </p:cNvPr>
          <p:cNvSpPr txBox="1">
            <a:spLocks/>
          </p:cNvSpPr>
          <p:nvPr/>
        </p:nvSpPr>
        <p:spPr>
          <a:xfrm>
            <a:off x="694073" y="3527077"/>
            <a:ext cx="1284716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/>
              <a:t>OTHER</a:t>
            </a:r>
          </a:p>
        </p:txBody>
      </p:sp>
      <p:sp>
        <p:nvSpPr>
          <p:cNvPr id="14" name="Google Shape;1158;p28">
            <a:extLst>
              <a:ext uri="{FF2B5EF4-FFF2-40B4-BE49-F238E27FC236}">
                <a16:creationId xmlns:a16="http://schemas.microsoft.com/office/drawing/2014/main" id="{CCA8DEAE-ACAA-CB9E-DED0-8953F5E1C0C1}"/>
              </a:ext>
            </a:extLst>
          </p:cNvPr>
          <p:cNvSpPr txBox="1">
            <a:spLocks/>
          </p:cNvSpPr>
          <p:nvPr/>
        </p:nvSpPr>
        <p:spPr>
          <a:xfrm>
            <a:off x="996429" y="4072730"/>
            <a:ext cx="1842782" cy="95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sz="14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200" dirty="0"/>
              <a:t>12 Table creations</a:t>
            </a:r>
          </a:p>
          <a:p>
            <a:pPr marL="0" indent="0"/>
            <a:r>
              <a:rPr lang="en-US" sz="1200" dirty="0"/>
              <a:t>Check Constraints</a:t>
            </a:r>
          </a:p>
          <a:p>
            <a:pPr marL="0" indent="0"/>
            <a:r>
              <a:rPr lang="en-US" sz="1200" dirty="0"/>
              <a:t>4 Indexes</a:t>
            </a:r>
          </a:p>
          <a:p>
            <a:pPr marL="0" indent="0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BBEF6-68C3-702C-D607-83B91880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83" y="3265331"/>
            <a:ext cx="2155839" cy="16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8"/>
          <p:cNvSpPr txBox="1">
            <a:spLocks noGrp="1"/>
          </p:cNvSpPr>
          <p:nvPr>
            <p:ph type="title" idx="8"/>
          </p:nvPr>
        </p:nvSpPr>
        <p:spPr>
          <a:xfrm rot="-5400000">
            <a:off x="-1573000" y="2285450"/>
            <a:ext cx="40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POWER BI DASHBOARD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E5F68-BEB5-701D-E9EB-11383202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70" y="2698659"/>
            <a:ext cx="3464602" cy="2339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DCADB-E1E7-546F-81B4-0D4051EB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78" y="445338"/>
            <a:ext cx="3223174" cy="1999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14AF4-5D43-7BF6-A486-F7B4F79D1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842" y="2831801"/>
            <a:ext cx="4403557" cy="2103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0247CB-6D6D-6A6B-F2D4-1F432B192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842" y="79242"/>
            <a:ext cx="3742039" cy="24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2042-0D2C-5EC3-0FFE-8FC47DEB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DATA POPULATION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B0DE-F1D6-2ED5-58E1-961EC0F6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628" y="565850"/>
            <a:ext cx="4414142" cy="3161653"/>
          </a:xfrm>
        </p:spPr>
        <p:txBody>
          <a:bodyPr>
            <a:normAutofit fontScale="40000" lnSpcReduction="20000"/>
          </a:bodyPr>
          <a:lstStyle/>
          <a:p>
            <a:pPr marL="16510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INSTRUCTOR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221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'Wernher'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8574379576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'wernher05@gmail.com'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'Mockingbird'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'1989-02-06'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'8340258576'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'2015-01-05'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INSTRUCTOR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222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'Torre'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8574379577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'torre95@gmail.com'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'Delladonna'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'1989-02-07'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'8340258577'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'2015-01-06'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INSTRUCTOR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223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'Park'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8574379578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'parik950@gmail.com'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'Scoville'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'1984-12-03'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'8340258578'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'2015-01-07'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/*--------------Inserting  gym-plan--------------------------*/</a:t>
            </a:r>
          </a:p>
          <a:p>
            <a:pPr marL="16510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GYM_PLAN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'3-month plan'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'Have access to the gym for 3 months'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GYM_PLAN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'6-month plan'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'Have access to the gym for 6 months'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GYM_PLAN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'12-month plan'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'Have access to the gym for 9 months'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1500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/*--------------Inserting user values--------------------------*/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GYM_USER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401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'McNirlin'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3874225073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'hmcnirlin0@arizona.edu'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'1990-01-28'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'2017-11-07'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'Gorzyce'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'Cash'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301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GYM_USER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402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'Calken'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3536517272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'mcalken1@bravesites.com'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'1990-06-20'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'2017-08-15'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'Tavricheskoye'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'Cash'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301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GYM_USER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403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'Hassett'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5105114872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'mhassett2@ihg.com'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'1990-02-12'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'2018-08-18'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'Ấp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Tân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 Ngãi'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'Cash'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301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CD134-39ED-3D4E-D69D-F867115DED54}"/>
              </a:ext>
            </a:extLst>
          </p:cNvPr>
          <p:cNvSpPr txBox="1"/>
          <p:nvPr/>
        </p:nvSpPr>
        <p:spPr>
          <a:xfrm>
            <a:off x="7145866" y="4541167"/>
            <a:ext cx="209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DEMO…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B2EA6C-ACAA-6929-C80E-C84606B54951}"/>
              </a:ext>
            </a:extLst>
          </p:cNvPr>
          <p:cNvSpPr txBox="1">
            <a:spLocks/>
          </p:cNvSpPr>
          <p:nvPr/>
        </p:nvSpPr>
        <p:spPr>
          <a:xfrm>
            <a:off x="6073716" y="1173566"/>
            <a:ext cx="2942167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AutoNum type="arabicPeriod"/>
              <a:defRPr sz="12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InsertPayment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GYM_USER</a:t>
            </a:r>
          </a:p>
          <a:p>
            <a:pPr marL="16510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@USER_ID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@DOP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@PLAN_ID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@AMOUNT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@PAYMENT_TYPE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@USER_ID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GYM_USER_ID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@DOP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[USER_DOJ]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@PLAN_ID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[PLAN_ID]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@PAYMENT_TYPE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PAYMENT_TYPE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pPr marL="1651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@AMOUNT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PLAN_FEE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GYM_PLAN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GYM_PLAN_ID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@PLAN_ID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PAYMENT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@PAMENT_TYPE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@DOP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@USER_ID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@PLAN_ID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51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0F68A-B1D7-D93F-AFF3-3F1A3ACD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61" y="2929179"/>
            <a:ext cx="2578276" cy="782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2C0AC3-E6DD-E613-6C05-CE48B1B1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37" y="3564772"/>
            <a:ext cx="4410533" cy="10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6647"/>
      </p:ext>
    </p:extLst>
  </p:cSld>
  <p:clrMapOvr>
    <a:masterClrMapping/>
  </p:clrMapOvr>
</p:sld>
</file>

<file path=ppt/theme/theme1.xml><?xml version="1.0" encoding="utf-8"?>
<a:theme xmlns:a="http://schemas.openxmlformats.org/drawingml/2006/main" name="Gym Sport Business Plan by Slidesgo">
  <a:themeElements>
    <a:clrScheme name="Simple Light">
      <a:dk1>
        <a:srgbClr val="0C343D"/>
      </a:dk1>
      <a:lt1>
        <a:srgbClr val="76A5AF"/>
      </a:lt1>
      <a:dk2>
        <a:srgbClr val="F94C3C"/>
      </a:dk2>
      <a:lt2>
        <a:srgbClr val="FFFFFF"/>
      </a:lt2>
      <a:accent1>
        <a:srgbClr val="0C343D"/>
      </a:accent1>
      <a:accent2>
        <a:srgbClr val="76A5AF"/>
      </a:accent2>
      <a:accent3>
        <a:srgbClr val="F94C3C"/>
      </a:accent3>
      <a:accent4>
        <a:srgbClr val="FFFFFF"/>
      </a:accent4>
      <a:accent5>
        <a:srgbClr val="0C343D"/>
      </a:accent5>
      <a:accent6>
        <a:srgbClr val="F94C3C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739</Words>
  <Application>Microsoft Office PowerPoint</Application>
  <PresentationFormat>On-screen Show (16:9)</PresentationFormat>
  <Paragraphs>95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Abel</vt:lpstr>
      <vt:lpstr>LatoWeb</vt:lpstr>
      <vt:lpstr>Agency FB</vt:lpstr>
      <vt:lpstr>Consolas</vt:lpstr>
      <vt:lpstr>Josefin Slab</vt:lpstr>
      <vt:lpstr>Anton</vt:lpstr>
      <vt:lpstr>Arial</vt:lpstr>
      <vt:lpstr>Josefin Sans</vt:lpstr>
      <vt:lpstr>Josefin Slab SemiBold</vt:lpstr>
      <vt:lpstr>Gym Sport Business Plan by Slidesgo</vt:lpstr>
      <vt:lpstr>GYM MANAGEMENT SYSTEM</vt:lpstr>
      <vt:lpstr>MISSION STATEMENT</vt:lpstr>
      <vt:lpstr>HIGHLIGHTS AND PROCESS </vt:lpstr>
      <vt:lpstr>E-R DIAGRAM</vt:lpstr>
      <vt:lpstr>DATABASE OBJECTS</vt:lpstr>
      <vt:lpstr>POWER BI DASHBOARD</vt:lpstr>
      <vt:lpstr>DATA POPULATION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MANAGEMNT SYSTEM</dc:title>
  <dc:creator>Tharuni sri Pulipati</dc:creator>
  <cp:lastModifiedBy>tharunisrip@gmail.com</cp:lastModifiedBy>
  <cp:revision>9</cp:revision>
  <dcterms:modified xsi:type="dcterms:W3CDTF">2022-05-04T21:48:29Z</dcterms:modified>
</cp:coreProperties>
</file>