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8A7B5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8A7B5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8A7B5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836675"/>
            <a:ext cx="10535920" cy="5867400"/>
          </a:xfrm>
          <a:custGeom>
            <a:avLst/>
            <a:gdLst/>
            <a:ahLst/>
            <a:cxnLst/>
            <a:rect l="l" t="t" r="r" b="b"/>
            <a:pathLst>
              <a:path w="10535920" h="5867400">
                <a:moveTo>
                  <a:pt x="0" y="289559"/>
                </a:moveTo>
                <a:lnTo>
                  <a:pt x="3787" y="242567"/>
                </a:lnTo>
                <a:lnTo>
                  <a:pt x="14752" y="197998"/>
                </a:lnTo>
                <a:lnTo>
                  <a:pt x="32301" y="156446"/>
                </a:lnTo>
                <a:lnTo>
                  <a:pt x="55839" y="118506"/>
                </a:lnTo>
                <a:lnTo>
                  <a:pt x="84772" y="84772"/>
                </a:lnTo>
                <a:lnTo>
                  <a:pt x="118506" y="55839"/>
                </a:lnTo>
                <a:lnTo>
                  <a:pt x="156446" y="32301"/>
                </a:lnTo>
                <a:lnTo>
                  <a:pt x="197998" y="14752"/>
                </a:lnTo>
                <a:lnTo>
                  <a:pt x="242567" y="3787"/>
                </a:lnTo>
                <a:lnTo>
                  <a:pt x="289559" y="0"/>
                </a:lnTo>
                <a:lnTo>
                  <a:pt x="10247375" y="0"/>
                </a:lnTo>
                <a:lnTo>
                  <a:pt x="10293955" y="3787"/>
                </a:lnTo>
                <a:lnTo>
                  <a:pt x="10338193" y="14752"/>
                </a:lnTo>
                <a:lnTo>
                  <a:pt x="10379488" y="32301"/>
                </a:lnTo>
                <a:lnTo>
                  <a:pt x="10417234" y="55839"/>
                </a:lnTo>
                <a:lnTo>
                  <a:pt x="10450829" y="84772"/>
                </a:lnTo>
                <a:lnTo>
                  <a:pt x="10479669" y="118506"/>
                </a:lnTo>
                <a:lnTo>
                  <a:pt x="10503151" y="156446"/>
                </a:lnTo>
                <a:lnTo>
                  <a:pt x="10520671" y="197998"/>
                </a:lnTo>
                <a:lnTo>
                  <a:pt x="10531625" y="242567"/>
                </a:lnTo>
                <a:lnTo>
                  <a:pt x="10535411" y="289559"/>
                </a:lnTo>
                <a:lnTo>
                  <a:pt x="10535411" y="5579363"/>
                </a:lnTo>
                <a:lnTo>
                  <a:pt x="10531625" y="5625943"/>
                </a:lnTo>
                <a:lnTo>
                  <a:pt x="10520671" y="5670182"/>
                </a:lnTo>
                <a:lnTo>
                  <a:pt x="10503151" y="5711476"/>
                </a:lnTo>
                <a:lnTo>
                  <a:pt x="10479669" y="5749222"/>
                </a:lnTo>
                <a:lnTo>
                  <a:pt x="10450829" y="5782817"/>
                </a:lnTo>
                <a:lnTo>
                  <a:pt x="10417234" y="5811658"/>
                </a:lnTo>
                <a:lnTo>
                  <a:pt x="10379488" y="5835139"/>
                </a:lnTo>
                <a:lnTo>
                  <a:pt x="10338193" y="5852659"/>
                </a:lnTo>
                <a:lnTo>
                  <a:pt x="10293955" y="5863614"/>
                </a:lnTo>
                <a:lnTo>
                  <a:pt x="10247375" y="5867399"/>
                </a:lnTo>
                <a:lnTo>
                  <a:pt x="289559" y="5867399"/>
                </a:lnTo>
                <a:lnTo>
                  <a:pt x="242567" y="5863614"/>
                </a:lnTo>
                <a:lnTo>
                  <a:pt x="197998" y="5852659"/>
                </a:lnTo>
                <a:lnTo>
                  <a:pt x="156446" y="5835139"/>
                </a:lnTo>
                <a:lnTo>
                  <a:pt x="118506" y="5811658"/>
                </a:lnTo>
                <a:lnTo>
                  <a:pt x="84772" y="5782817"/>
                </a:lnTo>
                <a:lnTo>
                  <a:pt x="55839" y="5749222"/>
                </a:lnTo>
                <a:lnTo>
                  <a:pt x="32301" y="5711476"/>
                </a:lnTo>
                <a:lnTo>
                  <a:pt x="14752" y="5670182"/>
                </a:lnTo>
                <a:lnTo>
                  <a:pt x="3787" y="5625943"/>
                </a:lnTo>
                <a:lnTo>
                  <a:pt x="0" y="5579363"/>
                </a:lnTo>
                <a:lnTo>
                  <a:pt x="0" y="28955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5483" y="3430193"/>
            <a:ext cx="3182432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8A7B5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499" y="1988416"/>
            <a:ext cx="9482401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4191"/>
            <a:ext cx="10689590" cy="6012180"/>
            <a:chOff x="0" y="774191"/>
            <a:chExt cx="10689590" cy="6012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4191"/>
              <a:ext cx="10689335" cy="60121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4191"/>
              <a:ext cx="10689590" cy="6012180"/>
            </a:xfrm>
            <a:custGeom>
              <a:avLst/>
              <a:gdLst/>
              <a:ahLst/>
              <a:cxnLst/>
              <a:rect l="l" t="t" r="r" b="b"/>
              <a:pathLst>
                <a:path w="10689590" h="6012180">
                  <a:moveTo>
                    <a:pt x="10689335" y="6012179"/>
                  </a:moveTo>
                  <a:lnTo>
                    <a:pt x="0" y="6012179"/>
                  </a:lnTo>
                  <a:lnTo>
                    <a:pt x="0" y="0"/>
                  </a:lnTo>
                  <a:lnTo>
                    <a:pt x="10689335" y="0"/>
                  </a:lnTo>
                  <a:lnTo>
                    <a:pt x="10689335" y="6012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836676"/>
              <a:ext cx="10536935" cy="5867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3" y="836675"/>
              <a:ext cx="10535920" cy="5867400"/>
            </a:xfrm>
            <a:custGeom>
              <a:avLst/>
              <a:gdLst/>
              <a:ahLst/>
              <a:cxnLst/>
              <a:rect l="l" t="t" r="r" b="b"/>
              <a:pathLst>
                <a:path w="10535920" h="5867400">
                  <a:moveTo>
                    <a:pt x="0" y="289559"/>
                  </a:moveTo>
                  <a:lnTo>
                    <a:pt x="3785" y="242567"/>
                  </a:lnTo>
                  <a:lnTo>
                    <a:pt x="14740" y="197998"/>
                  </a:lnTo>
                  <a:lnTo>
                    <a:pt x="32260" y="156446"/>
                  </a:lnTo>
                  <a:lnTo>
                    <a:pt x="55741" y="118506"/>
                  </a:lnTo>
                  <a:lnTo>
                    <a:pt x="84582" y="84772"/>
                  </a:lnTo>
                  <a:lnTo>
                    <a:pt x="118177" y="55839"/>
                  </a:lnTo>
                  <a:lnTo>
                    <a:pt x="155923" y="32301"/>
                  </a:lnTo>
                  <a:lnTo>
                    <a:pt x="197217" y="14752"/>
                  </a:lnTo>
                  <a:lnTo>
                    <a:pt x="241456" y="3787"/>
                  </a:lnTo>
                  <a:lnTo>
                    <a:pt x="288036" y="0"/>
                  </a:lnTo>
                  <a:lnTo>
                    <a:pt x="10245852" y="0"/>
                  </a:lnTo>
                  <a:lnTo>
                    <a:pt x="10292844" y="3787"/>
                  </a:lnTo>
                  <a:lnTo>
                    <a:pt x="10337414" y="14752"/>
                  </a:lnTo>
                  <a:lnTo>
                    <a:pt x="10378965" y="32301"/>
                  </a:lnTo>
                  <a:lnTo>
                    <a:pt x="10416905" y="55839"/>
                  </a:lnTo>
                  <a:lnTo>
                    <a:pt x="10450639" y="84772"/>
                  </a:lnTo>
                  <a:lnTo>
                    <a:pt x="10479572" y="118506"/>
                  </a:lnTo>
                  <a:lnTo>
                    <a:pt x="10503110" y="156446"/>
                  </a:lnTo>
                  <a:lnTo>
                    <a:pt x="10520659" y="197998"/>
                  </a:lnTo>
                  <a:lnTo>
                    <a:pt x="10531624" y="242567"/>
                  </a:lnTo>
                  <a:lnTo>
                    <a:pt x="10535411" y="289559"/>
                  </a:lnTo>
                  <a:lnTo>
                    <a:pt x="10535411" y="5579363"/>
                  </a:lnTo>
                  <a:lnTo>
                    <a:pt x="10531624" y="5625943"/>
                  </a:lnTo>
                  <a:lnTo>
                    <a:pt x="10520659" y="5670182"/>
                  </a:lnTo>
                  <a:lnTo>
                    <a:pt x="10503110" y="5711476"/>
                  </a:lnTo>
                  <a:lnTo>
                    <a:pt x="10479572" y="5749222"/>
                  </a:lnTo>
                  <a:lnTo>
                    <a:pt x="10450639" y="5782817"/>
                  </a:lnTo>
                  <a:lnTo>
                    <a:pt x="10416905" y="5811658"/>
                  </a:lnTo>
                  <a:lnTo>
                    <a:pt x="10378965" y="5835139"/>
                  </a:lnTo>
                  <a:lnTo>
                    <a:pt x="10337414" y="5852659"/>
                  </a:lnTo>
                  <a:lnTo>
                    <a:pt x="10292844" y="5863614"/>
                  </a:lnTo>
                  <a:lnTo>
                    <a:pt x="10245852" y="5867399"/>
                  </a:lnTo>
                  <a:lnTo>
                    <a:pt x="288036" y="5867399"/>
                  </a:lnTo>
                  <a:lnTo>
                    <a:pt x="241456" y="5863614"/>
                  </a:lnTo>
                  <a:lnTo>
                    <a:pt x="197217" y="5852659"/>
                  </a:lnTo>
                  <a:lnTo>
                    <a:pt x="155923" y="5835139"/>
                  </a:lnTo>
                  <a:lnTo>
                    <a:pt x="118177" y="5811658"/>
                  </a:lnTo>
                  <a:lnTo>
                    <a:pt x="84581" y="5782817"/>
                  </a:lnTo>
                  <a:lnTo>
                    <a:pt x="55741" y="5749222"/>
                  </a:lnTo>
                  <a:lnTo>
                    <a:pt x="32260" y="5711476"/>
                  </a:lnTo>
                  <a:lnTo>
                    <a:pt x="14740" y="5670182"/>
                  </a:lnTo>
                  <a:lnTo>
                    <a:pt x="3785" y="5625943"/>
                  </a:lnTo>
                  <a:lnTo>
                    <a:pt x="0" y="5579363"/>
                  </a:lnTo>
                  <a:lnTo>
                    <a:pt x="0" y="28955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152" y="1999487"/>
              <a:ext cx="10546080" cy="105410"/>
            </a:xfrm>
            <a:custGeom>
              <a:avLst/>
              <a:gdLst/>
              <a:ahLst/>
              <a:cxnLst/>
              <a:rect l="l" t="t" r="r" b="b"/>
              <a:pathLst>
                <a:path w="10546080" h="105410">
                  <a:moveTo>
                    <a:pt x="10546080" y="105156"/>
                  </a:moveTo>
                  <a:lnTo>
                    <a:pt x="0" y="105156"/>
                  </a:lnTo>
                  <a:lnTo>
                    <a:pt x="0" y="0"/>
                  </a:lnTo>
                  <a:lnTo>
                    <a:pt x="10546080" y="0"/>
                  </a:lnTo>
                  <a:lnTo>
                    <a:pt x="10546080" y="105156"/>
                  </a:lnTo>
                  <a:close/>
                </a:path>
              </a:pathLst>
            </a:custGeom>
            <a:solidFill>
              <a:srgbClr val="E6B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152" y="3384803"/>
              <a:ext cx="10546080" cy="97790"/>
            </a:xfrm>
            <a:custGeom>
              <a:avLst/>
              <a:gdLst/>
              <a:ahLst/>
              <a:cxnLst/>
              <a:rect l="l" t="t" r="r" b="b"/>
              <a:pathLst>
                <a:path w="10546080" h="97789">
                  <a:moveTo>
                    <a:pt x="10546080" y="97536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0546080" y="0"/>
                  </a:lnTo>
                  <a:lnTo>
                    <a:pt x="10546080" y="97536"/>
                  </a:lnTo>
                  <a:close/>
                </a:path>
              </a:pathLst>
            </a:custGeom>
            <a:solidFill>
              <a:srgbClr val="9083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7567" y="929639"/>
              <a:ext cx="1050035" cy="10485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285196" y="3574546"/>
            <a:ext cx="7193280" cy="267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060065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solidFill>
                  <a:srgbClr val="00AF50"/>
                </a:solidFill>
                <a:latin typeface="Times New Roman"/>
                <a:cs typeface="Times New Roman"/>
              </a:rPr>
              <a:t>Presented</a:t>
            </a:r>
            <a:r>
              <a:rPr dirty="0" sz="1750" spc="-4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750" spc="-5" b="1">
                <a:solidFill>
                  <a:srgbClr val="00AF50"/>
                </a:solidFill>
                <a:latin typeface="Times New Roman"/>
                <a:cs typeface="Times New Roman"/>
              </a:rPr>
              <a:t>by: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12700" marR="3072130" indent="-635">
              <a:lnSpc>
                <a:spcPct val="89400"/>
              </a:lnSpc>
              <a:spcBef>
                <a:spcPts val="5"/>
              </a:spcBef>
            </a:pPr>
            <a:r>
              <a:rPr dirty="0" sz="1750" spc="-15" b="1">
                <a:latin typeface="Times New Roman"/>
                <a:cs typeface="Times New Roman"/>
              </a:rPr>
              <a:t>RAMANATHAN </a:t>
            </a:r>
            <a:r>
              <a:rPr dirty="0" sz="1750" spc="-5" b="1">
                <a:latin typeface="Times New Roman"/>
                <a:cs typeface="Times New Roman"/>
              </a:rPr>
              <a:t>P(230381171062086) </a:t>
            </a:r>
            <a:r>
              <a:rPr dirty="0" sz="1750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RA</a:t>
            </a:r>
            <a:r>
              <a:rPr dirty="0" sz="1750" b="1">
                <a:latin typeface="Times New Roman"/>
                <a:cs typeface="Times New Roman"/>
              </a:rPr>
              <a:t>H</a:t>
            </a:r>
            <a:r>
              <a:rPr dirty="0" sz="1750" spc="-5" b="1">
                <a:latin typeface="Times New Roman"/>
                <a:cs typeface="Times New Roman"/>
              </a:rPr>
              <a:t>A</a:t>
            </a:r>
            <a:r>
              <a:rPr dirty="0" sz="1750" spc="10" b="1">
                <a:latin typeface="Times New Roman"/>
                <a:cs typeface="Times New Roman"/>
              </a:rPr>
              <a:t>M</a:t>
            </a:r>
            <a:r>
              <a:rPr dirty="0" sz="1750" spc="-130" b="1">
                <a:latin typeface="Times New Roman"/>
                <a:cs typeface="Times New Roman"/>
              </a:rPr>
              <a:t>A</a:t>
            </a:r>
            <a:r>
              <a:rPr dirty="0" sz="1750" spc="-15" b="1">
                <a:latin typeface="Times New Roman"/>
                <a:cs typeface="Times New Roman"/>
              </a:rPr>
              <a:t>T</a:t>
            </a:r>
            <a:r>
              <a:rPr dirty="0" sz="1750" b="1">
                <a:latin typeface="Times New Roman"/>
                <a:cs typeface="Times New Roman"/>
              </a:rPr>
              <a:t>H</a:t>
            </a:r>
            <a:r>
              <a:rPr dirty="0" sz="1750" spc="10" b="1">
                <a:latin typeface="Times New Roman"/>
                <a:cs typeface="Times New Roman"/>
              </a:rPr>
              <a:t>U</a:t>
            </a:r>
            <a:r>
              <a:rPr dirty="0" sz="1750" spc="-15" b="1">
                <a:latin typeface="Times New Roman"/>
                <a:cs typeface="Times New Roman"/>
              </a:rPr>
              <a:t>L</a:t>
            </a:r>
            <a:r>
              <a:rPr dirty="0" sz="1750" spc="5" b="1">
                <a:latin typeface="Times New Roman"/>
                <a:cs typeface="Times New Roman"/>
              </a:rPr>
              <a:t>L</a:t>
            </a:r>
            <a:r>
              <a:rPr dirty="0" sz="1750" b="1">
                <a:latin typeface="Times New Roman"/>
                <a:cs typeface="Times New Roman"/>
              </a:rPr>
              <a:t>A</a:t>
            </a:r>
            <a:r>
              <a:rPr dirty="0" sz="1750" spc="-200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A</a:t>
            </a:r>
            <a:r>
              <a:rPr dirty="0" sz="1750" spc="-10" b="1">
                <a:latin typeface="Times New Roman"/>
                <a:cs typeface="Times New Roman"/>
              </a:rPr>
              <a:t>(</a:t>
            </a:r>
            <a:r>
              <a:rPr dirty="0" sz="1750" b="1">
                <a:latin typeface="Times New Roman"/>
                <a:cs typeface="Times New Roman"/>
              </a:rPr>
              <a:t>23038</a:t>
            </a:r>
            <a:r>
              <a:rPr dirty="0" sz="1750" spc="-110" b="1">
                <a:latin typeface="Times New Roman"/>
                <a:cs typeface="Times New Roman"/>
              </a:rPr>
              <a:t>1</a:t>
            </a:r>
            <a:r>
              <a:rPr dirty="0" sz="1750" b="1">
                <a:latin typeface="Times New Roman"/>
                <a:cs typeface="Times New Roman"/>
              </a:rPr>
              <a:t>17106</a:t>
            </a:r>
            <a:r>
              <a:rPr dirty="0" sz="1750" spc="15" b="1">
                <a:latin typeface="Times New Roman"/>
                <a:cs typeface="Times New Roman"/>
              </a:rPr>
              <a:t>2</a:t>
            </a:r>
            <a:r>
              <a:rPr dirty="0" sz="1750" b="1">
                <a:latin typeface="Times New Roman"/>
                <a:cs typeface="Times New Roman"/>
              </a:rPr>
              <a:t>083)  </a:t>
            </a:r>
            <a:r>
              <a:rPr dirty="0" sz="1750" b="1">
                <a:latin typeface="Times New Roman"/>
                <a:cs typeface="Times New Roman"/>
              </a:rPr>
              <a:t>THARUN</a:t>
            </a:r>
            <a:r>
              <a:rPr dirty="0" sz="1750" spc="5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KUMAR</a:t>
            </a:r>
            <a:r>
              <a:rPr dirty="0" sz="1750" spc="1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M</a:t>
            </a:r>
            <a:r>
              <a:rPr dirty="0" sz="1750" spc="-10" b="1">
                <a:latin typeface="Times New Roman"/>
                <a:cs typeface="Times New Roman"/>
              </a:rPr>
              <a:t> </a:t>
            </a:r>
            <a:r>
              <a:rPr dirty="0" sz="1750" spc="-20" b="1">
                <a:latin typeface="Times New Roman"/>
                <a:cs typeface="Times New Roman"/>
              </a:rPr>
              <a:t>(2303811710621114)</a:t>
            </a:r>
            <a:endParaRPr sz="1750">
              <a:latin typeface="Times New Roman"/>
              <a:cs typeface="Times New Roman"/>
            </a:endParaRPr>
          </a:p>
          <a:p>
            <a:pPr marL="4494530" marR="5080" indent="575945">
              <a:lnSpc>
                <a:spcPct val="124600"/>
              </a:lnSpc>
              <a:spcBef>
                <a:spcPts val="740"/>
              </a:spcBef>
            </a:pPr>
            <a:r>
              <a:rPr dirty="0" sz="1750" spc="-5" b="1" i="1">
                <a:solidFill>
                  <a:srgbClr val="00AF50"/>
                </a:solidFill>
                <a:latin typeface="Times New Roman"/>
                <a:cs typeface="Times New Roman"/>
              </a:rPr>
              <a:t>Under the</a:t>
            </a:r>
            <a:r>
              <a:rPr dirty="0" sz="1750" spc="-3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750" b="1" i="1">
                <a:solidFill>
                  <a:srgbClr val="00AF50"/>
                </a:solidFill>
                <a:latin typeface="Times New Roman"/>
                <a:cs typeface="Times New Roman"/>
              </a:rPr>
              <a:t>Guidance</a:t>
            </a:r>
            <a:r>
              <a:rPr dirty="0" sz="1750" spc="-3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750" b="1" i="1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dirty="0" sz="1750" spc="-420" b="1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1750" b="1" i="1">
                <a:solidFill>
                  <a:srgbClr val="000066"/>
                </a:solidFill>
                <a:latin typeface="Times New Roman"/>
                <a:cs typeface="Times New Roman"/>
              </a:rPr>
              <a:t>Mrs.G.KEERTHANA,</a:t>
            </a:r>
            <a:r>
              <a:rPr dirty="0" sz="1750" spc="-4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1750" spc="-5" b="1" i="1">
                <a:solidFill>
                  <a:srgbClr val="000066"/>
                </a:solidFill>
                <a:latin typeface="Times New Roman"/>
                <a:cs typeface="Times New Roman"/>
              </a:rPr>
              <a:t>M.E</a:t>
            </a:r>
            <a:r>
              <a:rPr dirty="0" sz="1750" spc="-3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1750" b="1" i="1">
                <a:solidFill>
                  <a:srgbClr val="000066"/>
                </a:solidFill>
                <a:latin typeface="Times New Roman"/>
                <a:cs typeface="Times New Roman"/>
              </a:rPr>
              <a:t>.,</a:t>
            </a:r>
            <a:endParaRPr sz="1750">
              <a:latin typeface="Times New Roman"/>
              <a:cs typeface="Times New Roman"/>
            </a:endParaRPr>
          </a:p>
          <a:p>
            <a:pPr marL="4356100">
              <a:lnSpc>
                <a:spcPct val="100000"/>
              </a:lnSpc>
              <a:spcBef>
                <a:spcPts val="505"/>
              </a:spcBef>
            </a:pPr>
            <a:r>
              <a:rPr dirty="0" sz="1750" spc="-15" b="1" i="1">
                <a:solidFill>
                  <a:srgbClr val="000066"/>
                </a:solidFill>
                <a:latin typeface="Times New Roman"/>
                <a:cs typeface="Times New Roman"/>
              </a:rPr>
              <a:t>ASSISTANT</a:t>
            </a:r>
            <a:r>
              <a:rPr dirty="0" sz="1750" spc="-3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1750" b="1" i="1">
                <a:solidFill>
                  <a:srgbClr val="000066"/>
                </a:solidFill>
                <a:latin typeface="Times New Roman"/>
                <a:cs typeface="Times New Roman"/>
              </a:rPr>
              <a:t>PROFESSOR</a:t>
            </a:r>
            <a:endParaRPr sz="1750">
              <a:latin typeface="Times New Roman"/>
              <a:cs typeface="Times New Roman"/>
            </a:endParaRPr>
          </a:p>
          <a:p>
            <a:pPr marL="6734809">
              <a:lnSpc>
                <a:spcPct val="100000"/>
              </a:lnSpc>
              <a:spcBef>
                <a:spcPts val="515"/>
              </a:spcBef>
            </a:pPr>
            <a:r>
              <a:rPr dirty="0" sz="1750" spc="-15" b="1" i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dirty="0" sz="1750" spc="5" b="1" i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dirty="0" sz="1750" b="1" i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152" y="2104644"/>
            <a:ext cx="10546080" cy="1280160"/>
          </a:xfrm>
          <a:prstGeom prst="rect"/>
          <a:solidFill>
            <a:srgbClr val="D34816"/>
          </a:solidFill>
        </p:spPr>
        <p:txBody>
          <a:bodyPr wrap="square" lIns="0" tIns="189865" rIns="0" bIns="0" rtlCol="0" vert="horz">
            <a:spAutoFit/>
          </a:bodyPr>
          <a:lstStyle/>
          <a:p>
            <a:pPr marL="2141220" marR="549275" indent="-1039494">
              <a:lnSpc>
                <a:spcPct val="100000"/>
              </a:lnSpc>
              <a:spcBef>
                <a:spcPts val="1495"/>
              </a:spcBef>
            </a:pPr>
            <a:r>
              <a:rPr dirty="0" sz="2800">
                <a:solidFill>
                  <a:srgbClr val="FFFFFF"/>
                </a:solidFill>
              </a:rPr>
              <a:t>ECB1204</a:t>
            </a:r>
            <a:r>
              <a:rPr dirty="0" sz="2800" spc="-5">
                <a:solidFill>
                  <a:srgbClr val="FFFFFF"/>
                </a:solidFill>
              </a:rPr>
              <a:t> </a:t>
            </a:r>
            <a:r>
              <a:rPr dirty="0" sz="2800" spc="5">
                <a:solidFill>
                  <a:srgbClr val="FFFFFF"/>
                </a:solidFill>
              </a:rPr>
              <a:t>–</a:t>
            </a:r>
            <a:r>
              <a:rPr dirty="0" sz="2800" spc="-175">
                <a:solidFill>
                  <a:srgbClr val="FFFFFF"/>
                </a:solidFill>
              </a:rPr>
              <a:t> </a:t>
            </a:r>
            <a:r>
              <a:rPr dirty="0" sz="2800">
                <a:solidFill>
                  <a:srgbClr val="FFFFFF"/>
                </a:solidFill>
              </a:rPr>
              <a:t>ANALOG</a:t>
            </a:r>
            <a:r>
              <a:rPr dirty="0" sz="2800" spc="-20">
                <a:solidFill>
                  <a:srgbClr val="FFFFFF"/>
                </a:solidFill>
              </a:rPr>
              <a:t> INTEGRATED</a:t>
            </a:r>
            <a:r>
              <a:rPr dirty="0" sz="2800" spc="-10">
                <a:solidFill>
                  <a:srgbClr val="FFFFFF"/>
                </a:solidFill>
              </a:rPr>
              <a:t> </a:t>
            </a:r>
            <a:r>
              <a:rPr dirty="0" sz="2800">
                <a:solidFill>
                  <a:srgbClr val="FFFFFF"/>
                </a:solidFill>
              </a:rPr>
              <a:t>CIRCUIT</a:t>
            </a:r>
            <a:r>
              <a:rPr dirty="0" sz="2800" spc="-55">
                <a:solidFill>
                  <a:srgbClr val="FFFFFF"/>
                </a:solidFill>
              </a:rPr>
              <a:t> </a:t>
            </a:r>
            <a:r>
              <a:rPr dirty="0" sz="2800">
                <a:solidFill>
                  <a:srgbClr val="FFFFFF"/>
                </a:solidFill>
              </a:rPr>
              <a:t>DESIGN </a:t>
            </a:r>
            <a:r>
              <a:rPr dirty="0" sz="2800" spc="-685">
                <a:solidFill>
                  <a:srgbClr val="FFFFFF"/>
                </a:solidFill>
              </a:rPr>
              <a:t> </a:t>
            </a:r>
            <a:r>
              <a:rPr dirty="0" sz="2800">
                <a:solidFill>
                  <a:srgbClr val="FFFF00"/>
                </a:solidFill>
              </a:rPr>
              <a:t>LIGHT</a:t>
            </a:r>
            <a:r>
              <a:rPr dirty="0" sz="2800" spc="-55">
                <a:solidFill>
                  <a:srgbClr val="FFFF00"/>
                </a:solidFill>
              </a:rPr>
              <a:t> </a:t>
            </a:r>
            <a:r>
              <a:rPr dirty="0" sz="2800">
                <a:solidFill>
                  <a:srgbClr val="FFFF00"/>
                </a:solidFill>
              </a:rPr>
              <a:t>SENSITIVE</a:t>
            </a:r>
            <a:r>
              <a:rPr dirty="0" sz="2800" spc="-160">
                <a:solidFill>
                  <a:srgbClr val="FFFF00"/>
                </a:solidFill>
              </a:rPr>
              <a:t> </a:t>
            </a:r>
            <a:r>
              <a:rPr dirty="0" sz="2800" spc="-5">
                <a:solidFill>
                  <a:srgbClr val="FFFF00"/>
                </a:solidFill>
              </a:rPr>
              <a:t>ALARM</a:t>
            </a:r>
            <a:r>
              <a:rPr dirty="0" sz="2800" spc="10">
                <a:solidFill>
                  <a:srgbClr val="FFFF00"/>
                </a:solidFill>
              </a:rPr>
              <a:t> </a:t>
            </a:r>
            <a:r>
              <a:rPr dirty="0" sz="2800" spc="-5">
                <a:solidFill>
                  <a:srgbClr val="FFFF00"/>
                </a:solidFill>
              </a:rPr>
              <a:t>USING</a:t>
            </a:r>
            <a:r>
              <a:rPr dirty="0" sz="2800" spc="5">
                <a:solidFill>
                  <a:srgbClr val="FFFF00"/>
                </a:solidFill>
              </a:rPr>
              <a:t> </a:t>
            </a:r>
            <a:r>
              <a:rPr dirty="0" sz="2800">
                <a:solidFill>
                  <a:srgbClr val="FFFF00"/>
                </a:solidFill>
              </a:rPr>
              <a:t>IC555</a:t>
            </a:r>
            <a:endParaRPr sz="28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368" y="1097280"/>
            <a:ext cx="821435" cy="5608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029" y="1067714"/>
            <a:ext cx="677418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0">
                <a:solidFill>
                  <a:srgbClr val="696464"/>
                </a:solidFill>
              </a:rPr>
              <a:t>AD</a:t>
            </a:r>
            <a:r>
              <a:rPr dirty="0" sz="3150" spc="-390">
                <a:solidFill>
                  <a:srgbClr val="696464"/>
                </a:solidFill>
              </a:rPr>
              <a:t>V</a:t>
            </a:r>
            <a:r>
              <a:rPr dirty="0" sz="3150" spc="-10">
                <a:solidFill>
                  <a:srgbClr val="696464"/>
                </a:solidFill>
              </a:rPr>
              <a:t>AN</a:t>
            </a:r>
            <a:r>
              <a:rPr dirty="0" sz="3150" spc="-245">
                <a:solidFill>
                  <a:srgbClr val="696464"/>
                </a:solidFill>
              </a:rPr>
              <a:t>T</a:t>
            </a:r>
            <a:r>
              <a:rPr dirty="0" sz="3150" spc="-10">
                <a:solidFill>
                  <a:srgbClr val="696464"/>
                </a:solidFill>
              </a:rPr>
              <a:t>A</a:t>
            </a:r>
            <a:r>
              <a:rPr dirty="0" sz="3150" spc="5">
                <a:solidFill>
                  <a:srgbClr val="696464"/>
                </a:solidFill>
              </a:rPr>
              <a:t>GE</a:t>
            </a:r>
            <a:r>
              <a:rPr dirty="0" sz="3150">
                <a:solidFill>
                  <a:srgbClr val="696464"/>
                </a:solidFill>
              </a:rPr>
              <a:t>S</a:t>
            </a:r>
            <a:r>
              <a:rPr dirty="0" sz="3150" spc="-180">
                <a:solidFill>
                  <a:srgbClr val="696464"/>
                </a:solidFill>
              </a:rPr>
              <a:t> </a:t>
            </a:r>
            <a:r>
              <a:rPr dirty="0" sz="3150" spc="-10">
                <a:solidFill>
                  <a:srgbClr val="696464"/>
                </a:solidFill>
              </a:rPr>
              <a:t>AN</a:t>
            </a:r>
            <a:r>
              <a:rPr dirty="0" sz="3150">
                <a:solidFill>
                  <a:srgbClr val="696464"/>
                </a:solidFill>
              </a:rPr>
              <a:t>D</a:t>
            </a:r>
            <a:r>
              <a:rPr dirty="0" sz="3150" spc="-165">
                <a:solidFill>
                  <a:srgbClr val="696464"/>
                </a:solidFill>
              </a:rPr>
              <a:t> </a:t>
            </a:r>
            <a:r>
              <a:rPr dirty="0" sz="3150" spc="-10">
                <a:solidFill>
                  <a:srgbClr val="696464"/>
                </a:solidFill>
              </a:rPr>
              <a:t>A</a:t>
            </a:r>
            <a:r>
              <a:rPr dirty="0" sz="3150" spc="-5">
                <a:solidFill>
                  <a:srgbClr val="696464"/>
                </a:solidFill>
              </a:rPr>
              <a:t>P</a:t>
            </a:r>
            <a:r>
              <a:rPr dirty="0" sz="3150" spc="25">
                <a:solidFill>
                  <a:srgbClr val="696464"/>
                </a:solidFill>
              </a:rPr>
              <a:t>P</a:t>
            </a:r>
            <a:r>
              <a:rPr dirty="0" sz="3150" spc="-25">
                <a:solidFill>
                  <a:srgbClr val="696464"/>
                </a:solidFill>
              </a:rPr>
              <a:t>L</a:t>
            </a:r>
            <a:r>
              <a:rPr dirty="0" sz="3150">
                <a:solidFill>
                  <a:srgbClr val="696464"/>
                </a:solidFill>
              </a:rPr>
              <a:t>I</a:t>
            </a:r>
            <a:r>
              <a:rPr dirty="0" sz="3150" spc="-10">
                <a:solidFill>
                  <a:srgbClr val="696464"/>
                </a:solidFill>
              </a:rPr>
              <a:t>C</a:t>
            </a:r>
            <a:r>
              <a:rPr dirty="0" sz="3150" spc="-229">
                <a:solidFill>
                  <a:srgbClr val="696464"/>
                </a:solidFill>
              </a:rPr>
              <a:t>A</a:t>
            </a:r>
            <a:r>
              <a:rPr dirty="0" sz="3150" spc="5">
                <a:solidFill>
                  <a:srgbClr val="696464"/>
                </a:solidFill>
              </a:rPr>
              <a:t>T</a:t>
            </a:r>
            <a:r>
              <a:rPr dirty="0" sz="3150" spc="-30">
                <a:solidFill>
                  <a:srgbClr val="696464"/>
                </a:solidFill>
              </a:rPr>
              <a:t>I</a:t>
            </a:r>
            <a:r>
              <a:rPr dirty="0" sz="3150" spc="5">
                <a:solidFill>
                  <a:srgbClr val="696464"/>
                </a:solidFill>
              </a:rPr>
              <a:t>O</a:t>
            </a:r>
            <a:r>
              <a:rPr dirty="0" sz="3150" spc="20">
                <a:solidFill>
                  <a:srgbClr val="696464"/>
                </a:solidFill>
              </a:rPr>
              <a:t>N</a:t>
            </a:r>
            <a:r>
              <a:rPr dirty="0" sz="3150">
                <a:solidFill>
                  <a:srgbClr val="696464"/>
                </a:solidFill>
              </a:rPr>
              <a:t>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1912" y="2171242"/>
            <a:ext cx="8923020" cy="283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71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imes New Roman"/>
                <a:cs typeface="Times New Roman"/>
              </a:rPr>
              <a:t>Advantages</a:t>
            </a:r>
            <a:r>
              <a:rPr dirty="0" sz="210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346710" marR="365125" indent="-334645">
              <a:lnSpc>
                <a:spcPct val="120500"/>
              </a:lnSpc>
              <a:spcBef>
                <a:spcPts val="1390"/>
              </a:spcBef>
              <a:buClr>
                <a:srgbClr val="D34816"/>
              </a:buClr>
              <a:buFont typeface="MS UI Gothic"/>
              <a:buChar char="❖"/>
              <a:tabLst>
                <a:tab pos="347345" algn="l"/>
              </a:tabLst>
            </a:pPr>
            <a:r>
              <a:rPr dirty="0" sz="2100" spc="-5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light-reactive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alarm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circuit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 simple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design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and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implement,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making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it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accessible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students </a:t>
            </a:r>
            <a:r>
              <a:rPr dirty="0" sz="2100" spc="-5">
                <a:latin typeface="Times New Roman"/>
                <a:cs typeface="Times New Roman"/>
              </a:rPr>
              <a:t>and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hobbyists.</a:t>
            </a:r>
            <a:endParaRPr sz="2100">
              <a:latin typeface="Times New Roman"/>
              <a:cs typeface="Times New Roman"/>
            </a:endParaRPr>
          </a:p>
          <a:p>
            <a:pPr marL="346710" indent="-334645">
              <a:lnSpc>
                <a:spcPct val="100000"/>
              </a:lnSpc>
              <a:spcBef>
                <a:spcPts val="505"/>
              </a:spcBef>
              <a:buClr>
                <a:srgbClr val="D34816"/>
              </a:buClr>
              <a:buFont typeface="MS UI Gothic"/>
              <a:buChar char="❖"/>
              <a:tabLst>
                <a:tab pos="413384" algn="l"/>
                <a:tab pos="414020" algn="l"/>
              </a:tabLst>
            </a:pPr>
            <a:r>
              <a:rPr dirty="0" sz="2100" spc="-5">
                <a:latin typeface="Times New Roman"/>
                <a:cs typeface="Times New Roman"/>
              </a:rPr>
              <a:t>It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5">
                <a:latin typeface="Times New Roman"/>
                <a:cs typeface="Times New Roman"/>
              </a:rPr>
              <a:t> cost-effective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due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minimal </a:t>
            </a:r>
            <a:r>
              <a:rPr dirty="0" sz="2100">
                <a:latin typeface="Times New Roman"/>
                <a:cs typeface="Times New Roman"/>
              </a:rPr>
              <a:t>number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components required,</a:t>
            </a:r>
            <a:r>
              <a:rPr dirty="0" sz="2100" spc="-5">
                <a:latin typeface="Times New Roman"/>
                <a:cs typeface="Times New Roman"/>
              </a:rPr>
              <a:t> and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its</a:t>
            </a:r>
            <a:endParaRPr sz="2100">
              <a:latin typeface="Times New Roman"/>
              <a:cs typeface="Times New Roman"/>
            </a:endParaRPr>
          </a:p>
          <a:p>
            <a:pPr marL="346710" marR="173355">
              <a:lnSpc>
                <a:spcPct val="120000"/>
              </a:lnSpc>
              <a:spcBef>
                <a:spcPts val="10"/>
              </a:spcBef>
            </a:pPr>
            <a:r>
              <a:rPr dirty="0" sz="2100" spc="-10">
                <a:latin typeface="Times New Roman"/>
                <a:cs typeface="Times New Roman"/>
              </a:rPr>
              <a:t>energy-efficient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design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ensures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that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operates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5">
                <a:latin typeface="Times New Roman"/>
                <a:cs typeface="Times New Roman"/>
              </a:rPr>
              <a:t> extended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periods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on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5">
                <a:latin typeface="Times New Roman"/>
                <a:cs typeface="Times New Roman"/>
              </a:rPr>
              <a:t> small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power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source.</a:t>
            </a:r>
            <a:endParaRPr sz="2100">
              <a:latin typeface="Times New Roman"/>
              <a:cs typeface="Times New Roman"/>
            </a:endParaRPr>
          </a:p>
          <a:p>
            <a:pPr marL="346710" indent="-334645">
              <a:lnSpc>
                <a:spcPct val="100000"/>
              </a:lnSpc>
              <a:spcBef>
                <a:spcPts val="509"/>
              </a:spcBef>
              <a:buClr>
                <a:srgbClr val="D34816"/>
              </a:buClr>
              <a:buFont typeface="MS UI Gothic"/>
              <a:buChar char="❖"/>
              <a:tabLst>
                <a:tab pos="347345" algn="l"/>
              </a:tabLst>
            </a:pPr>
            <a:r>
              <a:rPr dirty="0" sz="2100" spc="-5">
                <a:latin typeface="Times New Roman"/>
                <a:cs typeface="Times New Roman"/>
              </a:rPr>
              <a:t>The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circuit's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small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size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portability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make it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versatile </a:t>
            </a:r>
            <a:r>
              <a:rPr dirty="0" sz="2100">
                <a:latin typeface="Times New Roman"/>
                <a:cs typeface="Times New Roman"/>
              </a:rPr>
              <a:t>for various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applications.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983" y="1980740"/>
            <a:ext cx="9164955" cy="419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latin typeface="Times New Roman"/>
                <a:cs typeface="Times New Roman"/>
              </a:rPr>
              <a:t>Applications</a:t>
            </a:r>
            <a:r>
              <a:rPr dirty="0" sz="2100" spc="-5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346075" marR="487045" indent="-334010">
              <a:lnSpc>
                <a:spcPct val="200300"/>
              </a:lnSpc>
              <a:spcBef>
                <a:spcPts val="5"/>
              </a:spcBef>
              <a:buFont typeface="MS UI Gothic"/>
              <a:buChar char="❖"/>
              <a:tabLst>
                <a:tab pos="346710" algn="l"/>
              </a:tabLst>
            </a:pPr>
            <a:r>
              <a:rPr dirty="0" sz="2100" spc="-5">
                <a:latin typeface="Times New Roman"/>
                <a:cs typeface="Times New Roman"/>
              </a:rPr>
              <a:t>This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circuit</a:t>
            </a:r>
            <a:r>
              <a:rPr dirty="0" sz="2100">
                <a:latin typeface="Times New Roman"/>
                <a:cs typeface="Times New Roman"/>
              </a:rPr>
              <a:t> can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applied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in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security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systems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to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detect</a:t>
            </a:r>
            <a:r>
              <a:rPr dirty="0" sz="2100">
                <a:latin typeface="Times New Roman"/>
                <a:cs typeface="Times New Roman"/>
              </a:rPr>
              <a:t> unauthorized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entry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by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sensing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changes</a:t>
            </a:r>
            <a:r>
              <a:rPr dirty="0" sz="2100">
                <a:latin typeface="Times New Roman"/>
                <a:cs typeface="Times New Roman"/>
              </a:rPr>
              <a:t> in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levels.</a:t>
            </a:r>
            <a:endParaRPr sz="2100">
              <a:latin typeface="Times New Roman"/>
              <a:cs typeface="Times New Roman"/>
            </a:endParaRPr>
          </a:p>
          <a:p>
            <a:pPr marL="346075" marR="428625" indent="-334010">
              <a:lnSpc>
                <a:spcPct val="200000"/>
              </a:lnSpc>
              <a:spcBef>
                <a:spcPts val="15"/>
              </a:spcBef>
              <a:buFont typeface="MS UI Gothic"/>
              <a:buChar char="❖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dirty="0" sz="2100" spc="-5">
                <a:latin typeface="Times New Roman"/>
                <a:cs typeface="Times New Roman"/>
              </a:rPr>
              <a:t>It </a:t>
            </a:r>
            <a:r>
              <a:rPr dirty="0" sz="2100">
                <a:latin typeface="Times New Roman"/>
                <a:cs typeface="Times New Roman"/>
              </a:rPr>
              <a:t>can </a:t>
            </a:r>
            <a:r>
              <a:rPr dirty="0" sz="2100" spc="-5">
                <a:latin typeface="Times New Roman"/>
                <a:cs typeface="Times New Roman"/>
              </a:rPr>
              <a:t>also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used in home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automation</a:t>
            </a:r>
            <a:r>
              <a:rPr dirty="0" sz="2100">
                <a:latin typeface="Times New Roman"/>
                <a:cs typeface="Times New Roman"/>
              </a:rPr>
              <a:t> to trigger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alerts</a:t>
            </a:r>
            <a:r>
              <a:rPr dirty="0" sz="2100">
                <a:latin typeface="Times New Roman"/>
                <a:cs typeface="Times New Roman"/>
              </a:rPr>
              <a:t> when specific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lighting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conditions </a:t>
            </a:r>
            <a:r>
              <a:rPr dirty="0" sz="2100">
                <a:latin typeface="Times New Roman"/>
                <a:cs typeface="Times New Roman"/>
              </a:rPr>
              <a:t>are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met.</a:t>
            </a:r>
            <a:endParaRPr sz="21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200400"/>
              </a:lnSpc>
              <a:spcBef>
                <a:spcPts val="5"/>
              </a:spcBef>
              <a:buFont typeface="MS UI Gothic"/>
              <a:buChar char="❖"/>
              <a:tabLst>
                <a:tab pos="346710" algn="l"/>
              </a:tabLst>
            </a:pPr>
            <a:r>
              <a:rPr dirty="0" sz="2100" spc="-5">
                <a:latin typeface="Times New Roman"/>
                <a:cs typeface="Times New Roman"/>
              </a:rPr>
              <a:t>The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circuit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serves</a:t>
            </a:r>
            <a:r>
              <a:rPr dirty="0" sz="2100" spc="5">
                <a:latin typeface="Times New Roman"/>
                <a:cs typeface="Times New Roman"/>
              </a:rPr>
              <a:t> as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excellent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educational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tool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for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demonstrating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principles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light-sensitive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electronics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and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operation</a:t>
            </a:r>
            <a:r>
              <a:rPr dirty="0" sz="2100">
                <a:latin typeface="Times New Roman"/>
                <a:cs typeface="Times New Roman"/>
              </a:rPr>
              <a:t> 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IC</a:t>
            </a:r>
            <a:r>
              <a:rPr dirty="0" sz="2100" spc="5">
                <a:latin typeface="Times New Roman"/>
                <a:cs typeface="Times New Roman"/>
              </a:rPr>
              <a:t> 555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timers.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846" y="1067714"/>
            <a:ext cx="274447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>
                <a:solidFill>
                  <a:srgbClr val="696464"/>
                </a:solidFill>
              </a:rPr>
              <a:t>CONCLUSION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2115" y="2271760"/>
            <a:ext cx="9354185" cy="38341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0"/>
              </a:spcBef>
              <a:buClr>
                <a:srgbClr val="D34816"/>
              </a:buClr>
              <a:buFont typeface="MS UI Gothic"/>
              <a:buChar char="❖"/>
              <a:tabLst>
                <a:tab pos="346710" algn="l"/>
              </a:tabLst>
            </a:pPr>
            <a:r>
              <a:rPr dirty="0" sz="2100" spc="-5">
                <a:latin typeface="Times New Roman"/>
                <a:cs typeface="Times New Roman"/>
              </a:rPr>
              <a:t>Effective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5">
                <a:latin typeface="Times New Roman"/>
                <a:cs typeface="Times New Roman"/>
              </a:rPr>
              <a:t> small-scale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security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automation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purposes.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34816"/>
              </a:buClr>
              <a:buFont typeface="MS UI Gothic"/>
              <a:buChar char="❖"/>
            </a:pPr>
            <a:endParaRPr sz="2000">
              <a:latin typeface="Times New Roman"/>
              <a:cs typeface="Times New Roman"/>
            </a:endParaRPr>
          </a:p>
          <a:p>
            <a:pPr marL="346075" indent="-33401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46710" algn="l"/>
              </a:tabLst>
            </a:pPr>
            <a:r>
              <a:rPr dirty="0" sz="2100" spc="-10">
                <a:latin typeface="Times New Roman"/>
                <a:cs typeface="Times New Roman"/>
              </a:rPr>
              <a:t>Offers</a:t>
            </a:r>
            <a:r>
              <a:rPr dirty="0" sz="2100">
                <a:latin typeface="Times New Roman"/>
                <a:cs typeface="Times New Roman"/>
              </a:rPr>
              <a:t> a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practical,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low-cost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solution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for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basic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applications.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34816"/>
              </a:buClr>
              <a:buFont typeface="MS UI Gothic"/>
              <a:buChar char="❖"/>
            </a:pPr>
            <a:endParaRPr sz="195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499"/>
              </a:lnSpc>
              <a:buClr>
                <a:srgbClr val="D34816"/>
              </a:buClr>
              <a:buFont typeface="MS UI Gothic"/>
              <a:buChar char="❖"/>
              <a:tabLst>
                <a:tab pos="540385" algn="l"/>
                <a:tab pos="541020" algn="l"/>
              </a:tabLst>
            </a:pPr>
            <a:r>
              <a:rPr dirty="0"/>
              <a:t>	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light-reactive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alarm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an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efficient,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easy-to-build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system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 </a:t>
            </a:r>
            <a:r>
              <a:rPr dirty="0" sz="2100" spc="-5">
                <a:latin typeface="Times New Roman"/>
                <a:cs typeface="Times New Roman"/>
              </a:rPr>
              <a:t>detecting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changes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ambient </a:t>
            </a:r>
            <a:r>
              <a:rPr dirty="0" sz="2100" spc="-5">
                <a:latin typeface="Times New Roman"/>
                <a:cs typeface="Times New Roman"/>
              </a:rPr>
              <a:t>light.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34816"/>
              </a:buClr>
              <a:buFont typeface="MS UI Gothic"/>
              <a:buChar char="❖"/>
            </a:pPr>
            <a:endParaRPr sz="1950">
              <a:latin typeface="Times New Roman"/>
              <a:cs typeface="Times New Roman"/>
            </a:endParaRPr>
          </a:p>
          <a:p>
            <a:pPr marL="346075" marR="595630" indent="-334010">
              <a:lnSpc>
                <a:spcPct val="100499"/>
              </a:lnSpc>
              <a:buClr>
                <a:srgbClr val="D34816"/>
              </a:buClr>
              <a:buFont typeface="MS UI Gothic"/>
              <a:buChar char="❖"/>
              <a:tabLst>
                <a:tab pos="546100" algn="l"/>
                <a:tab pos="546735" algn="l"/>
              </a:tabLst>
            </a:pPr>
            <a:r>
              <a:rPr dirty="0"/>
              <a:t>	</a:t>
            </a:r>
            <a:r>
              <a:rPr dirty="0" sz="2100" spc="5">
                <a:latin typeface="Times New Roman"/>
                <a:cs typeface="Times New Roman"/>
              </a:rPr>
              <a:t>It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leverages</a:t>
            </a:r>
            <a:r>
              <a:rPr dirty="0" sz="2100">
                <a:latin typeface="Times New Roman"/>
                <a:cs typeface="Times New Roman"/>
              </a:rPr>
              <a:t> the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IC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555 </a:t>
            </a:r>
            <a:r>
              <a:rPr dirty="0" sz="2100" spc="-10">
                <a:latin typeface="Times New Roman"/>
                <a:cs typeface="Times New Roman"/>
              </a:rPr>
              <a:t>timer’s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versatility,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providing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reliable </a:t>
            </a:r>
            <a:r>
              <a:rPr dirty="0" sz="2100">
                <a:latin typeface="Times New Roman"/>
                <a:cs typeface="Times New Roman"/>
              </a:rPr>
              <a:t>performance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for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various</a:t>
            </a:r>
            <a:r>
              <a:rPr dirty="0" sz="2100" spc="-5">
                <a:latin typeface="Times New Roman"/>
                <a:cs typeface="Times New Roman"/>
              </a:rPr>
              <a:t> applications.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068" y="1067714"/>
            <a:ext cx="497903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5">
                <a:solidFill>
                  <a:srgbClr val="696464"/>
                </a:solidFill>
              </a:rPr>
              <a:t>FUTURE</a:t>
            </a:r>
            <a:r>
              <a:rPr dirty="0" sz="3150" spc="-50">
                <a:solidFill>
                  <a:srgbClr val="696464"/>
                </a:solidFill>
              </a:rPr>
              <a:t> </a:t>
            </a:r>
            <a:r>
              <a:rPr dirty="0" sz="3150">
                <a:solidFill>
                  <a:srgbClr val="696464"/>
                </a:solidFill>
              </a:rPr>
              <a:t>ENHANCEMENT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8665" y="2087384"/>
            <a:ext cx="6964680" cy="3159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065" algn="l"/>
              </a:tabLst>
            </a:pPr>
            <a:r>
              <a:rPr dirty="0" sz="2100" spc="-5">
                <a:latin typeface="Times New Roman"/>
                <a:cs typeface="Times New Roman"/>
              </a:rPr>
              <a:t>Add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microcontrollers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more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precise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control.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279400" algn="l"/>
              </a:tabLst>
            </a:pPr>
            <a:r>
              <a:rPr dirty="0" sz="2100">
                <a:latin typeface="Times New Roman"/>
                <a:cs typeface="Times New Roman"/>
              </a:rPr>
              <a:t>Incorporate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wireless </a:t>
            </a:r>
            <a:r>
              <a:rPr dirty="0" sz="2100" spc="-10">
                <a:latin typeface="Times New Roman"/>
                <a:cs typeface="Times New Roman"/>
              </a:rPr>
              <a:t>alert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systems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(RF/IoT).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910"/>
              </a:spcBef>
              <a:buAutoNum type="arabicPeriod"/>
              <a:tabLst>
                <a:tab pos="279400" algn="l"/>
              </a:tabLst>
            </a:pPr>
            <a:r>
              <a:rPr dirty="0" sz="2100">
                <a:latin typeface="Times New Roman"/>
                <a:cs typeface="Times New Roman"/>
              </a:rPr>
              <a:t>Develop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5">
                <a:latin typeface="Times New Roman"/>
                <a:cs typeface="Times New Roman"/>
              </a:rPr>
              <a:t> solar-powered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version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sustainability.</a:t>
            </a:r>
            <a:endParaRPr sz="2100">
              <a:latin typeface="Times New Roman"/>
              <a:cs typeface="Times New Roman"/>
            </a:endParaRPr>
          </a:p>
          <a:p>
            <a:pPr marL="12700" marR="1063625">
              <a:lnSpc>
                <a:spcPct val="175700"/>
              </a:lnSpc>
              <a:spcBef>
                <a:spcPts val="10"/>
              </a:spcBef>
              <a:buAutoNum type="arabicPeriod"/>
              <a:tabLst>
                <a:tab pos="279400" algn="l"/>
              </a:tabLst>
            </a:pPr>
            <a:r>
              <a:rPr dirty="0" sz="2100">
                <a:latin typeface="Times New Roman"/>
                <a:cs typeface="Times New Roman"/>
              </a:rPr>
              <a:t>Combine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with motion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sensors</a:t>
            </a:r>
            <a:r>
              <a:rPr dirty="0" sz="2100" spc="-5">
                <a:latin typeface="Times New Roman"/>
                <a:cs typeface="Times New Roman"/>
              </a:rPr>
              <a:t> for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enhanced </a:t>
            </a:r>
            <a:r>
              <a:rPr dirty="0" sz="2100" spc="-20">
                <a:latin typeface="Times New Roman"/>
                <a:cs typeface="Times New Roman"/>
              </a:rPr>
              <a:t>security.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Adding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wireless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modules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for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remote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alarm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signaling.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100">
                <a:latin typeface="Times New Roman"/>
                <a:cs typeface="Times New Roman"/>
              </a:rPr>
              <a:t>Enhanced </a:t>
            </a:r>
            <a:r>
              <a:rPr dirty="0" sz="2100" spc="-5">
                <a:latin typeface="Times New Roman"/>
                <a:cs typeface="Times New Roman"/>
              </a:rPr>
              <a:t>sensitivity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with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modern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photoresistors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photodiodes.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85"/>
              <a:t> </a:t>
            </a:r>
            <a:r>
              <a:rPr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" y="1109472"/>
            <a:ext cx="864107" cy="512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597" y="1026835"/>
            <a:ext cx="207962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O</a:t>
            </a:r>
            <a:r>
              <a:rPr dirty="0" spc="-10"/>
              <a:t>U</a:t>
            </a:r>
            <a:r>
              <a:rPr dirty="0" spc="10"/>
              <a:t>TL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1511" y="2035391"/>
            <a:ext cx="4041140" cy="378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b="1">
                <a:latin typeface="Times New Roman"/>
                <a:cs typeface="Times New Roman"/>
              </a:rPr>
              <a:t>ABSTRACT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b="1">
                <a:latin typeface="Times New Roman"/>
                <a:cs typeface="Times New Roman"/>
              </a:rPr>
              <a:t>INTRODUCTION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b="1">
                <a:latin typeface="Times New Roman"/>
                <a:cs typeface="Times New Roman"/>
              </a:rPr>
              <a:t>OBJECTIVE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spc="-25" b="1">
                <a:latin typeface="Times New Roman"/>
                <a:cs typeface="Times New Roman"/>
              </a:rPr>
              <a:t>HARDWARE </a:t>
            </a:r>
            <a:r>
              <a:rPr dirty="0" sz="1750" spc="-5" b="1">
                <a:latin typeface="Times New Roman"/>
                <a:cs typeface="Times New Roman"/>
              </a:rPr>
              <a:t>MODULE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spc="-25" b="1">
                <a:latin typeface="Times New Roman"/>
                <a:cs typeface="Times New Roman"/>
              </a:rPr>
              <a:t>RESULTS </a:t>
            </a:r>
            <a:r>
              <a:rPr dirty="0" sz="1750" spc="5" b="1">
                <a:latin typeface="Times New Roman"/>
                <a:cs typeface="Times New Roman"/>
              </a:rPr>
              <a:t>AND</a:t>
            </a:r>
            <a:r>
              <a:rPr dirty="0" sz="1750" spc="-20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DISCUSSION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spc="-35" b="1">
                <a:latin typeface="Times New Roman"/>
                <a:cs typeface="Times New Roman"/>
              </a:rPr>
              <a:t>ADVANTAGES</a:t>
            </a:r>
            <a:r>
              <a:rPr dirty="0" sz="1750" spc="-40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AND</a:t>
            </a:r>
            <a:r>
              <a:rPr dirty="0" sz="1750" spc="-25" b="1">
                <a:latin typeface="Times New Roman"/>
                <a:cs typeface="Times New Roman"/>
              </a:rPr>
              <a:t> </a:t>
            </a:r>
            <a:r>
              <a:rPr dirty="0" sz="1750" spc="-10" b="1">
                <a:latin typeface="Times New Roman"/>
                <a:cs typeface="Times New Roman"/>
              </a:rPr>
              <a:t>APPLICATIONS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spc="-5" b="1"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Font typeface="PMingLiU-ExtB"/>
              <a:buChar char="❑"/>
            </a:pPr>
            <a:endParaRPr sz="15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SzPct val="82857"/>
              <a:buFont typeface="PMingLiU-ExtB"/>
              <a:buChar char="❑"/>
              <a:tabLst>
                <a:tab pos="252095" algn="l"/>
              </a:tabLst>
            </a:pPr>
            <a:r>
              <a:rPr dirty="0" sz="1750" b="1">
                <a:latin typeface="Times New Roman"/>
                <a:cs typeface="Times New Roman"/>
              </a:rPr>
              <a:t>FUTURE</a:t>
            </a:r>
            <a:r>
              <a:rPr dirty="0" sz="1750" spc="-10" b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ENHANCEMENT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7426" y="1067714"/>
            <a:ext cx="220916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0">
                <a:solidFill>
                  <a:srgbClr val="696464"/>
                </a:solidFill>
              </a:rPr>
              <a:t>A</a:t>
            </a:r>
            <a:r>
              <a:rPr dirty="0" sz="3150" spc="5">
                <a:solidFill>
                  <a:srgbClr val="696464"/>
                </a:solidFill>
              </a:rPr>
              <a:t>B</a:t>
            </a:r>
            <a:r>
              <a:rPr dirty="0" sz="3150" spc="10">
                <a:solidFill>
                  <a:srgbClr val="696464"/>
                </a:solidFill>
              </a:rPr>
              <a:t>S</a:t>
            </a:r>
            <a:r>
              <a:rPr dirty="0" sz="3150" spc="-25">
                <a:solidFill>
                  <a:srgbClr val="696464"/>
                </a:solidFill>
              </a:rPr>
              <a:t>T</a:t>
            </a:r>
            <a:r>
              <a:rPr dirty="0" sz="3150" spc="-10">
                <a:solidFill>
                  <a:srgbClr val="696464"/>
                </a:solidFill>
              </a:rPr>
              <a:t>R</a:t>
            </a:r>
            <a:r>
              <a:rPr dirty="0" sz="3150" spc="20">
                <a:solidFill>
                  <a:srgbClr val="696464"/>
                </a:solidFill>
              </a:rPr>
              <a:t>A</a:t>
            </a:r>
            <a:r>
              <a:rPr dirty="0" sz="3150" spc="-10">
                <a:solidFill>
                  <a:srgbClr val="696464"/>
                </a:solidFill>
              </a:rPr>
              <a:t>C</a:t>
            </a:r>
            <a:r>
              <a:rPr dirty="0" sz="3150">
                <a:solidFill>
                  <a:srgbClr val="696464"/>
                </a:solidFill>
              </a:rPr>
              <a:t>T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2254" y="2154468"/>
            <a:ext cx="8079105" cy="315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66370" indent="-344805">
              <a:lnSpc>
                <a:spcPct val="101299"/>
              </a:lnSpc>
              <a:spcBef>
                <a:spcPts val="95"/>
              </a:spcBef>
              <a:buChar char="●"/>
              <a:tabLst>
                <a:tab pos="356870" algn="l"/>
                <a:tab pos="357505" algn="l"/>
              </a:tabLst>
            </a:pPr>
            <a:r>
              <a:rPr dirty="0" sz="2250" spc="10">
                <a:latin typeface="Times New Roman"/>
                <a:cs typeface="Times New Roman"/>
              </a:rPr>
              <a:t>The Light </a:t>
            </a:r>
            <a:r>
              <a:rPr dirty="0" sz="2250" spc="5">
                <a:latin typeface="Times New Roman"/>
                <a:cs typeface="Times New Roman"/>
              </a:rPr>
              <a:t>Sensitive </a:t>
            </a:r>
            <a:r>
              <a:rPr dirty="0" sz="2250" spc="15">
                <a:latin typeface="Times New Roman"/>
                <a:cs typeface="Times New Roman"/>
              </a:rPr>
              <a:t>Alarm </a:t>
            </a:r>
            <a:r>
              <a:rPr dirty="0" sz="2250" spc="-5">
                <a:latin typeface="Times New Roman"/>
                <a:cs typeface="Times New Roman"/>
              </a:rPr>
              <a:t>is </a:t>
            </a:r>
            <a:r>
              <a:rPr dirty="0" sz="2250" spc="10">
                <a:latin typeface="Times New Roman"/>
                <a:cs typeface="Times New Roman"/>
              </a:rPr>
              <a:t>a </a:t>
            </a:r>
            <a:r>
              <a:rPr dirty="0" sz="2250" spc="5">
                <a:latin typeface="Times New Roman"/>
                <a:cs typeface="Times New Roman"/>
              </a:rPr>
              <a:t>simple </a:t>
            </a:r>
            <a:r>
              <a:rPr dirty="0" sz="2250" spc="10">
                <a:latin typeface="Times New Roman"/>
                <a:cs typeface="Times New Roman"/>
              </a:rPr>
              <a:t>and </a:t>
            </a:r>
            <a:r>
              <a:rPr dirty="0" sz="2250" spc="5">
                <a:latin typeface="Times New Roman"/>
                <a:cs typeface="Times New Roman"/>
              </a:rPr>
              <a:t>cost-effective </a:t>
            </a:r>
            <a:r>
              <a:rPr dirty="0" sz="2250" spc="10">
                <a:latin typeface="Times New Roman"/>
                <a:cs typeface="Times New Roman"/>
              </a:rPr>
              <a:t>project 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designed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to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detect changes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in</a:t>
            </a:r>
            <a:r>
              <a:rPr dirty="0" sz="2250" spc="5">
                <a:latin typeface="Times New Roman"/>
                <a:cs typeface="Times New Roman"/>
              </a:rPr>
              <a:t> light</a:t>
            </a:r>
            <a:r>
              <a:rPr dirty="0" sz="2250" spc="1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intensity </a:t>
            </a:r>
            <a:r>
              <a:rPr dirty="0" sz="2250" spc="10">
                <a:latin typeface="Times New Roman"/>
                <a:cs typeface="Times New Roman"/>
              </a:rPr>
              <a:t>and</a:t>
            </a:r>
            <a:r>
              <a:rPr dirty="0" sz="2250" spc="5">
                <a:latin typeface="Times New Roman"/>
                <a:cs typeface="Times New Roman"/>
              </a:rPr>
              <a:t> trigger</a:t>
            </a:r>
            <a:r>
              <a:rPr dirty="0" sz="2250" spc="2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an </a:t>
            </a:r>
            <a:r>
              <a:rPr dirty="0" sz="2250" spc="10">
                <a:latin typeface="Times New Roman"/>
                <a:cs typeface="Times New Roman"/>
              </a:rPr>
              <a:t>alarm.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1299"/>
              </a:lnSpc>
              <a:buFont typeface="Times New Roman"/>
              <a:buChar char="●"/>
              <a:tabLst>
                <a:tab pos="429259" algn="l"/>
                <a:tab pos="429895" algn="l"/>
              </a:tabLst>
            </a:pPr>
            <a:r>
              <a:rPr dirty="0"/>
              <a:t>	</a:t>
            </a:r>
            <a:r>
              <a:rPr dirty="0" sz="2250">
                <a:latin typeface="Times New Roman"/>
                <a:cs typeface="Times New Roman"/>
              </a:rPr>
              <a:t>It </a:t>
            </a:r>
            <a:r>
              <a:rPr dirty="0" sz="2250" spc="10">
                <a:latin typeface="Times New Roman"/>
                <a:cs typeface="Times New Roman"/>
              </a:rPr>
              <a:t>uses </a:t>
            </a:r>
            <a:r>
              <a:rPr dirty="0" sz="2250" spc="15">
                <a:latin typeface="Times New Roman"/>
                <a:cs typeface="Times New Roman"/>
              </a:rPr>
              <a:t>an </a:t>
            </a:r>
            <a:r>
              <a:rPr dirty="0" sz="2250" spc="20">
                <a:latin typeface="Times New Roman"/>
                <a:cs typeface="Times New Roman"/>
              </a:rPr>
              <a:t>LDR </a:t>
            </a:r>
            <a:r>
              <a:rPr dirty="0" sz="2250" spc="10">
                <a:latin typeface="Times New Roman"/>
                <a:cs typeface="Times New Roman"/>
              </a:rPr>
              <a:t>to sense </a:t>
            </a:r>
            <a:r>
              <a:rPr dirty="0" sz="2250" spc="5">
                <a:latin typeface="Times New Roman"/>
                <a:cs typeface="Times New Roman"/>
              </a:rPr>
              <a:t>light variations, </a:t>
            </a:r>
            <a:r>
              <a:rPr dirty="0" sz="2250" spc="10">
                <a:latin typeface="Times New Roman"/>
                <a:cs typeface="Times New Roman"/>
              </a:rPr>
              <a:t>a 555 </a:t>
            </a:r>
            <a:r>
              <a:rPr dirty="0" sz="2250" spc="-5">
                <a:latin typeface="Times New Roman"/>
                <a:cs typeface="Times New Roman"/>
              </a:rPr>
              <a:t>Timer </a:t>
            </a:r>
            <a:r>
              <a:rPr dirty="0" sz="2250" spc="5">
                <a:latin typeface="Times New Roman"/>
                <a:cs typeface="Times New Roman"/>
              </a:rPr>
              <a:t>IC </a:t>
            </a:r>
            <a:r>
              <a:rPr dirty="0" sz="2250" spc="15">
                <a:latin typeface="Times New Roman"/>
                <a:cs typeface="Times New Roman"/>
              </a:rPr>
              <a:t>for </a:t>
            </a:r>
            <a:r>
              <a:rPr dirty="0" sz="2250" spc="10">
                <a:latin typeface="Times New Roman"/>
                <a:cs typeface="Times New Roman"/>
              </a:rPr>
              <a:t>signal </a:t>
            </a:r>
            <a:r>
              <a:rPr dirty="0" sz="2250" spc="-55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processing, </a:t>
            </a:r>
            <a:r>
              <a:rPr dirty="0" sz="2250" spc="15">
                <a:latin typeface="Times New Roman"/>
                <a:cs typeface="Times New Roman"/>
              </a:rPr>
              <a:t>and</a:t>
            </a:r>
            <a:r>
              <a:rPr dirty="0" sz="2250" spc="5">
                <a:latin typeface="Times New Roman"/>
                <a:cs typeface="Times New Roman"/>
              </a:rPr>
              <a:t> outputs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like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an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LED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and</a:t>
            </a:r>
            <a:r>
              <a:rPr dirty="0" sz="2250" spc="10">
                <a:latin typeface="Times New Roman"/>
                <a:cs typeface="Times New Roman"/>
              </a:rPr>
              <a:t> buzzer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for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alerts.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6870" marR="278765" indent="-344805">
              <a:lnSpc>
                <a:spcPct val="101299"/>
              </a:lnSpc>
              <a:spcBef>
                <a:spcPts val="5"/>
              </a:spcBef>
              <a:buChar char="●"/>
              <a:tabLst>
                <a:tab pos="356870" algn="l"/>
                <a:tab pos="357505" algn="l"/>
              </a:tabLst>
            </a:pPr>
            <a:r>
              <a:rPr dirty="0" sz="2250" spc="10">
                <a:latin typeface="Times New Roman"/>
                <a:cs typeface="Times New Roman"/>
              </a:rPr>
              <a:t>The system </a:t>
            </a:r>
            <a:r>
              <a:rPr dirty="0" sz="2250" spc="5">
                <a:latin typeface="Times New Roman"/>
                <a:cs typeface="Times New Roman"/>
              </a:rPr>
              <a:t>is ideal for </a:t>
            </a:r>
            <a:r>
              <a:rPr dirty="0" sz="2250" spc="10">
                <a:latin typeface="Times New Roman"/>
                <a:cs typeface="Times New Roman"/>
              </a:rPr>
              <a:t>applications in </a:t>
            </a:r>
            <a:r>
              <a:rPr dirty="0" sz="2250" spc="-10">
                <a:latin typeface="Times New Roman"/>
                <a:cs typeface="Times New Roman"/>
              </a:rPr>
              <a:t>security, </a:t>
            </a:r>
            <a:r>
              <a:rPr dirty="0" sz="2250" spc="5">
                <a:latin typeface="Times New Roman"/>
                <a:cs typeface="Times New Roman"/>
              </a:rPr>
              <a:t>light failure </a:t>
            </a:r>
            <a:r>
              <a:rPr dirty="0" sz="2250" spc="1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detection,</a:t>
            </a:r>
            <a:r>
              <a:rPr dirty="0" sz="2250" spc="15">
                <a:latin typeface="Times New Roman"/>
                <a:cs typeface="Times New Roman"/>
              </a:rPr>
              <a:t> and </a:t>
            </a:r>
            <a:r>
              <a:rPr dirty="0" sz="2250" spc="5">
                <a:latin typeface="Times New Roman"/>
                <a:cs typeface="Times New Roman"/>
              </a:rPr>
              <a:t>automation,</a:t>
            </a:r>
            <a:r>
              <a:rPr dirty="0" sz="2250" spc="2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offering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a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practical</a:t>
            </a:r>
            <a:r>
              <a:rPr dirty="0" sz="2250" spc="2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solution</a:t>
            </a:r>
            <a:r>
              <a:rPr dirty="0" sz="2250" spc="20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with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low </a:t>
            </a:r>
            <a:r>
              <a:rPr dirty="0" sz="2250" spc="-545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power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consumption</a:t>
            </a:r>
            <a:r>
              <a:rPr dirty="0" sz="2250" spc="-20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Times New Roman"/>
                <a:cs typeface="Times New Roman"/>
              </a:rPr>
              <a:t>and</a:t>
            </a:r>
            <a:r>
              <a:rPr dirty="0" sz="2250" spc="5">
                <a:latin typeface="Times New Roman"/>
                <a:cs typeface="Times New Roman"/>
              </a:rPr>
              <a:t> ease</a:t>
            </a:r>
            <a:r>
              <a:rPr dirty="0" sz="2250" spc="20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of</a:t>
            </a:r>
            <a:r>
              <a:rPr dirty="0" sz="225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implementation.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404" y="1067714"/>
            <a:ext cx="323342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>
                <a:solidFill>
                  <a:srgbClr val="696464"/>
                </a:solidFill>
              </a:rPr>
              <a:t>INTRODUCTION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8792" y="1988416"/>
            <a:ext cx="7513320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345" indent="-335280">
              <a:lnSpc>
                <a:spcPct val="100000"/>
              </a:lnSpc>
              <a:spcBef>
                <a:spcPts val="100"/>
              </a:spcBef>
              <a:buClr>
                <a:srgbClr val="D34816"/>
              </a:buClr>
              <a:buFont typeface="MS UI Gothic"/>
              <a:buChar char="❖"/>
              <a:tabLst>
                <a:tab pos="347980" algn="l"/>
              </a:tabLst>
            </a:pPr>
            <a:r>
              <a:rPr dirty="0" sz="2100" spc="-5">
                <a:latin typeface="Times New Roman"/>
                <a:cs typeface="Times New Roman"/>
              </a:rPr>
              <a:t>Designed</a:t>
            </a:r>
            <a:r>
              <a:rPr dirty="0" sz="2100">
                <a:latin typeface="Times New Roman"/>
                <a:cs typeface="Times New Roman"/>
              </a:rPr>
              <a:t> to monitor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and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respond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to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intensity</a:t>
            </a:r>
            <a:r>
              <a:rPr dirty="0" sz="2100">
                <a:latin typeface="Times New Roman"/>
                <a:cs typeface="Times New Roman"/>
              </a:rPr>
              <a:t> changes.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34816"/>
              </a:buClr>
              <a:buFont typeface="MS UI Gothic"/>
              <a:buChar char="❖"/>
            </a:pPr>
            <a:endParaRPr sz="195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47980" algn="l"/>
              </a:tabLst>
            </a:pPr>
            <a:r>
              <a:rPr dirty="0" sz="2100" spc="-5">
                <a:latin typeface="Times New Roman"/>
                <a:cs typeface="Times New Roman"/>
              </a:rPr>
              <a:t>LDR </a:t>
            </a:r>
            <a:r>
              <a:rPr dirty="0" sz="2100">
                <a:latin typeface="Times New Roman"/>
                <a:cs typeface="Times New Roman"/>
              </a:rPr>
              <a:t>senses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light;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555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Timer </a:t>
            </a:r>
            <a:r>
              <a:rPr dirty="0" sz="2100">
                <a:latin typeface="Times New Roman"/>
                <a:cs typeface="Times New Roman"/>
              </a:rPr>
              <a:t>processes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signals.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34816"/>
              </a:buClr>
              <a:buFont typeface="MS UI Gothic"/>
              <a:buChar char="❖"/>
            </a:pPr>
            <a:endParaRPr sz="200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47980" algn="l"/>
              </a:tabLst>
            </a:pPr>
            <a:r>
              <a:rPr dirty="0" sz="2100" spc="-5">
                <a:latin typeface="Times New Roman"/>
                <a:cs typeface="Times New Roman"/>
              </a:rPr>
              <a:t>Provides</a:t>
            </a:r>
            <a:r>
              <a:rPr dirty="0" sz="2100">
                <a:latin typeface="Times New Roman"/>
                <a:cs typeface="Times New Roman"/>
              </a:rPr>
              <a:t> both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audio</a:t>
            </a:r>
            <a:r>
              <a:rPr dirty="0" sz="2100">
                <a:latin typeface="Times New Roman"/>
                <a:cs typeface="Times New Roman"/>
              </a:rPr>
              <a:t> (buzzer)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 </a:t>
            </a:r>
            <a:r>
              <a:rPr dirty="0" sz="2100" spc="-5">
                <a:latin typeface="Times New Roman"/>
                <a:cs typeface="Times New Roman"/>
              </a:rPr>
              <a:t>visual</a:t>
            </a:r>
            <a:r>
              <a:rPr dirty="0" sz="2100">
                <a:latin typeface="Times New Roman"/>
                <a:cs typeface="Times New Roman"/>
              </a:rPr>
              <a:t> (LED)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alerts.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0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98780" algn="l"/>
              </a:tabLst>
            </a:pP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practical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example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basic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electronic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automation.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34816"/>
              </a:buClr>
              <a:buFont typeface="MS UI Gothic"/>
              <a:buChar char="❖"/>
            </a:pPr>
            <a:endParaRPr sz="200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47980" algn="l"/>
              </a:tabLst>
            </a:pPr>
            <a:r>
              <a:rPr dirty="0" sz="2100" spc="-5">
                <a:latin typeface="Times New Roman"/>
                <a:cs typeface="Times New Roman"/>
              </a:rPr>
              <a:t>Useful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for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security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systems,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automation,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educational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purposes.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97" y="1369800"/>
            <a:ext cx="424053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 b="0">
                <a:solidFill>
                  <a:srgbClr val="696464"/>
                </a:solidFill>
                <a:latin typeface="Franklin Gothic Medium"/>
                <a:cs typeface="Franklin Gothic Medium"/>
              </a:rPr>
              <a:t>PROBLEM</a:t>
            </a:r>
            <a:r>
              <a:rPr dirty="0" spc="-70" b="0">
                <a:solidFill>
                  <a:srgbClr val="696464"/>
                </a:solidFill>
                <a:latin typeface="Franklin Gothic Medium"/>
                <a:cs typeface="Franklin Gothic Medium"/>
              </a:rPr>
              <a:t> 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8632" y="2485248"/>
            <a:ext cx="7336155" cy="3500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12750" algn="l"/>
              </a:tabLst>
            </a:pPr>
            <a:r>
              <a:rPr dirty="0" sz="2250" spc="85">
                <a:latin typeface="Segoe UI Symbol"/>
                <a:cs typeface="Segoe UI Symbol"/>
              </a:rPr>
              <a:t>Need</a:t>
            </a:r>
            <a:r>
              <a:rPr dirty="0" sz="2250" spc="285">
                <a:latin typeface="Segoe UI Symbol"/>
                <a:cs typeface="Segoe UI Symbol"/>
              </a:rPr>
              <a:t> </a:t>
            </a:r>
            <a:r>
              <a:rPr dirty="0" sz="2250" spc="160">
                <a:latin typeface="Segoe UI Symbol"/>
                <a:cs typeface="Segoe UI Symbol"/>
              </a:rPr>
              <a:t>for</a:t>
            </a:r>
            <a:r>
              <a:rPr dirty="0" sz="2250" spc="295">
                <a:latin typeface="Segoe UI Symbol"/>
                <a:cs typeface="Segoe UI Symbol"/>
              </a:rPr>
              <a:t> </a:t>
            </a:r>
            <a:r>
              <a:rPr dirty="0" sz="2250" spc="190">
                <a:latin typeface="Segoe UI Symbol"/>
                <a:cs typeface="Segoe UI Symbol"/>
              </a:rPr>
              <a:t>a</a:t>
            </a:r>
            <a:r>
              <a:rPr dirty="0" sz="2250" spc="275">
                <a:latin typeface="Segoe UI Symbol"/>
                <a:cs typeface="Segoe UI Symbol"/>
              </a:rPr>
              <a:t> </a:t>
            </a:r>
            <a:r>
              <a:rPr dirty="0" sz="2250" spc="130">
                <a:latin typeface="Segoe UI Symbol"/>
                <a:cs typeface="Segoe UI Symbol"/>
              </a:rPr>
              <a:t>simple</a:t>
            </a:r>
            <a:r>
              <a:rPr dirty="0" sz="2250" spc="295">
                <a:latin typeface="Segoe UI Symbol"/>
                <a:cs typeface="Segoe UI Symbol"/>
              </a:rPr>
              <a:t> </a:t>
            </a:r>
            <a:r>
              <a:rPr dirty="0" sz="2250" spc="145">
                <a:latin typeface="Segoe UI Symbol"/>
                <a:cs typeface="Segoe UI Symbol"/>
              </a:rPr>
              <a:t>light-sensitive</a:t>
            </a:r>
            <a:r>
              <a:rPr dirty="0" sz="2250" spc="290">
                <a:latin typeface="Segoe UI Symbol"/>
                <a:cs typeface="Segoe UI Symbol"/>
              </a:rPr>
              <a:t> </a:t>
            </a:r>
            <a:r>
              <a:rPr dirty="0" sz="2250" spc="250">
                <a:latin typeface="Segoe UI Symbol"/>
                <a:cs typeface="Segoe UI Symbol"/>
              </a:rPr>
              <a:t>alarm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150">
                <a:latin typeface="Segoe UI Symbol"/>
                <a:cs typeface="Segoe UI Symbol"/>
              </a:rPr>
              <a:t>system.</a:t>
            </a:r>
            <a:endParaRPr sz="22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AutoNum type="arabicPeriod"/>
            </a:pPr>
            <a:endParaRPr sz="4100">
              <a:latin typeface="Segoe UI Symbol"/>
              <a:cs typeface="Segoe UI Symbol"/>
            </a:endParaRPr>
          </a:p>
          <a:p>
            <a:pPr marL="412115" indent="-400050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2250" spc="170">
                <a:latin typeface="Segoe UI Symbol"/>
                <a:cs typeface="Segoe UI Symbol"/>
              </a:rPr>
              <a:t>Existing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90">
                <a:latin typeface="Segoe UI Symbol"/>
                <a:cs typeface="Segoe UI Symbol"/>
              </a:rPr>
              <a:t>solutions</a:t>
            </a:r>
            <a:r>
              <a:rPr dirty="0" sz="2250" spc="280">
                <a:latin typeface="Segoe UI Symbol"/>
                <a:cs typeface="Segoe UI Symbol"/>
              </a:rPr>
              <a:t> </a:t>
            </a:r>
            <a:r>
              <a:rPr dirty="0" sz="2250" spc="195">
                <a:latin typeface="Segoe UI Symbol"/>
                <a:cs typeface="Segoe UI Symbol"/>
              </a:rPr>
              <a:t>are</a:t>
            </a:r>
            <a:r>
              <a:rPr dirty="0" sz="2250" spc="290">
                <a:latin typeface="Segoe UI Symbol"/>
                <a:cs typeface="Segoe UI Symbol"/>
              </a:rPr>
              <a:t> </a:t>
            </a:r>
            <a:r>
              <a:rPr dirty="0" sz="2250" spc="135">
                <a:latin typeface="Segoe UI Symbol"/>
                <a:cs typeface="Segoe UI Symbol"/>
              </a:rPr>
              <a:t>costly</a:t>
            </a:r>
            <a:r>
              <a:rPr dirty="0" sz="2250" spc="290">
                <a:latin typeface="Segoe UI Symbol"/>
                <a:cs typeface="Segoe UI Symbol"/>
              </a:rPr>
              <a:t> </a:t>
            </a:r>
            <a:r>
              <a:rPr dirty="0" sz="2250" spc="200">
                <a:latin typeface="Segoe UI Symbol"/>
                <a:cs typeface="Segoe UI Symbol"/>
              </a:rPr>
              <a:t>and</a:t>
            </a:r>
            <a:r>
              <a:rPr dirty="0" sz="2250" spc="285">
                <a:latin typeface="Segoe UI Symbol"/>
                <a:cs typeface="Segoe UI Symbol"/>
              </a:rPr>
              <a:t> </a:t>
            </a:r>
            <a:r>
              <a:rPr dirty="0" sz="2250" spc="125">
                <a:latin typeface="Segoe UI Symbol"/>
                <a:cs typeface="Segoe UI Symbol"/>
              </a:rPr>
              <a:t>complex.</a:t>
            </a:r>
            <a:endParaRPr sz="22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egoe UI Symbol"/>
              <a:buAutoNum type="arabicPeriod"/>
            </a:pPr>
            <a:endParaRPr sz="4100">
              <a:latin typeface="Segoe UI Symbol"/>
              <a:cs typeface="Segoe UI Symbol"/>
            </a:endParaRPr>
          </a:p>
          <a:p>
            <a:pPr marL="412115" indent="-400050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2250" spc="114">
                <a:latin typeface="Segoe UI Symbol"/>
                <a:cs typeface="Segoe UI Symbol"/>
              </a:rPr>
              <a:t>Requires</a:t>
            </a:r>
            <a:r>
              <a:rPr dirty="0" sz="2250" spc="280">
                <a:latin typeface="Segoe UI Symbol"/>
                <a:cs typeface="Segoe UI Symbol"/>
              </a:rPr>
              <a:t> </a:t>
            </a:r>
            <a:r>
              <a:rPr dirty="0" sz="2250" spc="190">
                <a:latin typeface="Segoe UI Symbol"/>
                <a:cs typeface="Segoe UI Symbol"/>
              </a:rPr>
              <a:t>a</a:t>
            </a:r>
            <a:r>
              <a:rPr dirty="0" sz="2250" spc="295">
                <a:latin typeface="Segoe UI Symbol"/>
                <a:cs typeface="Segoe UI Symbol"/>
              </a:rPr>
              <a:t> </a:t>
            </a:r>
            <a:r>
              <a:rPr dirty="0" sz="2250" spc="175">
                <a:latin typeface="Segoe UI Symbol"/>
                <a:cs typeface="Segoe UI Symbol"/>
              </a:rPr>
              <a:t>low-cost</a:t>
            </a:r>
            <a:r>
              <a:rPr dirty="0" sz="2250" spc="290">
                <a:latin typeface="Segoe UI Symbol"/>
                <a:cs typeface="Segoe UI Symbol"/>
              </a:rPr>
              <a:t> </a:t>
            </a:r>
            <a:r>
              <a:rPr dirty="0" sz="2250" spc="200">
                <a:latin typeface="Segoe UI Symbol"/>
                <a:cs typeface="Segoe UI Symbol"/>
              </a:rPr>
              <a:t>and</a:t>
            </a:r>
            <a:r>
              <a:rPr dirty="0" sz="2250" spc="285">
                <a:latin typeface="Segoe UI Symbol"/>
                <a:cs typeface="Segoe UI Symbol"/>
              </a:rPr>
              <a:t> </a:t>
            </a:r>
            <a:r>
              <a:rPr dirty="0" sz="2250" spc="190">
                <a:latin typeface="Segoe UI Symbol"/>
                <a:cs typeface="Segoe UI Symbol"/>
              </a:rPr>
              <a:t>user-friendly</a:t>
            </a:r>
            <a:r>
              <a:rPr dirty="0" sz="2250" spc="285">
                <a:latin typeface="Segoe UI Symbol"/>
                <a:cs typeface="Segoe UI Symbol"/>
              </a:rPr>
              <a:t> </a:t>
            </a:r>
            <a:r>
              <a:rPr dirty="0" sz="2250" spc="85">
                <a:latin typeface="Segoe UI Symbol"/>
                <a:cs typeface="Segoe UI Symbol"/>
              </a:rPr>
              <a:t>design.</a:t>
            </a:r>
            <a:endParaRPr sz="22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egoe UI Symbol"/>
              <a:buAutoNum type="arabicPeriod"/>
            </a:pPr>
            <a:endParaRPr sz="4100">
              <a:latin typeface="Segoe UI Symbol"/>
              <a:cs typeface="Segoe UI Symbol"/>
            </a:endParaRPr>
          </a:p>
          <a:p>
            <a:pPr marL="412115" indent="-400050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2250" spc="140">
                <a:latin typeface="Segoe UI Symbol"/>
                <a:cs typeface="Segoe UI Symbol"/>
              </a:rPr>
              <a:t>Must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10">
                <a:latin typeface="Segoe UI Symbol"/>
                <a:cs typeface="Segoe UI Symbol"/>
              </a:rPr>
              <a:t>be</a:t>
            </a:r>
            <a:r>
              <a:rPr dirty="0" sz="2250" spc="275">
                <a:latin typeface="Segoe UI Symbol"/>
                <a:cs typeface="Segoe UI Symbol"/>
              </a:rPr>
              <a:t> </a:t>
            </a:r>
            <a:r>
              <a:rPr dirty="0" sz="2250" spc="160">
                <a:latin typeface="Segoe UI Symbol"/>
                <a:cs typeface="Segoe UI Symbol"/>
              </a:rPr>
              <a:t>energy-efficient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155">
                <a:latin typeface="Segoe UI Symbol"/>
                <a:cs typeface="Segoe UI Symbol"/>
              </a:rPr>
              <a:t>for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135">
                <a:latin typeface="Segoe UI Symbol"/>
                <a:cs typeface="Segoe UI Symbol"/>
              </a:rPr>
              <a:t>portable</a:t>
            </a:r>
            <a:r>
              <a:rPr dirty="0" sz="2250" spc="300">
                <a:latin typeface="Segoe UI Symbol"/>
                <a:cs typeface="Segoe UI Symbol"/>
              </a:rPr>
              <a:t> </a:t>
            </a:r>
            <a:r>
              <a:rPr dirty="0" sz="2250" spc="50">
                <a:latin typeface="Segoe UI Symbol"/>
                <a:cs typeface="Segoe UI Symbol"/>
              </a:rPr>
              <a:t>use.</a:t>
            </a:r>
            <a:endParaRPr sz="225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1857" y="1067714"/>
            <a:ext cx="234124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5">
                <a:solidFill>
                  <a:srgbClr val="696464"/>
                </a:solidFill>
              </a:rPr>
              <a:t>O</a:t>
            </a:r>
            <a:r>
              <a:rPr dirty="0" sz="3150" spc="-25">
                <a:solidFill>
                  <a:srgbClr val="696464"/>
                </a:solidFill>
              </a:rPr>
              <a:t>B</a:t>
            </a:r>
            <a:r>
              <a:rPr dirty="0" sz="3150">
                <a:solidFill>
                  <a:srgbClr val="696464"/>
                </a:solidFill>
              </a:rPr>
              <a:t>J</a:t>
            </a:r>
            <a:r>
              <a:rPr dirty="0" sz="3150" spc="5">
                <a:solidFill>
                  <a:srgbClr val="696464"/>
                </a:solidFill>
              </a:rPr>
              <a:t>E</a:t>
            </a:r>
            <a:r>
              <a:rPr dirty="0" sz="3150" spc="-10">
                <a:solidFill>
                  <a:srgbClr val="696464"/>
                </a:solidFill>
              </a:rPr>
              <a:t>C</a:t>
            </a:r>
            <a:r>
              <a:rPr dirty="0" sz="3150" spc="5">
                <a:solidFill>
                  <a:srgbClr val="696464"/>
                </a:solidFill>
              </a:rPr>
              <a:t>T</a:t>
            </a:r>
            <a:r>
              <a:rPr dirty="0" sz="3150">
                <a:solidFill>
                  <a:srgbClr val="696464"/>
                </a:solidFill>
              </a:rPr>
              <a:t>I</a:t>
            </a:r>
            <a:r>
              <a:rPr dirty="0" sz="3150" spc="-10">
                <a:solidFill>
                  <a:srgbClr val="696464"/>
                </a:solidFill>
              </a:rPr>
              <a:t>V</a:t>
            </a:r>
            <a:r>
              <a:rPr dirty="0" sz="3150">
                <a:solidFill>
                  <a:srgbClr val="696464"/>
                </a:solidFill>
              </a:rPr>
              <a:t>E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2115" y="2374958"/>
            <a:ext cx="9319895" cy="233172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600"/>
              </a:spcBef>
              <a:buClr>
                <a:srgbClr val="D34816"/>
              </a:buClr>
              <a:buFont typeface="MS UI Gothic"/>
              <a:buChar char="❖"/>
              <a:tabLst>
                <a:tab pos="346710" algn="l"/>
              </a:tabLst>
            </a:pPr>
            <a:r>
              <a:rPr dirty="0" sz="2100" spc="-75">
                <a:latin typeface="Times New Roman"/>
                <a:cs typeface="Times New Roman"/>
              </a:rPr>
              <a:t>To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Create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5">
                <a:latin typeface="Times New Roman"/>
                <a:cs typeface="Times New Roman"/>
              </a:rPr>
              <a:t>simple,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efficient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light-based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alert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mechanism.</a:t>
            </a:r>
            <a:endParaRPr sz="2100">
              <a:latin typeface="Times New Roman"/>
              <a:cs typeface="Times New Roman"/>
            </a:endParaRPr>
          </a:p>
          <a:p>
            <a:pPr marL="346075" marR="5080" indent="-334010">
              <a:lnSpc>
                <a:spcPts val="3020"/>
              </a:lnSpc>
              <a:spcBef>
                <a:spcPts val="180"/>
              </a:spcBef>
              <a:buClr>
                <a:srgbClr val="D34816"/>
              </a:buClr>
              <a:buFont typeface="MS UI Gothic"/>
              <a:buChar char="❖"/>
              <a:tabLst>
                <a:tab pos="346710" algn="l"/>
              </a:tabLst>
            </a:pPr>
            <a:r>
              <a:rPr dirty="0" sz="2100" spc="-75">
                <a:latin typeface="Times New Roman"/>
                <a:cs typeface="Times New Roman"/>
              </a:rPr>
              <a:t>To</a:t>
            </a:r>
            <a:r>
              <a:rPr dirty="0" sz="2100">
                <a:latin typeface="Times New Roman"/>
                <a:cs typeface="Times New Roman"/>
              </a:rPr>
              <a:t> develop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low-cost,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efficient,</a:t>
            </a:r>
            <a:r>
              <a:rPr dirty="0" sz="2100">
                <a:latin typeface="Times New Roman"/>
                <a:cs typeface="Times New Roman"/>
              </a:rPr>
              <a:t> and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portable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alarm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system</a:t>
            </a:r>
            <a:r>
              <a:rPr dirty="0" sz="2100">
                <a:latin typeface="Times New Roman"/>
                <a:cs typeface="Times New Roman"/>
              </a:rPr>
              <a:t> that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reacts</a:t>
            </a:r>
            <a:r>
              <a:rPr dirty="0" sz="2100">
                <a:latin typeface="Times New Roman"/>
                <a:cs typeface="Times New Roman"/>
              </a:rPr>
              <a:t> to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changes in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light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intensity.</a:t>
            </a:r>
            <a:endParaRPr sz="2100">
              <a:latin typeface="Times New Roman"/>
              <a:cs typeface="Times New Roman"/>
            </a:endParaRPr>
          </a:p>
          <a:p>
            <a:pPr marL="346075" marR="151130" indent="-334010">
              <a:lnSpc>
                <a:spcPts val="3020"/>
              </a:lnSpc>
              <a:spcBef>
                <a:spcPts val="20"/>
              </a:spcBef>
              <a:buClr>
                <a:srgbClr val="D34816"/>
              </a:buClr>
              <a:buFont typeface="MS UI Gothic"/>
              <a:buChar char="❖"/>
              <a:tabLst>
                <a:tab pos="346710" algn="l"/>
              </a:tabLst>
            </a:pPr>
            <a:r>
              <a:rPr dirty="0" sz="2100" spc="5">
                <a:latin typeface="Times New Roman"/>
                <a:cs typeface="Times New Roman"/>
              </a:rPr>
              <a:t>It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aims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to</a:t>
            </a:r>
            <a:r>
              <a:rPr dirty="0" sz="2100">
                <a:latin typeface="Times New Roman"/>
                <a:cs typeface="Times New Roman"/>
              </a:rPr>
              <a:t> showcase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the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functionality</a:t>
            </a:r>
            <a:r>
              <a:rPr dirty="0" sz="2100">
                <a:latin typeface="Times New Roman"/>
                <a:cs typeface="Times New Roman"/>
              </a:rPr>
              <a:t> of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IC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555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timer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in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practical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scenarios</a:t>
            </a:r>
            <a:r>
              <a:rPr dirty="0" sz="2100">
                <a:latin typeface="Times New Roman"/>
                <a:cs typeface="Times New Roman"/>
              </a:rPr>
              <a:t> and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provide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insights into </a:t>
            </a:r>
            <a:r>
              <a:rPr dirty="0" sz="2100" spc="-10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use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light-sensitive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components,</a:t>
            </a:r>
            <a:r>
              <a:rPr dirty="0" sz="2100">
                <a:latin typeface="Times New Roman"/>
                <a:cs typeface="Times New Roman"/>
              </a:rPr>
              <a:t> emphasizing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their</a:t>
            </a:r>
            <a:endParaRPr sz="21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340"/>
              </a:spcBef>
            </a:pPr>
            <a:r>
              <a:rPr dirty="0" sz="2100" spc="-5">
                <a:latin typeface="Times New Roman"/>
                <a:cs typeface="Times New Roman"/>
              </a:rPr>
              <a:t>importance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automation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 </a:t>
            </a:r>
            <a:r>
              <a:rPr dirty="0" sz="2100" spc="-5">
                <a:latin typeface="Times New Roman"/>
                <a:cs typeface="Times New Roman"/>
              </a:rPr>
              <a:t>security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979" y="1067714"/>
            <a:ext cx="431355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45">
                <a:solidFill>
                  <a:srgbClr val="696464"/>
                </a:solidFill>
              </a:rPr>
              <a:t>HARDWARE</a:t>
            </a:r>
            <a:r>
              <a:rPr dirty="0" sz="3150" spc="-80">
                <a:solidFill>
                  <a:srgbClr val="696464"/>
                </a:solidFill>
              </a:rPr>
              <a:t> </a:t>
            </a:r>
            <a:r>
              <a:rPr dirty="0" sz="3150" spc="5">
                <a:solidFill>
                  <a:srgbClr val="696464"/>
                </a:solidFill>
              </a:rPr>
              <a:t>MODULE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184" y="1834327"/>
            <a:ext cx="8606155" cy="429450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78765" indent="-266700">
              <a:lnSpc>
                <a:spcPct val="100000"/>
              </a:lnSpc>
              <a:spcBef>
                <a:spcPts val="1310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IC</a:t>
            </a:r>
            <a:r>
              <a:rPr dirty="0" sz="2100" spc="10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555</a:t>
            </a:r>
            <a:r>
              <a:rPr dirty="0" sz="2100" spc="-45" b="1">
                <a:latin typeface="Times New Roman"/>
                <a:cs typeface="Times New Roman"/>
              </a:rPr>
              <a:t> </a:t>
            </a:r>
            <a:r>
              <a:rPr dirty="0" sz="2100" spc="-10" b="1">
                <a:latin typeface="Times New Roman"/>
                <a:cs typeface="Times New Roman"/>
              </a:rPr>
              <a:t>Timer</a:t>
            </a:r>
            <a:r>
              <a:rPr dirty="0" sz="2100" spc="-10">
                <a:latin typeface="Times New Roman"/>
                <a:cs typeface="Times New Roman"/>
              </a:rPr>
              <a:t>: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Core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of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circuit,</a:t>
            </a:r>
            <a:r>
              <a:rPr dirty="0" sz="2100">
                <a:latin typeface="Times New Roman"/>
                <a:cs typeface="Times New Roman"/>
              </a:rPr>
              <a:t> configured 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monostable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astable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mode.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15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LDR</a:t>
            </a:r>
            <a:r>
              <a:rPr dirty="0" sz="2100" spc="10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(Light </a:t>
            </a:r>
            <a:r>
              <a:rPr dirty="0" sz="2100">
                <a:latin typeface="Times New Roman"/>
                <a:cs typeface="Times New Roman"/>
              </a:rPr>
              <a:t>Dependent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Resistor): </a:t>
            </a:r>
            <a:r>
              <a:rPr dirty="0" sz="2100">
                <a:latin typeface="Times New Roman"/>
                <a:cs typeface="Times New Roman"/>
              </a:rPr>
              <a:t>Senses </a:t>
            </a:r>
            <a:r>
              <a:rPr dirty="0" sz="2100" spc="-5">
                <a:latin typeface="Times New Roman"/>
                <a:cs typeface="Times New Roman"/>
              </a:rPr>
              <a:t>ambient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 levels.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10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Buzzer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Produces </a:t>
            </a:r>
            <a:r>
              <a:rPr dirty="0" sz="2100" spc="5">
                <a:latin typeface="Times New Roman"/>
                <a:cs typeface="Times New Roman"/>
              </a:rPr>
              <a:t>an</a:t>
            </a:r>
            <a:r>
              <a:rPr dirty="0" sz="2100" spc="-5">
                <a:latin typeface="Times New Roman"/>
                <a:cs typeface="Times New Roman"/>
              </a:rPr>
              <a:t> alarm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when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triggered.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10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LED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Visual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indicator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light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detection.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25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dirty="0" sz="2100" spc="-5" b="1">
                <a:latin typeface="Times New Roman"/>
                <a:cs typeface="Times New Roman"/>
              </a:rPr>
              <a:t>Resistors</a:t>
            </a:r>
            <a:r>
              <a:rPr dirty="0" sz="2100" spc="-5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100" spc="-5">
                <a:latin typeface="Times New Roman"/>
                <a:cs typeface="Times New Roman"/>
              </a:rPr>
              <a:t>Pull-down </a:t>
            </a:r>
            <a:r>
              <a:rPr dirty="0" sz="2100">
                <a:latin typeface="Times New Roman"/>
                <a:cs typeface="Times New Roman"/>
              </a:rPr>
              <a:t>resistors</a:t>
            </a:r>
            <a:r>
              <a:rPr dirty="0" sz="2100" spc="-5">
                <a:latin typeface="Times New Roman"/>
                <a:cs typeface="Times New Roman"/>
              </a:rPr>
              <a:t> for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stable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operation.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100" spc="-30" b="1">
                <a:latin typeface="Times New Roman"/>
                <a:cs typeface="Times New Roman"/>
              </a:rPr>
              <a:t>Voltage</a:t>
            </a:r>
            <a:r>
              <a:rPr dirty="0" sz="2100" b="1">
                <a:latin typeface="Times New Roman"/>
                <a:cs typeface="Times New Roman"/>
              </a:rPr>
              <a:t> divider</a:t>
            </a:r>
            <a:r>
              <a:rPr dirty="0" sz="2100" spc="-25" b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LDR</a:t>
            </a:r>
            <a:r>
              <a:rPr dirty="0" sz="2100" spc="-5">
                <a:latin typeface="Times New Roman"/>
                <a:cs typeface="Times New Roman"/>
              </a:rPr>
              <a:t> circuit.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10"/>
              </a:spcBef>
              <a:buFont typeface="Times New Roman"/>
              <a:buAutoNum type="arabicPeriod" startAt="6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Capacitor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Stabilizes </a:t>
            </a:r>
            <a:r>
              <a:rPr dirty="0" sz="2100" spc="5">
                <a:latin typeface="Times New Roman"/>
                <a:cs typeface="Times New Roman"/>
              </a:rPr>
              <a:t>IC</a:t>
            </a:r>
            <a:r>
              <a:rPr dirty="0" sz="2100">
                <a:latin typeface="Times New Roman"/>
                <a:cs typeface="Times New Roman"/>
              </a:rPr>
              <a:t> 555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operation.</a:t>
            </a:r>
            <a:endParaRPr sz="21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1225"/>
              </a:spcBef>
              <a:buFont typeface="Times New Roman"/>
              <a:buAutoNum type="arabicPeriod" startAt="6"/>
              <a:tabLst>
                <a:tab pos="279400" algn="l"/>
              </a:tabLst>
            </a:pPr>
            <a:r>
              <a:rPr dirty="0" sz="2100" b="1">
                <a:latin typeface="Times New Roman"/>
                <a:cs typeface="Times New Roman"/>
              </a:rPr>
              <a:t>Power</a:t>
            </a:r>
            <a:r>
              <a:rPr dirty="0" sz="2100" spc="-60" b="1">
                <a:latin typeface="Times New Roman"/>
                <a:cs typeface="Times New Roman"/>
              </a:rPr>
              <a:t> </a:t>
            </a:r>
            <a:r>
              <a:rPr dirty="0" sz="2100" spc="-10" b="1">
                <a:latin typeface="Times New Roman"/>
                <a:cs typeface="Times New Roman"/>
              </a:rPr>
              <a:t>Source</a:t>
            </a:r>
            <a:r>
              <a:rPr dirty="0" sz="2100" spc="-10">
                <a:latin typeface="Times New Roman"/>
                <a:cs typeface="Times New Roman"/>
              </a:rPr>
              <a:t>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Typically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9V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DC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battery.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914" y="1368280"/>
            <a:ext cx="341566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0">
                <a:solidFill>
                  <a:srgbClr val="696464"/>
                </a:solidFill>
                <a:latin typeface="Franklin Gothic Medium"/>
                <a:cs typeface="Franklin Gothic Medium"/>
              </a:rPr>
              <a:t>CIRCUIT</a:t>
            </a:r>
            <a:r>
              <a:rPr dirty="0" spc="-70" b="0">
                <a:solidFill>
                  <a:srgbClr val="696464"/>
                </a:solidFill>
                <a:latin typeface="Franklin Gothic Medium"/>
                <a:cs typeface="Franklin Gothic Medium"/>
              </a:rPr>
              <a:t> </a:t>
            </a:r>
            <a:r>
              <a:rPr dirty="0" spc="-100" b="0">
                <a:solidFill>
                  <a:srgbClr val="696464"/>
                </a:solidFill>
                <a:latin typeface="Franklin Gothic Medium"/>
                <a:cs typeface="Franklin Gothic Medium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147" y="1883664"/>
            <a:ext cx="7894319" cy="391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72112" y="6295330"/>
            <a:ext cx="67056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0">
                <a:solidFill>
                  <a:srgbClr val="696464"/>
                </a:solidFill>
                <a:latin typeface="Palatino Linotype"/>
                <a:cs typeface="Palatino Linotype"/>
              </a:rPr>
              <a:t>12</a:t>
            </a:r>
            <a:r>
              <a:rPr dirty="0" sz="1200">
                <a:solidFill>
                  <a:srgbClr val="696464"/>
                </a:solidFill>
                <a:latin typeface="Palatino Linotype"/>
                <a:cs typeface="Palatino Linotype"/>
              </a:rPr>
              <a:t>/</a:t>
            </a:r>
            <a:r>
              <a:rPr dirty="0" sz="1200" spc="20">
                <a:solidFill>
                  <a:srgbClr val="696464"/>
                </a:solidFill>
                <a:latin typeface="Palatino Linotype"/>
                <a:cs typeface="Palatino Linotype"/>
              </a:rPr>
              <a:t>3</a:t>
            </a:r>
            <a:r>
              <a:rPr dirty="0" sz="1200">
                <a:solidFill>
                  <a:srgbClr val="696464"/>
                </a:solidFill>
                <a:latin typeface="Palatino Linotype"/>
                <a:cs typeface="Palatino Linotype"/>
              </a:rPr>
              <a:t>/</a:t>
            </a:r>
            <a:r>
              <a:rPr dirty="0" sz="1200" spc="10">
                <a:solidFill>
                  <a:srgbClr val="696464"/>
                </a:solidFill>
                <a:latin typeface="Palatino Linotype"/>
                <a:cs typeface="Palatino Linotype"/>
              </a:rPr>
              <a:t>2024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091" y="1067714"/>
            <a:ext cx="530987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0">
                <a:solidFill>
                  <a:srgbClr val="696464"/>
                </a:solidFill>
              </a:rPr>
              <a:t>R</a:t>
            </a:r>
            <a:r>
              <a:rPr dirty="0" sz="3150" spc="5">
                <a:solidFill>
                  <a:srgbClr val="696464"/>
                </a:solidFill>
              </a:rPr>
              <a:t>E</a:t>
            </a:r>
            <a:r>
              <a:rPr dirty="0" sz="3150" spc="10">
                <a:solidFill>
                  <a:srgbClr val="696464"/>
                </a:solidFill>
              </a:rPr>
              <a:t>S</a:t>
            </a:r>
            <a:r>
              <a:rPr dirty="0" sz="3150" spc="-10">
                <a:solidFill>
                  <a:srgbClr val="696464"/>
                </a:solidFill>
              </a:rPr>
              <a:t>U</a:t>
            </a:r>
            <a:r>
              <a:rPr dirty="0" sz="3150" spc="-310">
                <a:solidFill>
                  <a:srgbClr val="696464"/>
                </a:solidFill>
              </a:rPr>
              <a:t>L</a:t>
            </a:r>
            <a:r>
              <a:rPr dirty="0" sz="3150" spc="5">
                <a:solidFill>
                  <a:srgbClr val="696464"/>
                </a:solidFill>
              </a:rPr>
              <a:t>T</a:t>
            </a:r>
            <a:r>
              <a:rPr dirty="0" sz="3150">
                <a:solidFill>
                  <a:srgbClr val="696464"/>
                </a:solidFill>
              </a:rPr>
              <a:t>S</a:t>
            </a:r>
            <a:r>
              <a:rPr dirty="0" sz="3150" spc="-180">
                <a:solidFill>
                  <a:srgbClr val="696464"/>
                </a:solidFill>
              </a:rPr>
              <a:t> </a:t>
            </a:r>
            <a:r>
              <a:rPr dirty="0" sz="3150" spc="-10">
                <a:solidFill>
                  <a:srgbClr val="696464"/>
                </a:solidFill>
              </a:rPr>
              <a:t>AN</a:t>
            </a:r>
            <a:r>
              <a:rPr dirty="0" sz="3150">
                <a:solidFill>
                  <a:srgbClr val="696464"/>
                </a:solidFill>
              </a:rPr>
              <a:t>D</a:t>
            </a:r>
            <a:r>
              <a:rPr dirty="0" sz="3150" spc="25">
                <a:solidFill>
                  <a:srgbClr val="696464"/>
                </a:solidFill>
              </a:rPr>
              <a:t> </a:t>
            </a:r>
            <a:r>
              <a:rPr dirty="0" sz="3150" spc="-10">
                <a:solidFill>
                  <a:srgbClr val="696464"/>
                </a:solidFill>
              </a:rPr>
              <a:t>D</a:t>
            </a:r>
            <a:r>
              <a:rPr dirty="0" sz="3150">
                <a:solidFill>
                  <a:srgbClr val="696464"/>
                </a:solidFill>
              </a:rPr>
              <a:t>I</a:t>
            </a:r>
            <a:r>
              <a:rPr dirty="0" sz="3150" spc="-20">
                <a:solidFill>
                  <a:srgbClr val="696464"/>
                </a:solidFill>
              </a:rPr>
              <a:t>S</a:t>
            </a:r>
            <a:r>
              <a:rPr dirty="0" sz="3150" spc="-10">
                <a:solidFill>
                  <a:srgbClr val="696464"/>
                </a:solidFill>
              </a:rPr>
              <a:t>C</a:t>
            </a:r>
            <a:r>
              <a:rPr dirty="0" sz="3150" spc="20">
                <a:solidFill>
                  <a:srgbClr val="696464"/>
                </a:solidFill>
              </a:rPr>
              <a:t>U</a:t>
            </a:r>
            <a:r>
              <a:rPr dirty="0" sz="3150" spc="-20">
                <a:solidFill>
                  <a:srgbClr val="696464"/>
                </a:solidFill>
              </a:rPr>
              <a:t>S</a:t>
            </a:r>
            <a:r>
              <a:rPr dirty="0" sz="3150" spc="10">
                <a:solidFill>
                  <a:srgbClr val="696464"/>
                </a:solidFill>
              </a:rPr>
              <a:t>S</a:t>
            </a:r>
            <a:r>
              <a:rPr dirty="0" sz="3150">
                <a:solidFill>
                  <a:srgbClr val="696464"/>
                </a:solidFill>
              </a:rPr>
              <a:t>I</a:t>
            </a:r>
            <a:r>
              <a:rPr dirty="0" sz="3150" spc="-25">
                <a:solidFill>
                  <a:srgbClr val="696464"/>
                </a:solidFill>
              </a:rPr>
              <a:t>O</a:t>
            </a:r>
            <a:r>
              <a:rPr dirty="0" sz="3150">
                <a:solidFill>
                  <a:srgbClr val="696464"/>
                </a:solidFill>
              </a:rPr>
              <a:t>N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987552"/>
            <a:ext cx="1069847" cy="6309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2110" marR="87630" indent="-334010">
              <a:lnSpc>
                <a:spcPct val="100000"/>
              </a:lnSpc>
              <a:spcBef>
                <a:spcPts val="100"/>
              </a:spcBef>
              <a:buClr>
                <a:srgbClr val="D34816"/>
              </a:buClr>
              <a:buFont typeface="MS UI Gothic"/>
              <a:buChar char="❖"/>
              <a:tabLst>
                <a:tab pos="373380" algn="l"/>
              </a:tabLst>
            </a:pPr>
            <a:r>
              <a:rPr dirty="0" spc="-5"/>
              <a:t>The </a:t>
            </a:r>
            <a:r>
              <a:rPr dirty="0"/>
              <a:t>constructed circuit </a:t>
            </a:r>
            <a:r>
              <a:rPr dirty="0" spc="-5"/>
              <a:t>reliably detects </a:t>
            </a:r>
            <a:r>
              <a:rPr dirty="0"/>
              <a:t>changes in ambient light levels and produces </a:t>
            </a:r>
            <a:r>
              <a:rPr dirty="0" spc="-509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corresponding </a:t>
            </a:r>
            <a:r>
              <a:rPr dirty="0" spc="-5"/>
              <a:t>alarm</a:t>
            </a:r>
            <a:r>
              <a:rPr dirty="0"/>
              <a:t> </a:t>
            </a:r>
            <a:r>
              <a:rPr dirty="0" spc="-5"/>
              <a:t>through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buzzer</a:t>
            </a:r>
            <a:r>
              <a:rPr dirty="0" spc="-10"/>
              <a:t> </a:t>
            </a:r>
            <a:r>
              <a:rPr dirty="0"/>
              <a:t>and LED.</a:t>
            </a:r>
          </a:p>
          <a:p>
            <a:pPr marL="26034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</a:pPr>
            <a:endParaRPr sz="2200"/>
          </a:p>
          <a:p>
            <a:pPr marL="372110" marR="5080" indent="-33401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373380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sensitivity</a:t>
            </a:r>
            <a:r>
              <a:rPr dirty="0" spc="20"/>
              <a:t> </a:t>
            </a:r>
            <a:r>
              <a:rPr dirty="0" spc="-15"/>
              <a:t>of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5"/>
              <a:t>system</a:t>
            </a:r>
            <a:r>
              <a:rPr dirty="0"/>
              <a:t> can be</a:t>
            </a:r>
            <a:r>
              <a:rPr dirty="0" spc="10"/>
              <a:t> </a:t>
            </a:r>
            <a:r>
              <a:rPr dirty="0" spc="-5"/>
              <a:t>finely</a:t>
            </a:r>
            <a:r>
              <a:rPr dirty="0" spc="25"/>
              <a:t> </a:t>
            </a:r>
            <a:r>
              <a:rPr dirty="0" spc="-5"/>
              <a:t>tuned</a:t>
            </a:r>
            <a:r>
              <a:rPr dirty="0"/>
              <a:t> by </a:t>
            </a:r>
            <a:r>
              <a:rPr dirty="0" spc="-5"/>
              <a:t>adjusting</a:t>
            </a:r>
            <a:r>
              <a:rPr dirty="0" spc="5"/>
              <a:t> the</a:t>
            </a:r>
            <a:r>
              <a:rPr dirty="0" spc="-10"/>
              <a:t> </a:t>
            </a:r>
            <a:r>
              <a:rPr dirty="0"/>
              <a:t>resistance</a:t>
            </a:r>
            <a:r>
              <a:rPr dirty="0" spc="-10"/>
              <a:t> </a:t>
            </a:r>
            <a:r>
              <a:rPr dirty="0"/>
              <a:t>values in </a:t>
            </a:r>
            <a:r>
              <a:rPr dirty="0" spc="-509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LDR-voltage</a:t>
            </a:r>
            <a:r>
              <a:rPr dirty="0" spc="10"/>
              <a:t> </a:t>
            </a:r>
            <a:r>
              <a:rPr dirty="0"/>
              <a:t>divider</a:t>
            </a:r>
            <a:r>
              <a:rPr dirty="0" spc="-10"/>
              <a:t> </a:t>
            </a:r>
            <a:r>
              <a:rPr dirty="0" spc="-5"/>
              <a:t>network.</a:t>
            </a:r>
          </a:p>
          <a:p>
            <a:pPr marL="26034">
              <a:lnSpc>
                <a:spcPct val="100000"/>
              </a:lnSpc>
              <a:spcBef>
                <a:spcPts val="45"/>
              </a:spcBef>
              <a:buClr>
                <a:srgbClr val="D34816"/>
              </a:buClr>
              <a:buFont typeface="MS UI Gothic"/>
              <a:buChar char="❖"/>
            </a:pPr>
            <a:endParaRPr sz="2150"/>
          </a:p>
          <a:p>
            <a:pPr marL="372110" marR="553085" indent="-334010">
              <a:lnSpc>
                <a:spcPct val="100499"/>
              </a:lnSpc>
              <a:buClr>
                <a:srgbClr val="D34816"/>
              </a:buClr>
              <a:buFont typeface="MS UI Gothic"/>
              <a:buChar char="❖"/>
              <a:tabLst>
                <a:tab pos="373380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delay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25"/>
              <a:t> </a:t>
            </a:r>
            <a:r>
              <a:rPr dirty="0" spc="-5"/>
              <a:t>response</a:t>
            </a:r>
            <a:r>
              <a:rPr dirty="0" spc="10"/>
              <a:t> </a:t>
            </a:r>
            <a:r>
              <a:rPr dirty="0" spc="-5"/>
              <a:t>time</a:t>
            </a:r>
            <a:r>
              <a:rPr dirty="0" spc="15"/>
              <a:t> </a:t>
            </a:r>
            <a:r>
              <a:rPr dirty="0" spc="-15"/>
              <a:t>of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-5"/>
              <a:t> alarm</a:t>
            </a:r>
            <a:r>
              <a:rPr dirty="0"/>
              <a:t> system</a:t>
            </a:r>
            <a:r>
              <a:rPr dirty="0" spc="5"/>
              <a:t> </a:t>
            </a:r>
            <a:r>
              <a:rPr dirty="0" spc="-10"/>
              <a:t>are</a:t>
            </a:r>
            <a:r>
              <a:rPr dirty="0" spc="10"/>
              <a:t> </a:t>
            </a:r>
            <a:r>
              <a:rPr dirty="0"/>
              <a:t>determined</a:t>
            </a:r>
            <a:r>
              <a:rPr dirty="0" spc="-25"/>
              <a:t> </a:t>
            </a:r>
            <a:r>
              <a:rPr dirty="0" spc="10"/>
              <a:t>by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10"/>
              <a:t> resistor- </a:t>
            </a:r>
            <a:r>
              <a:rPr dirty="0" spc="-509"/>
              <a:t> </a:t>
            </a:r>
            <a:r>
              <a:rPr dirty="0"/>
              <a:t>capacitor</a:t>
            </a:r>
            <a:r>
              <a:rPr dirty="0" spc="-15"/>
              <a:t> </a:t>
            </a:r>
            <a:r>
              <a:rPr dirty="0"/>
              <a:t>configuration connected</a:t>
            </a:r>
            <a:r>
              <a:rPr dirty="0" spc="-5"/>
              <a:t> </a:t>
            </a:r>
            <a:r>
              <a:rPr dirty="0"/>
              <a:t>to the</a:t>
            </a:r>
            <a:r>
              <a:rPr dirty="0" spc="-10"/>
              <a:t> </a:t>
            </a:r>
            <a:r>
              <a:rPr dirty="0" spc="5"/>
              <a:t>IC</a:t>
            </a:r>
            <a:r>
              <a:rPr dirty="0"/>
              <a:t> 555.</a:t>
            </a:r>
          </a:p>
          <a:p>
            <a:pPr marL="26034"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Font typeface="MS UI Gothic"/>
              <a:buChar char="❖"/>
            </a:pPr>
            <a:endParaRPr sz="2200"/>
          </a:p>
          <a:p>
            <a:pPr marL="372110" marR="258445" indent="-334010">
              <a:lnSpc>
                <a:spcPct val="100000"/>
              </a:lnSpc>
              <a:buClr>
                <a:srgbClr val="D34816"/>
              </a:buClr>
              <a:buFont typeface="MS UI Gothic"/>
              <a:buChar char="❖"/>
              <a:tabLst>
                <a:tab pos="439420" algn="l"/>
                <a:tab pos="440055" algn="l"/>
              </a:tabLst>
            </a:pPr>
            <a:r>
              <a:rPr dirty="0"/>
              <a:t>	</a:t>
            </a:r>
            <a:r>
              <a:rPr dirty="0" spc="-5"/>
              <a:t>Experimental</a:t>
            </a:r>
            <a:r>
              <a:rPr dirty="0" spc="10"/>
              <a:t> </a:t>
            </a:r>
            <a:r>
              <a:rPr dirty="0" spc="-5"/>
              <a:t>testing</a:t>
            </a:r>
            <a:r>
              <a:rPr dirty="0" spc="30"/>
              <a:t> </a:t>
            </a:r>
            <a:r>
              <a:rPr dirty="0"/>
              <a:t>under</a:t>
            </a:r>
            <a:r>
              <a:rPr dirty="0" spc="5"/>
              <a:t> </a:t>
            </a:r>
            <a:r>
              <a:rPr dirty="0" spc="-10"/>
              <a:t>different</a:t>
            </a:r>
            <a:r>
              <a:rPr dirty="0" spc="10"/>
              <a:t> </a:t>
            </a:r>
            <a:r>
              <a:rPr dirty="0" spc="-5"/>
              <a:t>lighting</a:t>
            </a:r>
            <a:r>
              <a:rPr dirty="0" spc="35"/>
              <a:t> </a:t>
            </a:r>
            <a:r>
              <a:rPr dirty="0" spc="-5"/>
              <a:t>conditions</a:t>
            </a:r>
            <a:r>
              <a:rPr dirty="0" spc="10"/>
              <a:t> </a:t>
            </a:r>
            <a:r>
              <a:rPr dirty="0" spc="-5"/>
              <a:t>revealed</a:t>
            </a:r>
            <a:r>
              <a:rPr dirty="0" spc="35"/>
              <a:t> </a:t>
            </a:r>
            <a:r>
              <a:rPr dirty="0" spc="-5"/>
              <a:t>that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5"/>
              <a:t>circuit </a:t>
            </a:r>
            <a:r>
              <a:rPr dirty="0"/>
              <a:t>is </a:t>
            </a:r>
            <a:r>
              <a:rPr dirty="0" spc="-509"/>
              <a:t> </a:t>
            </a:r>
            <a:r>
              <a:rPr dirty="0"/>
              <a:t>capable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consistently </a:t>
            </a:r>
            <a:r>
              <a:rPr dirty="0" spc="-5"/>
              <a:t>detecting</a:t>
            </a:r>
            <a:r>
              <a:rPr dirty="0" spc="5"/>
              <a:t> </a:t>
            </a:r>
            <a:r>
              <a:rPr dirty="0"/>
              <a:t>changes, </a:t>
            </a:r>
            <a:r>
              <a:rPr dirty="0" spc="-5"/>
              <a:t>making</a:t>
            </a:r>
            <a:r>
              <a:rPr dirty="0"/>
              <a:t> it</a:t>
            </a:r>
            <a:r>
              <a:rPr dirty="0" spc="5"/>
              <a:t> </a:t>
            </a:r>
            <a:r>
              <a:rPr dirty="0" spc="-5"/>
              <a:t>suitable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 wide</a:t>
            </a:r>
            <a:r>
              <a:rPr dirty="0" spc="10"/>
              <a:t> </a:t>
            </a:r>
            <a:r>
              <a:rPr dirty="0"/>
              <a:t>range</a:t>
            </a:r>
            <a:r>
              <a:rPr dirty="0" spc="-10"/>
              <a:t> </a:t>
            </a:r>
            <a:r>
              <a:rPr dirty="0" spc="10"/>
              <a:t>of </a:t>
            </a:r>
            <a:r>
              <a:rPr dirty="0" spc="15"/>
              <a:t> </a:t>
            </a:r>
            <a:r>
              <a:rPr dirty="0" spc="-5"/>
              <a:t>applications,</a:t>
            </a:r>
            <a:r>
              <a:rPr dirty="0"/>
              <a:t> </a:t>
            </a:r>
            <a:r>
              <a:rPr dirty="0" spc="-5"/>
              <a:t>including</a:t>
            </a:r>
            <a:r>
              <a:rPr dirty="0"/>
              <a:t> security </a:t>
            </a:r>
            <a:r>
              <a:rPr dirty="0" spc="-5"/>
              <a:t>and</a:t>
            </a:r>
            <a:r>
              <a:rPr dirty="0"/>
              <a:t> automation.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7567" y="992051"/>
            <a:ext cx="1004201" cy="940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Ramanathan Ramu</dc:creator>
  <dc:title>Batch-13-[1].pptx FINAL.pptx</dc:title>
  <dcterms:created xsi:type="dcterms:W3CDTF">2024-12-03T06:08:30Z</dcterms:created>
  <dcterms:modified xsi:type="dcterms:W3CDTF">2024-12-03T06:08:30Z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LastSaved">
    <vt:filetime>2024-12-03T00:00:00Z</vt:filetime>
  </property>
</Properties>
</file>