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12192000" cy="6858000"/>
  <p:embeddedFontLs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gg3MKrpb//e0lVf4CY0ZoXkG41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2"/>
          <p:cNvSpPr txBox="1"/>
          <p:nvPr>
            <p:ph type="title"/>
          </p:nvPr>
        </p:nvSpPr>
        <p:spPr>
          <a:xfrm>
            <a:off x="3004185" y="627062"/>
            <a:ext cx="6004814" cy="7270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EC7C3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body"/>
          </p:nvPr>
        </p:nvSpPr>
        <p:spPr>
          <a:xfrm>
            <a:off x="961389" y="1598358"/>
            <a:ext cx="10285730" cy="45656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0D0D0D"/>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3"/>
          <p:cNvSpPr txBox="1"/>
          <p:nvPr>
            <p:ph type="ctrTitle"/>
          </p:nvPr>
        </p:nvSpPr>
        <p:spPr>
          <a:xfrm>
            <a:off x="4443729" y="647867"/>
            <a:ext cx="3070225" cy="796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EC7C3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rgbClr val="0D0D0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25"/>
          <p:cNvSpPr txBox="1"/>
          <p:nvPr>
            <p:ph type="title"/>
          </p:nvPr>
        </p:nvSpPr>
        <p:spPr>
          <a:xfrm>
            <a:off x="3004185" y="627062"/>
            <a:ext cx="6004814" cy="7270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EC7C3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26"/>
          <p:cNvSpPr txBox="1"/>
          <p:nvPr>
            <p:ph type="title"/>
          </p:nvPr>
        </p:nvSpPr>
        <p:spPr>
          <a:xfrm>
            <a:off x="3004185" y="627062"/>
            <a:ext cx="6004814" cy="7270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EC7C3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004185" y="627062"/>
            <a:ext cx="6004814" cy="7270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none" cap="none" strike="noStrike">
                <a:solidFill>
                  <a:srgbClr val="EC7C3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961389" y="1598358"/>
            <a:ext cx="10285730" cy="45656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0D0D0D"/>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2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5.jpg"/><Relationship Id="rId7"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3671538" y="4137450"/>
            <a:ext cx="4670100" cy="869100"/>
          </a:xfrm>
          <a:prstGeom prst="rect">
            <a:avLst/>
          </a:prstGeom>
          <a:noFill/>
          <a:ln>
            <a:noFill/>
          </a:ln>
        </p:spPr>
        <p:txBody>
          <a:bodyPr anchorCtr="0" anchor="t" bIns="0" lIns="0" spcFirstLastPara="1" rIns="0" wrap="square" tIns="12700">
            <a:spAutoFit/>
          </a:bodyPr>
          <a:lstStyle/>
          <a:p>
            <a:pPr indent="0" lvl="0" marL="0" marR="262255" rtl="0" algn="ctr">
              <a:lnSpc>
                <a:spcPct val="100000"/>
              </a:lnSpc>
              <a:spcBef>
                <a:spcPts val="0"/>
              </a:spcBef>
              <a:spcAft>
                <a:spcPts val="0"/>
              </a:spcAft>
              <a:buClr>
                <a:srgbClr val="0000FF"/>
              </a:buClr>
              <a:buSzPts val="1800"/>
              <a:buFont typeface="Arial"/>
              <a:buNone/>
            </a:pPr>
            <a:r>
              <a:rPr b="1" i="0" lang="en-US" sz="1800" u="none" cap="none" strike="noStrike">
                <a:solidFill>
                  <a:srgbClr val="0000FF"/>
                </a:solidFill>
                <a:latin typeface="Arial"/>
                <a:ea typeface="Arial"/>
                <a:cs typeface="Arial"/>
                <a:sym typeface="Arial"/>
              </a:rPr>
              <a:t>PRESENTED BY</a:t>
            </a:r>
            <a:endParaRPr b="1" i="0" sz="1800" u="none" cap="none" strike="noStrike">
              <a:solidFill>
                <a:srgbClr val="0000FF"/>
              </a:solidFill>
              <a:latin typeface="Arial"/>
              <a:ea typeface="Arial"/>
              <a:cs typeface="Arial"/>
              <a:sym typeface="Arial"/>
            </a:endParaRPr>
          </a:p>
          <a:p>
            <a:pPr indent="0" lvl="0" marL="0" marR="262255" rtl="0" algn="ctr">
              <a:lnSpc>
                <a:spcPct val="100000"/>
              </a:lnSpc>
              <a:spcBef>
                <a:spcPts val="100"/>
              </a:spcBef>
              <a:spcAft>
                <a:spcPts val="0"/>
              </a:spcAft>
              <a:buSzPts val="1800"/>
              <a:buFont typeface="Arial"/>
              <a:buNone/>
            </a:pPr>
            <a:r>
              <a:t/>
            </a:r>
            <a:endParaRPr b="1" i="0" sz="1800" u="none" cap="none" strike="noStrike">
              <a:solidFill>
                <a:srgbClr val="0000FF"/>
              </a:solidFill>
              <a:latin typeface="Arial"/>
              <a:ea typeface="Arial"/>
              <a:cs typeface="Arial"/>
              <a:sym typeface="Arial"/>
            </a:endParaRPr>
          </a:p>
          <a:p>
            <a:pPr indent="0" lvl="0" marL="0" marR="262255" rtl="0" algn="ctr">
              <a:lnSpc>
                <a:spcPct val="100000"/>
              </a:lnSpc>
              <a:spcBef>
                <a:spcPts val="100"/>
              </a:spcBef>
              <a:spcAft>
                <a:spcPts val="0"/>
              </a:spcAft>
              <a:buClr>
                <a:srgbClr val="0000FF"/>
              </a:buClr>
              <a:buSzPts val="1800"/>
              <a:buFont typeface="Arial"/>
              <a:buNone/>
            </a:pPr>
            <a:r>
              <a:rPr b="1" i="0" lang="en-US" sz="1800" u="none" cap="none" strike="noStrike">
                <a:solidFill>
                  <a:srgbClr val="0000FF"/>
                </a:solidFill>
                <a:latin typeface="Arial"/>
                <a:ea typeface="Arial"/>
                <a:cs typeface="Arial"/>
                <a:sym typeface="Arial"/>
              </a:rPr>
              <a:t>2303811710621114- THARUN KUMAR. M</a:t>
            </a:r>
            <a:endParaRPr b="0" i="0" sz="1800" u="none" cap="none" strike="noStrike">
              <a:latin typeface="Arial"/>
              <a:ea typeface="Arial"/>
              <a:cs typeface="Arial"/>
              <a:sym typeface="Arial"/>
            </a:endParaRPr>
          </a:p>
        </p:txBody>
      </p:sp>
      <p:sp>
        <p:nvSpPr>
          <p:cNvPr id="44" name="Google Shape;44;p1"/>
          <p:cNvSpPr txBox="1"/>
          <p:nvPr/>
        </p:nvSpPr>
        <p:spPr>
          <a:xfrm>
            <a:off x="7315200" y="5873115"/>
            <a:ext cx="3668400" cy="810600"/>
          </a:xfrm>
          <a:prstGeom prst="rect">
            <a:avLst/>
          </a:prstGeom>
          <a:noFill/>
          <a:ln>
            <a:noFill/>
          </a:ln>
        </p:spPr>
        <p:txBody>
          <a:bodyPr anchorCtr="0" anchor="t" bIns="0" lIns="0" spcFirstLastPara="1" rIns="0" wrap="square" tIns="12700">
            <a:spAutoFit/>
          </a:bodyPr>
          <a:lstStyle/>
          <a:p>
            <a:pPr indent="0" lvl="0" marL="41275" marR="0" rtl="0" algn="ctr">
              <a:lnSpc>
                <a:spcPct val="100000"/>
              </a:lnSpc>
              <a:spcBef>
                <a:spcPts val="0"/>
              </a:spcBef>
              <a:spcAft>
                <a:spcPts val="0"/>
              </a:spcAft>
              <a:buClr>
                <a:srgbClr val="001F5F"/>
              </a:buClr>
              <a:buSzPts val="1800"/>
              <a:buFont typeface="Arial"/>
              <a:buNone/>
            </a:pPr>
            <a:r>
              <a:rPr b="1" i="0" lang="en-US" sz="1800" u="none" cap="none" strike="noStrike">
                <a:solidFill>
                  <a:srgbClr val="001F5F"/>
                </a:solidFill>
                <a:latin typeface="Arial"/>
                <a:ea typeface="Arial"/>
                <a:cs typeface="Arial"/>
                <a:sym typeface="Arial"/>
              </a:rPr>
              <a:t>Guided by</a:t>
            </a:r>
            <a:endParaRPr b="0" i="0" sz="1800" u="none" cap="none" strike="noStrike">
              <a:latin typeface="Arial"/>
              <a:ea typeface="Arial"/>
              <a:cs typeface="Arial"/>
              <a:sym typeface="Arial"/>
            </a:endParaRPr>
          </a:p>
          <a:p>
            <a:pPr indent="0" lvl="0" marL="0" marR="0" rtl="0" algn="ctr">
              <a:lnSpc>
                <a:spcPct val="100000"/>
              </a:lnSpc>
              <a:spcBef>
                <a:spcPts val="1895"/>
              </a:spcBef>
              <a:spcAft>
                <a:spcPts val="0"/>
              </a:spcAft>
              <a:buClr>
                <a:srgbClr val="001F5F"/>
              </a:buClr>
              <a:buSzPts val="1800"/>
              <a:buFont typeface="Arial"/>
              <a:buNone/>
            </a:pPr>
            <a:r>
              <a:rPr b="1" i="0" lang="en-US" sz="1800" u="none" cap="none" strike="noStrike">
                <a:solidFill>
                  <a:srgbClr val="001F5F"/>
                </a:solidFill>
                <a:latin typeface="Arial"/>
                <a:ea typeface="Arial"/>
                <a:cs typeface="Arial"/>
                <a:sym typeface="Arial"/>
              </a:rPr>
              <a:t>Mrs. KARPOORA SUNDARI.M.E.,</a:t>
            </a:r>
            <a:endParaRPr b="0" i="0" sz="1800" u="none" cap="none" strike="noStrike">
              <a:latin typeface="Arial"/>
              <a:ea typeface="Arial"/>
              <a:cs typeface="Arial"/>
              <a:sym typeface="Arial"/>
            </a:endParaRPr>
          </a:p>
        </p:txBody>
      </p:sp>
      <p:pic>
        <p:nvPicPr>
          <p:cNvPr id="45" name="Google Shape;45;p1"/>
          <p:cNvPicPr preferRelativeResize="0"/>
          <p:nvPr/>
        </p:nvPicPr>
        <p:blipFill rotWithShape="1">
          <a:blip r:embed="rId3">
            <a:alphaModFix/>
          </a:blip>
          <a:srcRect b="0" l="0" r="0" t="0"/>
          <a:stretch/>
        </p:blipFill>
        <p:spPr>
          <a:xfrm>
            <a:off x="541701" y="236892"/>
            <a:ext cx="1054347" cy="1040690"/>
          </a:xfrm>
          <a:prstGeom prst="rect">
            <a:avLst/>
          </a:prstGeom>
          <a:noFill/>
          <a:ln>
            <a:noFill/>
          </a:ln>
        </p:spPr>
      </p:pic>
      <p:sp>
        <p:nvSpPr>
          <p:cNvPr id="46" name="Google Shape;46;p1"/>
          <p:cNvSpPr txBox="1"/>
          <p:nvPr>
            <p:ph type="title"/>
          </p:nvPr>
        </p:nvSpPr>
        <p:spPr>
          <a:xfrm>
            <a:off x="3004185" y="627062"/>
            <a:ext cx="6004800" cy="727200"/>
          </a:xfrm>
          <a:prstGeom prst="rect">
            <a:avLst/>
          </a:prstGeom>
          <a:noFill/>
          <a:ln>
            <a:noFill/>
          </a:ln>
        </p:spPr>
        <p:txBody>
          <a:bodyPr anchorCtr="0" anchor="t" bIns="0" lIns="0" spcFirstLastPara="1" rIns="0" wrap="square" tIns="160650">
            <a:spAutoFit/>
          </a:bodyPr>
          <a:lstStyle/>
          <a:p>
            <a:pPr indent="-1268095" lvl="0" marL="1548765" marR="5080" rtl="0" algn="l">
              <a:lnSpc>
                <a:spcPct val="100800"/>
              </a:lnSpc>
              <a:spcBef>
                <a:spcPts val="0"/>
              </a:spcBef>
              <a:spcAft>
                <a:spcPts val="0"/>
              </a:spcAft>
              <a:buClr>
                <a:srgbClr val="FF0066"/>
              </a:buClr>
              <a:buSzPts val="1800"/>
              <a:buFont typeface="Arial"/>
              <a:buNone/>
            </a:pPr>
            <a:r>
              <a:rPr lang="en-US" sz="1800">
                <a:solidFill>
                  <a:srgbClr val="FF0066"/>
                </a:solidFill>
              </a:rPr>
              <a:t>K.RAMAKRISHNAN COLLEGE OF TECHNOLOGY (AUTONOMOUS), TRICHY</a:t>
            </a:r>
            <a:endParaRPr sz="1800"/>
          </a:p>
        </p:txBody>
      </p:sp>
      <p:sp>
        <p:nvSpPr>
          <p:cNvPr id="47" name="Google Shape;47;p1"/>
          <p:cNvSpPr/>
          <p:nvPr/>
        </p:nvSpPr>
        <p:spPr>
          <a:xfrm>
            <a:off x="10591800" y="352425"/>
            <a:ext cx="1152525" cy="1104900"/>
          </a:xfrm>
          <a:prstGeom prst="rect">
            <a:avLst/>
          </a:prstGeom>
          <a:noFill/>
          <a:ln>
            <a:noFill/>
          </a:ln>
        </p:spPr>
      </p:sp>
      <p:sp>
        <p:nvSpPr>
          <p:cNvPr id="48" name="Google Shape;48;p1"/>
          <p:cNvSpPr txBox="1"/>
          <p:nvPr/>
        </p:nvSpPr>
        <p:spPr>
          <a:xfrm>
            <a:off x="3996000" y="2527775"/>
            <a:ext cx="36684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Arial"/>
              <a:buNone/>
            </a:pPr>
            <a:r>
              <a:rPr b="1" i="0" lang="en-US" sz="2400" u="none" cap="none" strike="noStrike">
                <a:solidFill>
                  <a:srgbClr val="FF0000"/>
                </a:solidFill>
              </a:rPr>
              <a:t>TO-DO APPLICATION</a:t>
            </a:r>
            <a:endParaRPr b="0" i="0" sz="1800" u="none" cap="none" strike="noStrike"/>
          </a:p>
        </p:txBody>
      </p:sp>
      <p:pic>
        <p:nvPicPr>
          <p:cNvPr id="49" name="Google Shape;49;p1"/>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215639" y="651827"/>
            <a:ext cx="5755500" cy="39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FF0066"/>
              </a:buClr>
              <a:buSzPts val="2400"/>
              <a:buFont typeface="Arial"/>
              <a:buNone/>
            </a:pPr>
            <a:r>
              <a:rPr lang="en-US">
                <a:solidFill>
                  <a:srgbClr val="FF0066"/>
                </a:solidFill>
              </a:rPr>
              <a:t>ADVANTAGES OF PROPOSED	SYSTEM</a:t>
            </a:r>
            <a:endParaRPr/>
          </a:p>
        </p:txBody>
      </p:sp>
      <p:pic>
        <p:nvPicPr>
          <p:cNvPr id="127" name="Google Shape;127;p10"/>
          <p:cNvPicPr preferRelativeResize="0"/>
          <p:nvPr/>
        </p:nvPicPr>
        <p:blipFill rotWithShape="1">
          <a:blip r:embed="rId3">
            <a:alphaModFix/>
          </a:blip>
          <a:srcRect b="0" l="0" r="0" t="0"/>
          <a:stretch/>
        </p:blipFill>
        <p:spPr>
          <a:xfrm>
            <a:off x="465501" y="284517"/>
            <a:ext cx="1054347" cy="1040690"/>
          </a:xfrm>
          <a:prstGeom prst="rect">
            <a:avLst/>
          </a:prstGeom>
          <a:noFill/>
          <a:ln>
            <a:noFill/>
          </a:ln>
        </p:spPr>
      </p:pic>
      <p:sp>
        <p:nvSpPr>
          <p:cNvPr id="128" name="Google Shape;128;p10"/>
          <p:cNvSpPr/>
          <p:nvPr/>
        </p:nvSpPr>
        <p:spPr>
          <a:xfrm>
            <a:off x="10506075" y="495300"/>
            <a:ext cx="1152525" cy="1095375"/>
          </a:xfrm>
          <a:prstGeom prst="rect">
            <a:avLst/>
          </a:prstGeom>
          <a:noFill/>
          <a:ln>
            <a:noFill/>
          </a:ln>
        </p:spPr>
      </p:sp>
      <p:sp>
        <p:nvSpPr>
          <p:cNvPr id="129" name="Google Shape;129;p10"/>
          <p:cNvSpPr txBox="1"/>
          <p:nvPr/>
        </p:nvSpPr>
        <p:spPr>
          <a:xfrm>
            <a:off x="1928999" y="1894068"/>
            <a:ext cx="9729600" cy="3753300"/>
          </a:xfrm>
          <a:prstGeom prst="rect">
            <a:avLst/>
          </a:prstGeom>
          <a:noFill/>
          <a:ln>
            <a:noFill/>
          </a:ln>
        </p:spPr>
        <p:txBody>
          <a:bodyPr anchorCtr="0" anchor="t" bIns="0" lIns="0" spcFirstLastPara="1" rIns="0" wrap="square" tIns="10775">
            <a:spAutoFit/>
          </a:bodyPr>
          <a:lstStyle/>
          <a:p>
            <a:pPr indent="0" lvl="0" marL="12700" marR="17780" rtl="0" algn="just">
              <a:lnSpc>
                <a:spcPct val="121111"/>
              </a:lnSpc>
              <a:spcBef>
                <a:spcPts val="0"/>
              </a:spcBef>
              <a:spcAft>
                <a:spcPts val="0"/>
              </a:spcAft>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Noto Sans Symbols"/>
              <a:buChar char="❖"/>
            </a:pPr>
            <a:r>
              <a:rPr b="1" i="0" lang="en-US" sz="2400">
                <a:solidFill>
                  <a:schemeClr val="dk1"/>
                </a:solidFill>
                <a:latin typeface="Arial"/>
                <a:ea typeface="Arial"/>
                <a:cs typeface="Arial"/>
                <a:sym typeface="Arial"/>
              </a:rPr>
              <a:t>Simplicity and Ease of Use</a:t>
            </a:r>
            <a:endParaRPr b="1" i="0"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endParaRPr>
          </a:p>
          <a:p>
            <a:pPr indent="-342900" lvl="0" marL="342900" marR="0" rtl="0" algn="l">
              <a:spcBef>
                <a:spcPts val="0"/>
              </a:spcBef>
              <a:spcAft>
                <a:spcPts val="0"/>
              </a:spcAft>
              <a:buClr>
                <a:schemeClr val="dk1"/>
              </a:buClr>
              <a:buSzPts val="2400"/>
              <a:buFont typeface="Noto Sans Symbols"/>
              <a:buChar char="❖"/>
            </a:pPr>
            <a:r>
              <a:rPr b="1" i="0" lang="en-US" sz="2400">
                <a:solidFill>
                  <a:schemeClr val="dk1"/>
                </a:solidFill>
                <a:latin typeface="Arial"/>
                <a:ea typeface="Arial"/>
                <a:cs typeface="Arial"/>
                <a:sym typeface="Arial"/>
              </a:rPr>
              <a:t>Focus on Core Features</a:t>
            </a:r>
            <a:endParaRPr b="1" i="0"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endParaRPr>
          </a:p>
          <a:p>
            <a:pPr indent="-342900" lvl="0" marL="342900" marR="0" rtl="0" algn="l">
              <a:spcBef>
                <a:spcPts val="0"/>
              </a:spcBef>
              <a:spcAft>
                <a:spcPts val="0"/>
              </a:spcAft>
              <a:buClr>
                <a:schemeClr val="dk1"/>
              </a:buClr>
              <a:buSzPts val="2400"/>
              <a:buFont typeface="Noto Sans Symbols"/>
              <a:buChar char="❖"/>
            </a:pPr>
            <a:r>
              <a:rPr b="1" i="0" lang="en-US" sz="2400">
                <a:solidFill>
                  <a:schemeClr val="dk1"/>
                </a:solidFill>
                <a:latin typeface="Arial"/>
                <a:ea typeface="Arial"/>
                <a:cs typeface="Arial"/>
                <a:sym typeface="Arial"/>
              </a:rPr>
              <a:t>Quick Setup and Execution</a:t>
            </a:r>
            <a:endParaRPr b="1" i="0"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endParaRPr>
          </a:p>
          <a:p>
            <a:pPr indent="-342900" lvl="0" marL="342900" marR="0" rtl="0" algn="l">
              <a:spcBef>
                <a:spcPts val="0"/>
              </a:spcBef>
              <a:spcAft>
                <a:spcPts val="0"/>
              </a:spcAft>
              <a:buClr>
                <a:schemeClr val="dk1"/>
              </a:buClr>
              <a:buSzPts val="2400"/>
              <a:buFont typeface="Noto Sans Symbols"/>
              <a:buChar char="❖"/>
            </a:pPr>
            <a:r>
              <a:rPr b="1" i="0" lang="en-US" sz="2400">
                <a:solidFill>
                  <a:schemeClr val="dk1"/>
                </a:solidFill>
                <a:latin typeface="Arial"/>
                <a:ea typeface="Arial"/>
                <a:cs typeface="Arial"/>
                <a:sym typeface="Arial"/>
              </a:rPr>
              <a:t>Customizable and Extensible</a:t>
            </a:r>
            <a:endParaRPr b="1" i="0"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endParaRPr>
          </a:p>
          <a:p>
            <a:pPr indent="-342900" lvl="0" marL="342900" marR="0" rtl="0" algn="l">
              <a:spcBef>
                <a:spcPts val="0"/>
              </a:spcBef>
              <a:spcAft>
                <a:spcPts val="0"/>
              </a:spcAft>
              <a:buClr>
                <a:schemeClr val="dk1"/>
              </a:buClr>
              <a:buSzPts val="2400"/>
              <a:buFont typeface="Noto Sans Symbols"/>
              <a:buChar char="❖"/>
            </a:pPr>
            <a:r>
              <a:rPr b="1" i="0" lang="en-US" sz="2400">
                <a:solidFill>
                  <a:schemeClr val="dk1"/>
                </a:solidFill>
                <a:latin typeface="Arial"/>
                <a:ea typeface="Arial"/>
                <a:cs typeface="Arial"/>
                <a:sym typeface="Arial"/>
              </a:rPr>
              <a:t>Low Resource Consumption</a:t>
            </a:r>
            <a:endParaRPr sz="2400">
              <a:solidFill>
                <a:schemeClr val="dk1"/>
              </a:solidFill>
              <a:latin typeface="Arial"/>
              <a:ea typeface="Arial"/>
              <a:cs typeface="Arial"/>
              <a:sym typeface="Arial"/>
            </a:endParaRPr>
          </a:p>
        </p:txBody>
      </p:sp>
      <p:pic>
        <p:nvPicPr>
          <p:cNvPr id="130" name="Google Shape;130;p10"/>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11"/>
          <p:cNvSpPr txBox="1"/>
          <p:nvPr>
            <p:ph type="ctrTitle"/>
          </p:nvPr>
        </p:nvSpPr>
        <p:spPr>
          <a:xfrm>
            <a:off x="4443729" y="647867"/>
            <a:ext cx="3070200" cy="373200"/>
          </a:xfrm>
          <a:prstGeom prst="rect">
            <a:avLst/>
          </a:prstGeom>
          <a:noFill/>
          <a:ln>
            <a:noFill/>
          </a:ln>
        </p:spPr>
        <p:txBody>
          <a:bodyPr anchorCtr="0" anchor="t" bIns="0" lIns="0" spcFirstLastPara="1" rIns="0" wrap="square" tIns="64750">
            <a:spAutoFit/>
          </a:bodyPr>
          <a:lstStyle/>
          <a:p>
            <a:pPr indent="0" lvl="0" marL="12700" rtl="0" algn="l">
              <a:lnSpc>
                <a:spcPct val="100000"/>
              </a:lnSpc>
              <a:spcBef>
                <a:spcPts val="0"/>
              </a:spcBef>
              <a:spcAft>
                <a:spcPts val="0"/>
              </a:spcAft>
              <a:buClr>
                <a:srgbClr val="FF0000"/>
              </a:buClr>
              <a:buSzPts val="2000"/>
              <a:buFont typeface="Arial"/>
              <a:buNone/>
            </a:pPr>
            <a:r>
              <a:rPr lang="en-US" sz="2000">
                <a:solidFill>
                  <a:srgbClr val="FF0000"/>
                </a:solidFill>
              </a:rPr>
              <a:t>BLOCK DIAGRAM</a:t>
            </a:r>
            <a:endParaRPr sz="2000"/>
          </a:p>
        </p:txBody>
      </p:sp>
      <p:sp>
        <p:nvSpPr>
          <p:cNvPr id="136" name="Google Shape;136;p11"/>
          <p:cNvSpPr/>
          <p:nvPr/>
        </p:nvSpPr>
        <p:spPr>
          <a:xfrm>
            <a:off x="10553700" y="381000"/>
            <a:ext cx="1152525" cy="1104900"/>
          </a:xfrm>
          <a:prstGeom prst="rect">
            <a:avLst/>
          </a:prstGeom>
          <a:noFill/>
          <a:ln>
            <a:noFill/>
          </a:ln>
        </p:spPr>
      </p:sp>
      <p:pic>
        <p:nvPicPr>
          <p:cNvPr id="137" name="Google Shape;137;p11"/>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sp>
        <p:nvSpPr>
          <p:cNvPr id="138" name="Google Shape;138;p11"/>
          <p:cNvSpPr txBox="1"/>
          <p:nvPr/>
        </p:nvSpPr>
        <p:spPr>
          <a:xfrm>
            <a:off x="1890141" y="2017077"/>
            <a:ext cx="83100" cy="300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SzPts val="1800"/>
              <a:buFont typeface="Calibri"/>
              <a:buNone/>
            </a:pPr>
            <a:r>
              <a:rPr lang="en-US" sz="1800">
                <a:latin typeface="Calibri"/>
                <a:ea typeface="Calibri"/>
                <a:cs typeface="Calibri"/>
                <a:sym typeface="Calibri"/>
              </a:rPr>
              <a:t>.</a:t>
            </a:r>
            <a:endParaRPr sz="1800">
              <a:latin typeface="Calibri"/>
              <a:ea typeface="Calibri"/>
              <a:cs typeface="Calibri"/>
              <a:sym typeface="Calibri"/>
            </a:endParaRPr>
          </a:p>
        </p:txBody>
      </p:sp>
      <p:sp>
        <p:nvSpPr>
          <p:cNvPr id="139" name="Google Shape;139;p11"/>
          <p:cNvSpPr/>
          <p:nvPr/>
        </p:nvSpPr>
        <p:spPr>
          <a:xfrm flipH="1" rot="-825">
            <a:off x="681132" y="2077570"/>
            <a:ext cx="2501100" cy="1665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Add task Module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Delete task Module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Edit task Module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Set task due date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Mark as completed task</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Exit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flipH="1">
            <a:off x="2947275" y="4051650"/>
            <a:ext cx="2501100" cy="520200"/>
          </a:xfrm>
          <a:prstGeom prst="round2DiagRect">
            <a:avLst>
              <a:gd fmla="val 0" name="adj1"/>
              <a:gd fmla="val 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00"/>
                </a:solidFill>
                <a:latin typeface="Arial"/>
                <a:ea typeface="Arial"/>
                <a:cs typeface="Arial"/>
                <a:sym typeface="Arial"/>
              </a:rPr>
              <a:t>Select choices</a:t>
            </a:r>
            <a:endParaRPr b="0" i="0" sz="1400" u="none" cap="none" strike="noStrike">
              <a:solidFill>
                <a:srgbClr val="FFFF00"/>
              </a:solidFill>
              <a:latin typeface="Arial"/>
              <a:ea typeface="Arial"/>
              <a:cs typeface="Arial"/>
              <a:sym typeface="Arial"/>
            </a:endParaRPr>
          </a:p>
        </p:txBody>
      </p:sp>
      <p:sp>
        <p:nvSpPr>
          <p:cNvPr id="141" name="Google Shape;141;p11"/>
          <p:cNvSpPr/>
          <p:nvPr/>
        </p:nvSpPr>
        <p:spPr>
          <a:xfrm>
            <a:off x="7514075" y="2905750"/>
            <a:ext cx="3841500" cy="1104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Updates the task description at the specified index in the TodoApp.</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a:off x="3534100" y="1614794"/>
            <a:ext cx="2501100" cy="1040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Creates a new TodoItem and adds it to the list of tasks in the TodoApp.</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a:off x="7514000" y="5394250"/>
            <a:ext cx="3841500" cy="1104900"/>
          </a:xfrm>
          <a:prstGeom prst="roundRect">
            <a:avLst>
              <a:gd fmla="val 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Sets or updates the due date for the task at the specified index in the TodoApp.</a:t>
            </a:r>
            <a:endParaRPr b="0" i="0" sz="1400" u="none" cap="none" strike="noStrike">
              <a:solidFill>
                <a:srgbClr val="000000"/>
              </a:solidFill>
              <a:latin typeface="Arial"/>
              <a:ea typeface="Arial"/>
              <a:cs typeface="Arial"/>
              <a:sym typeface="Arial"/>
            </a:endParaRPr>
          </a:p>
        </p:txBody>
      </p:sp>
      <p:cxnSp>
        <p:nvCxnSpPr>
          <p:cNvPr id="144" name="Google Shape;144;p11"/>
          <p:cNvCxnSpPr>
            <a:stCxn id="140" idx="2"/>
            <a:endCxn id="142" idx="2"/>
          </p:cNvCxnSpPr>
          <p:nvPr/>
        </p:nvCxnSpPr>
        <p:spPr>
          <a:xfrm rot="10800000">
            <a:off x="4784775" y="2655450"/>
            <a:ext cx="663600" cy="1656300"/>
          </a:xfrm>
          <a:prstGeom prst="curvedConnector4">
            <a:avLst>
              <a:gd fmla="val 122017" name="adj1"/>
              <a:gd fmla="val 20989" name="adj2"/>
            </a:avLst>
          </a:prstGeom>
          <a:noFill/>
          <a:ln cap="flat" cmpd="sng" w="28575">
            <a:solidFill>
              <a:schemeClr val="accent2"/>
            </a:solidFill>
            <a:prstDash val="solid"/>
            <a:round/>
            <a:headEnd len="sm" w="sm" type="none"/>
            <a:tailEnd len="med" w="med" type="triangle"/>
          </a:ln>
        </p:spPr>
      </p:cxnSp>
      <p:cxnSp>
        <p:nvCxnSpPr>
          <p:cNvPr id="145" name="Google Shape;145;p11"/>
          <p:cNvCxnSpPr>
            <a:stCxn id="141" idx="1"/>
            <a:endCxn id="140" idx="2"/>
          </p:cNvCxnSpPr>
          <p:nvPr/>
        </p:nvCxnSpPr>
        <p:spPr>
          <a:xfrm flipH="1">
            <a:off x="5448275" y="3458200"/>
            <a:ext cx="2065800" cy="853500"/>
          </a:xfrm>
          <a:prstGeom prst="curvedConnector3">
            <a:avLst>
              <a:gd fmla="val 49997" name="adj1"/>
            </a:avLst>
          </a:prstGeom>
          <a:noFill/>
          <a:ln cap="flat" cmpd="sng" w="28575">
            <a:solidFill>
              <a:schemeClr val="accent2"/>
            </a:solidFill>
            <a:prstDash val="solid"/>
            <a:round/>
            <a:headEnd len="med" w="med" type="triangle"/>
            <a:tailEnd len="sm" w="sm" type="none"/>
          </a:ln>
        </p:spPr>
      </p:cxnSp>
      <p:cxnSp>
        <p:nvCxnSpPr>
          <p:cNvPr id="146" name="Google Shape;146;p11"/>
          <p:cNvCxnSpPr>
            <a:stCxn id="140" idx="2"/>
            <a:endCxn id="147" idx="1"/>
          </p:cNvCxnSpPr>
          <p:nvPr/>
        </p:nvCxnSpPr>
        <p:spPr>
          <a:xfrm flipH="1" rot="10800000">
            <a:off x="5448375" y="2293050"/>
            <a:ext cx="2065800" cy="2018700"/>
          </a:xfrm>
          <a:prstGeom prst="curvedConnector3">
            <a:avLst>
              <a:gd fmla="val 49998" name="adj1"/>
            </a:avLst>
          </a:prstGeom>
          <a:noFill/>
          <a:ln cap="flat" cmpd="sng" w="28575">
            <a:solidFill>
              <a:schemeClr val="accent2"/>
            </a:solidFill>
            <a:prstDash val="solid"/>
            <a:round/>
            <a:headEnd len="med" w="med" type="triangle"/>
            <a:tailEnd len="med" w="med" type="triangle"/>
          </a:ln>
        </p:spPr>
      </p:cxnSp>
      <p:sp>
        <p:nvSpPr>
          <p:cNvPr id="147" name="Google Shape;147;p11"/>
          <p:cNvSpPr/>
          <p:nvPr/>
        </p:nvSpPr>
        <p:spPr>
          <a:xfrm>
            <a:off x="7514075" y="1866200"/>
            <a:ext cx="3841500" cy="853500"/>
          </a:xfrm>
          <a:prstGeom prst="roundRect">
            <a:avLst>
              <a:gd fmla="val 4125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Deletes the task at the specified index from the list of tasks in the TodoApp.</a:t>
            </a:r>
            <a:endParaRPr b="0" i="0" sz="1400" u="none" cap="none" strike="noStrike">
              <a:solidFill>
                <a:srgbClr val="000000"/>
              </a:solidFill>
              <a:latin typeface="Arial"/>
              <a:ea typeface="Arial"/>
              <a:cs typeface="Arial"/>
              <a:sym typeface="Arial"/>
            </a:endParaRPr>
          </a:p>
        </p:txBody>
      </p:sp>
      <p:cxnSp>
        <p:nvCxnSpPr>
          <p:cNvPr id="148" name="Google Shape;148;p11"/>
          <p:cNvCxnSpPr>
            <a:stCxn id="140" idx="2"/>
            <a:endCxn id="143" idx="1"/>
          </p:cNvCxnSpPr>
          <p:nvPr/>
        </p:nvCxnSpPr>
        <p:spPr>
          <a:xfrm>
            <a:off x="5448375" y="4311750"/>
            <a:ext cx="2065500" cy="1635000"/>
          </a:xfrm>
          <a:prstGeom prst="curvedConnector3">
            <a:avLst>
              <a:gd fmla="val 50003" name="adj1"/>
            </a:avLst>
          </a:prstGeom>
          <a:noFill/>
          <a:ln cap="flat" cmpd="sng" w="28575">
            <a:solidFill>
              <a:schemeClr val="accent2"/>
            </a:solidFill>
            <a:prstDash val="solid"/>
            <a:round/>
            <a:headEnd len="sm" w="sm" type="none"/>
            <a:tailEnd len="med" w="med" type="triangle"/>
          </a:ln>
        </p:spPr>
      </p:cxnSp>
      <p:cxnSp>
        <p:nvCxnSpPr>
          <p:cNvPr id="149" name="Google Shape;149;p11"/>
          <p:cNvCxnSpPr>
            <a:stCxn id="140" idx="2"/>
            <a:endCxn id="150" idx="1"/>
          </p:cNvCxnSpPr>
          <p:nvPr/>
        </p:nvCxnSpPr>
        <p:spPr>
          <a:xfrm>
            <a:off x="5448375" y="4311750"/>
            <a:ext cx="2065500" cy="454200"/>
          </a:xfrm>
          <a:prstGeom prst="curvedConnector3">
            <a:avLst>
              <a:gd fmla="val 50002" name="adj1"/>
            </a:avLst>
          </a:prstGeom>
          <a:noFill/>
          <a:ln cap="flat" cmpd="sng" w="28575">
            <a:solidFill>
              <a:schemeClr val="accent2"/>
            </a:solidFill>
            <a:prstDash val="solid"/>
            <a:round/>
            <a:headEnd len="sm" w="sm" type="none"/>
            <a:tailEnd len="med" w="med" type="triangle"/>
          </a:ln>
        </p:spPr>
      </p:cxnSp>
      <p:sp>
        <p:nvSpPr>
          <p:cNvPr id="150" name="Google Shape;150;p11"/>
          <p:cNvSpPr/>
          <p:nvPr/>
        </p:nvSpPr>
        <p:spPr>
          <a:xfrm>
            <a:off x="7513950" y="4339200"/>
            <a:ext cx="3841500" cy="853500"/>
          </a:xfrm>
          <a:prstGeom prst="roundRect">
            <a:avLst>
              <a:gd fmla="val 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Marks the task at the specified index as completed in the TodoApp.</a:t>
            </a:r>
            <a:endParaRPr b="0" i="0" sz="1400" u="none" cap="none" strike="noStrike">
              <a:solidFill>
                <a:srgbClr val="000000"/>
              </a:solidFill>
              <a:latin typeface="Arial"/>
              <a:ea typeface="Arial"/>
              <a:cs typeface="Arial"/>
              <a:sym typeface="Arial"/>
            </a:endParaRPr>
          </a:p>
        </p:txBody>
      </p:sp>
      <p:cxnSp>
        <p:nvCxnSpPr>
          <p:cNvPr id="151" name="Google Shape;151;p11"/>
          <p:cNvCxnSpPr>
            <a:stCxn id="140" idx="0"/>
            <a:endCxn id="139" idx="2"/>
          </p:cNvCxnSpPr>
          <p:nvPr/>
        </p:nvCxnSpPr>
        <p:spPr>
          <a:xfrm rot="10800000">
            <a:off x="1931775" y="3743250"/>
            <a:ext cx="1015500" cy="568500"/>
          </a:xfrm>
          <a:prstGeom prst="bentConnector2">
            <a:avLst/>
          </a:prstGeom>
          <a:noFill/>
          <a:ln cap="flat" cmpd="sng" w="28575">
            <a:solidFill>
              <a:schemeClr val="dk2"/>
            </a:solidFill>
            <a:prstDash val="solid"/>
            <a:round/>
            <a:headEnd len="med" w="med" type="triangle"/>
            <a:tailEnd len="sm" w="sm" type="none"/>
          </a:ln>
        </p:spPr>
      </p:cxnSp>
      <p:sp>
        <p:nvSpPr>
          <p:cNvPr id="152" name="Google Shape;152;p11"/>
          <p:cNvSpPr/>
          <p:nvPr/>
        </p:nvSpPr>
        <p:spPr>
          <a:xfrm rot="999">
            <a:off x="3974125" y="5296025"/>
            <a:ext cx="2065500" cy="852900"/>
          </a:xfrm>
          <a:prstGeom prst="roundRect">
            <a:avLst>
              <a:gd fmla="val 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Exit the application </a:t>
            </a:r>
            <a:endParaRPr b="0" i="0" sz="1400" u="none" cap="none" strike="noStrike">
              <a:solidFill>
                <a:srgbClr val="000000"/>
              </a:solidFill>
              <a:latin typeface="Arial"/>
              <a:ea typeface="Arial"/>
              <a:cs typeface="Arial"/>
              <a:sym typeface="Arial"/>
            </a:endParaRPr>
          </a:p>
        </p:txBody>
      </p:sp>
      <p:cxnSp>
        <p:nvCxnSpPr>
          <p:cNvPr id="153" name="Google Shape;153;p11"/>
          <p:cNvCxnSpPr>
            <a:stCxn id="152" idx="0"/>
            <a:endCxn id="152" idx="0"/>
          </p:cNvCxnSpPr>
          <p:nvPr/>
        </p:nvCxnSpPr>
        <p:spPr>
          <a:xfrm flipH="1" rot="-5400000">
            <a:off x="5006999" y="5296025"/>
            <a:ext cx="600" cy="600"/>
          </a:xfrm>
          <a:prstGeom prst="curvedConnector3">
            <a:avLst>
              <a:gd fmla="val -133820588" name="adj1"/>
            </a:avLst>
          </a:prstGeom>
          <a:noFill/>
          <a:ln cap="flat" cmpd="sng" w="28575">
            <a:solidFill>
              <a:schemeClr val="accent2"/>
            </a:solidFill>
            <a:prstDash val="solid"/>
            <a:round/>
            <a:headEnd len="sm" w="sm" type="none"/>
            <a:tailEnd len="med" w="med" type="triangle"/>
          </a:ln>
        </p:spPr>
      </p:cxnSp>
      <p:pic>
        <p:nvPicPr>
          <p:cNvPr id="154" name="Google Shape;154;p11"/>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3093600" y="1485895"/>
            <a:ext cx="6004800" cy="365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2400"/>
              <a:buFont typeface="Arial"/>
              <a:buNone/>
            </a:pPr>
            <a:r>
              <a:rPr lang="en-US">
                <a:solidFill>
                  <a:srgbClr val="FF0000"/>
                </a:solidFill>
              </a:rPr>
              <a:t>Module Description</a:t>
            </a:r>
            <a:endParaRPr>
              <a:solidFill>
                <a:srgbClr val="FF0000"/>
              </a:solidFill>
            </a:endParaRPr>
          </a:p>
        </p:txBody>
      </p:sp>
      <p:sp>
        <p:nvSpPr>
          <p:cNvPr id="160" name="Google Shape;160;p12"/>
          <p:cNvSpPr txBox="1"/>
          <p:nvPr>
            <p:ph idx="1" type="body"/>
          </p:nvPr>
        </p:nvSpPr>
        <p:spPr>
          <a:xfrm>
            <a:off x="961389" y="1598358"/>
            <a:ext cx="10285800" cy="656700"/>
          </a:xfrm>
          <a:prstGeom prst="rect">
            <a:avLst/>
          </a:prstGeom>
          <a:noFill/>
          <a:ln>
            <a:noFill/>
          </a:ln>
        </p:spPr>
        <p:txBody>
          <a:bodyPr anchorCtr="0" anchor="t" bIns="0" lIns="0" spcFirstLastPara="1" rIns="0" wrap="square" tIns="0">
            <a:spAutoFit/>
          </a:bodyPr>
          <a:lstStyle/>
          <a:p>
            <a:pPr indent="0" lvl="0" marL="0" rtl="0" algn="l">
              <a:lnSpc>
                <a:spcPct val="45833"/>
              </a:lnSpc>
              <a:spcBef>
                <a:spcPts val="0"/>
              </a:spcBef>
              <a:spcAft>
                <a:spcPts val="0"/>
              </a:spcAft>
              <a:buClr>
                <a:srgbClr val="0D0D0D"/>
              </a:buClr>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rtl="0" algn="l">
              <a:spcBef>
                <a:spcPts val="0"/>
              </a:spcBef>
              <a:spcAft>
                <a:spcPts val="0"/>
              </a:spcAft>
              <a:buClr>
                <a:srgbClr val="0D0D0D"/>
              </a:buClr>
              <a:buSzPts val="1800"/>
              <a:buFont typeface="Arial"/>
              <a:buNone/>
            </a:pPr>
            <a:r>
              <a:t/>
            </a:r>
            <a:endParaRPr b="1" sz="1800">
              <a:latin typeface="Times New Roman"/>
              <a:ea typeface="Times New Roman"/>
              <a:cs typeface="Times New Roman"/>
              <a:sym typeface="Times New Roman"/>
            </a:endParaRPr>
          </a:p>
          <a:p>
            <a:pPr indent="0" lvl="0" marL="0" rtl="0" algn="l">
              <a:spcBef>
                <a:spcPts val="0"/>
              </a:spcBef>
              <a:spcAft>
                <a:spcPts val="0"/>
              </a:spcAft>
              <a:buClr>
                <a:srgbClr val="0D0D0D"/>
              </a:buClr>
              <a:buSzPts val="1800"/>
              <a:buFont typeface="Arial"/>
              <a:buNone/>
            </a:pPr>
            <a:r>
              <a:t/>
            </a:r>
            <a:endParaRPr/>
          </a:p>
        </p:txBody>
      </p:sp>
      <p:pic>
        <p:nvPicPr>
          <p:cNvPr id="161" name="Google Shape;161;p12"/>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sp>
        <p:nvSpPr>
          <p:cNvPr id="162" name="Google Shape;162;p12"/>
          <p:cNvSpPr/>
          <p:nvPr/>
        </p:nvSpPr>
        <p:spPr>
          <a:xfrm>
            <a:off x="10553700" y="381000"/>
            <a:ext cx="1152600" cy="11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txBox="1"/>
          <p:nvPr/>
        </p:nvSpPr>
        <p:spPr>
          <a:xfrm>
            <a:off x="1792605" y="2239950"/>
            <a:ext cx="6004800" cy="2378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Add task Module </a:t>
            </a:r>
            <a:endParaRPr i="0" sz="2400" u="none" cap="none" strike="noStrike">
              <a:solidFill>
                <a:srgbClr val="0D0D0D"/>
              </a:solidFill>
              <a:latin typeface="Lexend"/>
              <a:ea typeface="Lexend"/>
              <a:cs typeface="Lexend"/>
              <a:sym typeface="Lexend"/>
            </a:endParaRPr>
          </a:p>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Delete task Module </a:t>
            </a:r>
            <a:endParaRPr i="0" sz="2400" u="none" cap="none" strike="noStrike">
              <a:solidFill>
                <a:srgbClr val="0D0D0D"/>
              </a:solidFill>
              <a:latin typeface="Lexend"/>
              <a:ea typeface="Lexend"/>
              <a:cs typeface="Lexend"/>
              <a:sym typeface="Lexend"/>
            </a:endParaRPr>
          </a:p>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Edit task Module </a:t>
            </a:r>
            <a:endParaRPr i="0" sz="2400" u="none" cap="none" strike="noStrike">
              <a:solidFill>
                <a:srgbClr val="0D0D0D"/>
              </a:solidFill>
              <a:latin typeface="Lexend"/>
              <a:ea typeface="Lexend"/>
              <a:cs typeface="Lexend"/>
              <a:sym typeface="Lexend"/>
            </a:endParaRPr>
          </a:p>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Set task due date</a:t>
            </a:r>
            <a:endParaRPr i="0" sz="2400" u="none" cap="none" strike="noStrike">
              <a:solidFill>
                <a:srgbClr val="0D0D0D"/>
              </a:solidFill>
              <a:latin typeface="Lexend"/>
              <a:ea typeface="Lexend"/>
              <a:cs typeface="Lexend"/>
              <a:sym typeface="Lexend"/>
            </a:endParaRPr>
          </a:p>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Mark as completed task</a:t>
            </a:r>
            <a:endParaRPr i="0" sz="2400" u="none" cap="none" strike="noStrike">
              <a:solidFill>
                <a:srgbClr val="0D0D0D"/>
              </a:solidFill>
              <a:latin typeface="Lexend"/>
              <a:ea typeface="Lexend"/>
              <a:cs typeface="Lexend"/>
              <a:sym typeface="Lexend"/>
            </a:endParaRPr>
          </a:p>
          <a:p>
            <a:pPr indent="-381000" lvl="0" marL="457200" marR="0" rtl="0" algn="l">
              <a:lnSpc>
                <a:spcPct val="100000"/>
              </a:lnSpc>
              <a:spcBef>
                <a:spcPts val="0"/>
              </a:spcBef>
              <a:spcAft>
                <a:spcPts val="0"/>
              </a:spcAft>
              <a:buClr>
                <a:srgbClr val="0D0D0D"/>
              </a:buClr>
              <a:buSzPts val="2400"/>
              <a:buFont typeface="Lexend"/>
              <a:buChar char="●"/>
            </a:pPr>
            <a:r>
              <a:rPr i="0" lang="en-US" sz="2400" u="none" cap="none" strike="noStrike">
                <a:solidFill>
                  <a:srgbClr val="0D0D0D"/>
                </a:solidFill>
                <a:latin typeface="Lexend"/>
                <a:ea typeface="Lexend"/>
                <a:cs typeface="Lexend"/>
                <a:sym typeface="Lexend"/>
              </a:rPr>
              <a:t>Exit </a:t>
            </a:r>
            <a:endParaRPr i="0" sz="2400" u="none" cap="none" strike="noStrike">
              <a:solidFill>
                <a:srgbClr val="0D0D0D"/>
              </a:solidFill>
              <a:latin typeface="Lexend"/>
              <a:ea typeface="Lexend"/>
              <a:cs typeface="Lexend"/>
              <a:sym typeface="Lexend"/>
            </a:endParaRPr>
          </a:p>
        </p:txBody>
      </p:sp>
      <p:sp>
        <p:nvSpPr>
          <p:cNvPr id="164" name="Google Shape;164;p12"/>
          <p:cNvSpPr/>
          <p:nvPr/>
        </p:nvSpPr>
        <p:spPr>
          <a:xfrm>
            <a:off x="10525125" y="371475"/>
            <a:ext cx="1152525" cy="1104900"/>
          </a:xfrm>
          <a:prstGeom prst="rect">
            <a:avLst/>
          </a:prstGeom>
          <a:noFill/>
          <a:ln>
            <a:noFill/>
          </a:ln>
        </p:spPr>
      </p:sp>
      <p:pic>
        <p:nvPicPr>
          <p:cNvPr id="165" name="Google Shape;165;p12"/>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3678464" y="943576"/>
            <a:ext cx="3886200" cy="731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2400"/>
              <a:buFont typeface="Bookman Old Style"/>
              <a:buNone/>
            </a:pPr>
            <a:r>
              <a:rPr lang="en-US">
                <a:solidFill>
                  <a:srgbClr val="FF0000"/>
                </a:solidFill>
                <a:latin typeface="Bookman Old Style"/>
                <a:ea typeface="Bookman Old Style"/>
                <a:cs typeface="Bookman Old Style"/>
                <a:sym typeface="Bookman Old Style"/>
              </a:rPr>
              <a:t>Add task </a:t>
            </a:r>
            <a:r>
              <a:rPr b="1" i="0" lang="en-US" sz="2400" u="none" cap="none" strike="noStrike">
                <a:solidFill>
                  <a:srgbClr val="FF0000"/>
                </a:solidFill>
                <a:latin typeface="Bookman Old Style"/>
                <a:ea typeface="Bookman Old Style"/>
                <a:cs typeface="Bookman Old Style"/>
                <a:sym typeface="Bookman Old Style"/>
              </a:rPr>
              <a:t>Module</a:t>
            </a:r>
            <a:br>
              <a:rPr b="1" lang="en-US" sz="2400">
                <a:latin typeface="Times New Roman"/>
                <a:ea typeface="Times New Roman"/>
                <a:cs typeface="Times New Roman"/>
                <a:sym typeface="Times New Roman"/>
              </a:rPr>
            </a:br>
            <a:endParaRPr/>
          </a:p>
        </p:txBody>
      </p:sp>
      <p:sp>
        <p:nvSpPr>
          <p:cNvPr id="171" name="Google Shape;171;p13"/>
          <p:cNvSpPr txBox="1"/>
          <p:nvPr>
            <p:ph idx="1" type="body"/>
          </p:nvPr>
        </p:nvSpPr>
        <p:spPr>
          <a:xfrm>
            <a:off x="1066800" y="1674674"/>
            <a:ext cx="10285800" cy="329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Add TaskChoice: </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         Add a new task to the to-do list.</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Input Task Description: </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        Prompts the user to enter a description of the new task.</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Input Due Date (Optional): </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       Prompts the user to enter an optional due date for the task.</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Add to List: </a:t>
            </a:r>
            <a:endParaRPr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        Creates a new TodoItem and adds it to the list of tasks in the TodoApp.</a:t>
            </a:r>
            <a:endParaRPr sz="2400">
              <a:solidFill>
                <a:schemeClr val="dk1"/>
              </a:solidFill>
              <a:latin typeface="Lexend"/>
              <a:ea typeface="Lexend"/>
              <a:cs typeface="Lexend"/>
              <a:sym typeface="Lexend"/>
            </a:endParaRPr>
          </a:p>
        </p:txBody>
      </p:sp>
      <p:sp>
        <p:nvSpPr>
          <p:cNvPr id="172" name="Google Shape;172;p13"/>
          <p:cNvSpPr/>
          <p:nvPr/>
        </p:nvSpPr>
        <p:spPr>
          <a:xfrm>
            <a:off x="10553700" y="381000"/>
            <a:ext cx="1152525" cy="1104900"/>
          </a:xfrm>
          <a:prstGeom prst="rect">
            <a:avLst/>
          </a:prstGeom>
          <a:noFill/>
          <a:ln>
            <a:noFill/>
          </a:ln>
        </p:spPr>
      </p:sp>
      <p:pic>
        <p:nvPicPr>
          <p:cNvPr id="173" name="Google Shape;173;p13"/>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2895601" y="627062"/>
            <a:ext cx="4038600" cy="865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2800"/>
              <a:buFont typeface="Bookman Old Style"/>
              <a:buNone/>
            </a:pPr>
            <a:r>
              <a:rPr lang="en-US" sz="2800">
                <a:solidFill>
                  <a:srgbClr val="FF0000"/>
                </a:solidFill>
                <a:latin typeface="Bookman Old Style"/>
                <a:ea typeface="Bookman Old Style"/>
                <a:cs typeface="Bookman Old Style"/>
                <a:sym typeface="Bookman Old Style"/>
              </a:rPr>
              <a:t>Delete task </a:t>
            </a:r>
            <a:br>
              <a:rPr b="0" i="0" lang="en-US" sz="2800" u="none" cap="none" strike="noStrike">
                <a:solidFill>
                  <a:schemeClr val="dk1"/>
                </a:solidFill>
                <a:latin typeface="Bookman Old Style"/>
                <a:ea typeface="Bookman Old Style"/>
                <a:cs typeface="Bookman Old Style"/>
                <a:sym typeface="Bookman Old Style"/>
              </a:rPr>
            </a:br>
            <a:endParaRPr sz="2800"/>
          </a:p>
        </p:txBody>
      </p:sp>
      <p:sp>
        <p:nvSpPr>
          <p:cNvPr id="180" name="Google Shape;180;p14"/>
          <p:cNvSpPr txBox="1"/>
          <p:nvPr>
            <p:ph idx="1" type="body"/>
          </p:nvPr>
        </p:nvSpPr>
        <p:spPr>
          <a:xfrm>
            <a:off x="961389" y="1598358"/>
            <a:ext cx="10285800" cy="11952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rgbClr val="0D0D0D"/>
              </a:buClr>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rtl="0" algn="l">
              <a:lnSpc>
                <a:spcPct val="150000"/>
              </a:lnSpc>
              <a:spcBef>
                <a:spcPts val="0"/>
              </a:spcBef>
              <a:spcAft>
                <a:spcPts val="0"/>
              </a:spcAft>
              <a:buClr>
                <a:srgbClr val="0D0D0D"/>
              </a:buClr>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rtl="0" algn="l">
              <a:lnSpc>
                <a:spcPct val="150000"/>
              </a:lnSpc>
              <a:spcBef>
                <a:spcPts val="0"/>
              </a:spcBef>
              <a:spcAft>
                <a:spcPts val="0"/>
              </a:spcAft>
              <a:buClr>
                <a:srgbClr val="0D0D0D"/>
              </a:buClr>
              <a:buSzPts val="1800"/>
              <a:buFont typeface="Arial"/>
              <a:buNone/>
            </a:pPr>
            <a:r>
              <a:t/>
            </a:r>
            <a:endParaRPr/>
          </a:p>
        </p:txBody>
      </p:sp>
      <p:sp>
        <p:nvSpPr>
          <p:cNvPr id="181" name="Google Shape;181;p14"/>
          <p:cNvSpPr/>
          <p:nvPr/>
        </p:nvSpPr>
        <p:spPr>
          <a:xfrm>
            <a:off x="451250" y="1598349"/>
            <a:ext cx="10286400" cy="2893500"/>
          </a:xfrm>
          <a:prstGeom prst="rect">
            <a:avLst/>
          </a:prstGeom>
          <a:noFill/>
          <a:ln>
            <a:noFill/>
          </a:ln>
        </p:spPr>
        <p:txBody>
          <a:bodyPr anchorCtr="0" anchor="ctr" bIns="198375" lIns="0" spcFirstLastPara="1" rIns="0" wrap="square" tIns="198375">
            <a:noAutofit/>
          </a:bodyPr>
          <a:lstStyle/>
          <a:p>
            <a:pPr indent="-342900" lvl="0" marL="342900" marR="0" rtl="0" algn="l">
              <a:lnSpc>
                <a:spcPct val="100000"/>
              </a:lnSpc>
              <a:spcBef>
                <a:spcPts val="0"/>
              </a:spcBef>
              <a:spcAft>
                <a:spcPts val="0"/>
              </a:spcAft>
              <a:buClr>
                <a:schemeClr val="dk1"/>
              </a:buClr>
              <a:buSzPts val="2400"/>
              <a:buFont typeface="Lexend"/>
              <a:buChar char="•"/>
            </a:pPr>
            <a:r>
              <a:rPr lang="en-US" sz="2400">
                <a:solidFill>
                  <a:schemeClr val="dk1"/>
                </a:solidFill>
                <a:latin typeface="Lexend"/>
                <a:ea typeface="Lexend"/>
                <a:cs typeface="Lexend"/>
                <a:sym typeface="Lexend"/>
              </a:rPr>
              <a:t>Delete TaskChoice: Remove a task from the to-do list.</a:t>
            </a:r>
            <a:endParaRPr sz="2400">
              <a:solidFill>
                <a:schemeClr val="dk1"/>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Functionality: Prompts the user to enter the index of the task to be deleted.</a:t>
            </a:r>
            <a:endParaRPr sz="2400">
              <a:solidFill>
                <a:schemeClr val="dk1"/>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Remove from List: Deletes the task at the specified index from the list of tasks in the TodoApp.</a:t>
            </a:r>
            <a:r>
              <a:rPr i="0" lang="en-US" sz="2400" u="none" cap="none" strike="noStrike">
                <a:solidFill>
                  <a:schemeClr val="dk1"/>
                </a:solidFill>
                <a:latin typeface="Lexend"/>
                <a:ea typeface="Lexend"/>
                <a:cs typeface="Lexend"/>
                <a:sym typeface="Lexend"/>
              </a:rPr>
              <a:t>.</a:t>
            </a:r>
            <a:endParaRPr sz="2400">
              <a:latin typeface="Lexend"/>
              <a:ea typeface="Lexend"/>
              <a:cs typeface="Lexend"/>
              <a:sym typeface="Lexend"/>
            </a:endParaRPr>
          </a:p>
          <a:p>
            <a:pPr indent="0" lvl="0" marL="0" marR="0" rtl="0" algn="l">
              <a:lnSpc>
                <a:spcPct val="100000"/>
              </a:lnSpc>
              <a:spcBef>
                <a:spcPts val="0"/>
              </a:spcBef>
              <a:spcAft>
                <a:spcPts val="0"/>
              </a:spcAft>
              <a:buSzPts val="1800"/>
              <a:buFont typeface="Arial"/>
              <a:buNone/>
            </a:pPr>
            <a:r>
              <a:t/>
            </a:r>
            <a:endParaRPr i="0" sz="2400" u="none" cap="none" strike="noStrike">
              <a:solidFill>
                <a:schemeClr val="dk1"/>
              </a:solidFill>
              <a:latin typeface="Lexend"/>
              <a:ea typeface="Lexend"/>
              <a:cs typeface="Lexend"/>
              <a:sym typeface="Lexend"/>
            </a:endParaRPr>
          </a:p>
        </p:txBody>
      </p:sp>
      <p:sp>
        <p:nvSpPr>
          <p:cNvPr id="182" name="Google Shape;182;p14"/>
          <p:cNvSpPr/>
          <p:nvPr/>
        </p:nvSpPr>
        <p:spPr>
          <a:xfrm>
            <a:off x="10553700" y="381000"/>
            <a:ext cx="1152525" cy="1104900"/>
          </a:xfrm>
          <a:prstGeom prst="rect">
            <a:avLst/>
          </a:prstGeom>
          <a:noFill/>
          <a:ln>
            <a:noFill/>
          </a:ln>
        </p:spPr>
      </p:sp>
      <p:pic>
        <p:nvPicPr>
          <p:cNvPr id="183" name="Google Shape;183;p14"/>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3048672" y="1249012"/>
            <a:ext cx="6004800" cy="138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3000"/>
              <a:buFont typeface="Bookman Old Style"/>
              <a:buNone/>
            </a:pPr>
            <a:r>
              <a:rPr lang="en-US" sz="3000">
                <a:solidFill>
                  <a:srgbClr val="FF0000"/>
                </a:solidFill>
                <a:latin typeface="Bookman Old Style"/>
                <a:ea typeface="Bookman Old Style"/>
                <a:cs typeface="Bookman Old Style"/>
                <a:sym typeface="Bookman Old Style"/>
              </a:rPr>
              <a:t>Edit task </a:t>
            </a:r>
            <a:br>
              <a:rPr b="0" i="0" lang="en-US" sz="3000" u="none" cap="none" strike="noStrike">
                <a:solidFill>
                  <a:schemeClr val="dk1"/>
                </a:solidFill>
                <a:latin typeface="Bookman Old Style"/>
                <a:ea typeface="Bookman Old Style"/>
                <a:cs typeface="Bookman Old Style"/>
                <a:sym typeface="Bookman Old Style"/>
              </a:rPr>
            </a:br>
            <a:br>
              <a:rPr lang="en-US" sz="3000">
                <a:latin typeface="Calibri"/>
                <a:ea typeface="Calibri"/>
                <a:cs typeface="Calibri"/>
                <a:sym typeface="Calibri"/>
              </a:rPr>
            </a:br>
            <a:endParaRPr sz="3000"/>
          </a:p>
        </p:txBody>
      </p:sp>
      <p:sp>
        <p:nvSpPr>
          <p:cNvPr id="190" name="Google Shape;190;p15"/>
          <p:cNvSpPr txBox="1"/>
          <p:nvPr>
            <p:ph idx="1" type="body"/>
          </p:nvPr>
        </p:nvSpPr>
        <p:spPr>
          <a:xfrm>
            <a:off x="781425" y="1760344"/>
            <a:ext cx="10924800" cy="2959800"/>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 Edit the description of an existing task.</a:t>
            </a:r>
            <a:endParaRPr sz="2400">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Functionality:. Prompts the user to enter the index of the task to be edited.</a:t>
            </a:r>
            <a:endParaRPr sz="2400">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Input New Description: Prompts the user to enter the new description for the task.</a:t>
            </a:r>
            <a:endParaRPr sz="2400">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2400"/>
              <a:buFont typeface="Lexend"/>
              <a:buNone/>
            </a:pPr>
            <a:r>
              <a:rPr lang="en-US" sz="2400">
                <a:solidFill>
                  <a:schemeClr val="dk1"/>
                </a:solidFill>
                <a:latin typeface="Lexend"/>
                <a:ea typeface="Lexend"/>
                <a:cs typeface="Lexend"/>
                <a:sym typeface="Lexend"/>
              </a:rPr>
              <a:t>Update Description: Updates the task description at the specified index in the TodoApp.</a:t>
            </a:r>
            <a:endParaRPr i="0" sz="2400" u="none" cap="none" strike="noStrike">
              <a:solidFill>
                <a:schemeClr val="dk1"/>
              </a:solidFill>
              <a:latin typeface="Lexend"/>
              <a:ea typeface="Lexend"/>
              <a:cs typeface="Lexend"/>
              <a:sym typeface="Lexend"/>
            </a:endParaRPr>
          </a:p>
        </p:txBody>
      </p:sp>
      <p:sp>
        <p:nvSpPr>
          <p:cNvPr id="191" name="Google Shape;191;p15"/>
          <p:cNvSpPr/>
          <p:nvPr/>
        </p:nvSpPr>
        <p:spPr>
          <a:xfrm>
            <a:off x="10553700" y="381000"/>
            <a:ext cx="1152525" cy="1104900"/>
          </a:xfrm>
          <a:prstGeom prst="rect">
            <a:avLst/>
          </a:prstGeom>
          <a:noFill/>
          <a:ln>
            <a:noFill/>
          </a:ln>
        </p:spPr>
      </p:sp>
      <p:pic>
        <p:nvPicPr>
          <p:cNvPr id="192" name="Google Shape;192;p15"/>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pic>
        <p:nvPicPr>
          <p:cNvPr id="193" name="Google Shape;193;p15"/>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3429000" y="1479400"/>
            <a:ext cx="4467000" cy="101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2400"/>
              <a:buFont typeface="Bookman Old Style"/>
              <a:buNone/>
            </a:pPr>
            <a:r>
              <a:rPr lang="en-US">
                <a:solidFill>
                  <a:srgbClr val="FF0000"/>
                </a:solidFill>
                <a:latin typeface="Bookman Old Style"/>
                <a:ea typeface="Bookman Old Style"/>
                <a:cs typeface="Bookman Old Style"/>
                <a:sym typeface="Bookman Old Style"/>
              </a:rPr>
              <a:t>Mark task as completed </a:t>
            </a:r>
            <a:br>
              <a:rPr b="0" i="0" lang="en-US" sz="1600" u="none" cap="none" strike="noStrike">
                <a:solidFill>
                  <a:schemeClr val="dk1"/>
                </a:solidFill>
                <a:latin typeface="Arial"/>
                <a:ea typeface="Arial"/>
                <a:cs typeface="Arial"/>
                <a:sym typeface="Arial"/>
              </a:rPr>
            </a:br>
            <a:br>
              <a:rPr lang="en-US" sz="1800">
                <a:latin typeface="Calibri"/>
                <a:ea typeface="Calibri"/>
                <a:cs typeface="Calibri"/>
                <a:sym typeface="Calibri"/>
              </a:rPr>
            </a:br>
            <a:endParaRPr/>
          </a:p>
        </p:txBody>
      </p:sp>
      <p:sp>
        <p:nvSpPr>
          <p:cNvPr id="199" name="Google Shape;199;p16"/>
          <p:cNvSpPr txBox="1"/>
          <p:nvPr>
            <p:ph idx="1" type="body"/>
          </p:nvPr>
        </p:nvSpPr>
        <p:spPr>
          <a:xfrm>
            <a:off x="1189989" y="3884358"/>
            <a:ext cx="10285800" cy="7797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Clr>
                <a:srgbClr val="0D0D0D"/>
              </a:buClr>
              <a:buSzPts val="1800"/>
              <a:buFont typeface="Arial"/>
              <a:buNone/>
            </a:pPr>
            <a:r>
              <a:t/>
            </a:r>
            <a:endParaRPr>
              <a:solidFill>
                <a:schemeClr val="dk1"/>
              </a:solidFill>
            </a:endParaRPr>
          </a:p>
        </p:txBody>
      </p:sp>
      <p:sp>
        <p:nvSpPr>
          <p:cNvPr id="200" name="Google Shape;200;p16"/>
          <p:cNvSpPr/>
          <p:nvPr/>
        </p:nvSpPr>
        <p:spPr>
          <a:xfrm>
            <a:off x="1181250" y="1485898"/>
            <a:ext cx="9829500" cy="2916600"/>
          </a:xfrm>
          <a:prstGeom prst="rect">
            <a:avLst/>
          </a:prstGeom>
          <a:noFill/>
          <a:ln>
            <a:noFill/>
          </a:ln>
        </p:spPr>
        <p:txBody>
          <a:bodyPr anchorCtr="0" anchor="ctr" bIns="198375" lIns="0" spcFirstLastPara="1" rIns="0" wrap="square" tIns="198375">
            <a:noAutofit/>
          </a:bodyPr>
          <a:lstStyle/>
          <a:p>
            <a:pPr indent="0" lvl="0" marL="0" marR="0" rtl="0" algn="l">
              <a:lnSpc>
                <a:spcPct val="100000"/>
              </a:lnSpc>
              <a:spcBef>
                <a:spcPts val="0"/>
              </a:spcBef>
              <a:spcAft>
                <a:spcPts val="0"/>
              </a:spcAft>
              <a:buClr>
                <a:schemeClr val="dk1"/>
              </a:buClr>
              <a:buSzPts val="1200"/>
              <a:buFont typeface="Arial"/>
              <a:buNone/>
            </a:pPr>
            <a:r>
              <a:t/>
            </a:r>
            <a:endParaRPr i="0" sz="2400" u="none" cap="none" strike="noStrike">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800"/>
              <a:buFont typeface="Arial"/>
              <a:buNone/>
            </a:pPr>
            <a:r>
              <a:rPr lang="en-US" sz="2400">
                <a:solidFill>
                  <a:schemeClr val="dk1"/>
                </a:solidFill>
                <a:latin typeface="Lexend"/>
                <a:ea typeface="Lexend"/>
                <a:cs typeface="Lexend"/>
                <a:sym typeface="Lexend"/>
              </a:rPr>
              <a:t>Functionality: Prompts the user to enter the index of the task to be marked as completed.</a:t>
            </a:r>
            <a:endParaRPr sz="2400">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800"/>
              <a:buFont typeface="Arial"/>
              <a:buNone/>
            </a:pPr>
            <a:r>
              <a:rPr lang="en-US" sz="2400">
                <a:solidFill>
                  <a:schemeClr val="dk1"/>
                </a:solidFill>
                <a:latin typeface="Lexend"/>
                <a:ea typeface="Lexend"/>
                <a:cs typeface="Lexend"/>
                <a:sym typeface="Lexend"/>
              </a:rPr>
              <a:t>Set Completed Status: Marks the task at the specified index as completed in the TodoApp.. </a:t>
            </a:r>
            <a:endParaRPr sz="2400">
              <a:solidFill>
                <a:schemeClr val="dk1"/>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800"/>
              <a:buFont typeface="Arial"/>
              <a:buNone/>
            </a:pPr>
            <a:r>
              <a:t/>
            </a:r>
            <a:endParaRPr i="0" sz="2400" u="none" cap="none" strike="noStrike">
              <a:solidFill>
                <a:schemeClr val="dk1"/>
              </a:solidFill>
              <a:latin typeface="Lexend"/>
              <a:ea typeface="Lexend"/>
              <a:cs typeface="Lexend"/>
              <a:sym typeface="Lexend"/>
            </a:endParaRPr>
          </a:p>
        </p:txBody>
      </p:sp>
      <p:sp>
        <p:nvSpPr>
          <p:cNvPr id="201" name="Google Shape;201;p16"/>
          <p:cNvSpPr/>
          <p:nvPr/>
        </p:nvSpPr>
        <p:spPr>
          <a:xfrm>
            <a:off x="10553700" y="381000"/>
            <a:ext cx="1152600" cy="11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16"/>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sp>
        <p:nvSpPr>
          <p:cNvPr id="203" name="Google Shape;203;p16"/>
          <p:cNvSpPr/>
          <p:nvPr/>
        </p:nvSpPr>
        <p:spPr>
          <a:xfrm>
            <a:off x="10525125" y="371475"/>
            <a:ext cx="1152525" cy="1104900"/>
          </a:xfrm>
          <a:prstGeom prst="rect">
            <a:avLst/>
          </a:prstGeom>
          <a:noFill/>
          <a:ln>
            <a:noFill/>
          </a:ln>
        </p:spPr>
      </p:sp>
      <p:pic>
        <p:nvPicPr>
          <p:cNvPr id="204" name="Google Shape;204;p16"/>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nvSpPr>
        <p:spPr>
          <a:xfrm>
            <a:off x="1150650" y="2036100"/>
            <a:ext cx="9403200" cy="302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D0D0D"/>
                </a:solidFill>
                <a:latin typeface="Calibri"/>
                <a:ea typeface="Calibri"/>
                <a:cs typeface="Calibri"/>
                <a:sym typeface="Calibri"/>
              </a:rPr>
              <a:t>Set Due DateChoice: Set or update the due date for an existing task.</a:t>
            </a:r>
            <a:endParaRPr i="0" sz="2400" u="none" cap="none" strike="noStrik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D0D0D"/>
                </a:solidFill>
                <a:latin typeface="Calibri"/>
                <a:ea typeface="Calibri"/>
                <a:cs typeface="Calibri"/>
                <a:sym typeface="Calibri"/>
              </a:rPr>
              <a:t>Functionality: Prompts the user to enter the index of the task for which to set the due date.</a:t>
            </a:r>
            <a:endParaRPr i="0" sz="2400" u="none" cap="none" strike="noStrik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D0D0D"/>
                </a:solidFill>
                <a:latin typeface="Calibri"/>
                <a:ea typeface="Calibri"/>
                <a:cs typeface="Calibri"/>
                <a:sym typeface="Calibri"/>
              </a:rPr>
              <a:t>Input Due Date: Prompts the user to enter the new due date for the task in the format "YYYY-MM-DD".Update Due Date: Sets or updates the due date for the task at the specified index in the TodoApp</a:t>
            </a:r>
            <a:endParaRPr i="0" sz="2400" u="none" cap="none" strike="noStrik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D0D0D"/>
              </a:solidFill>
              <a:latin typeface="Calibri"/>
              <a:ea typeface="Calibri"/>
              <a:cs typeface="Calibri"/>
              <a:sym typeface="Calibri"/>
            </a:endParaRPr>
          </a:p>
        </p:txBody>
      </p:sp>
      <p:sp>
        <p:nvSpPr>
          <p:cNvPr id="210" name="Google Shape;210;p17"/>
          <p:cNvSpPr/>
          <p:nvPr/>
        </p:nvSpPr>
        <p:spPr>
          <a:xfrm>
            <a:off x="10553700" y="381000"/>
            <a:ext cx="1152600" cy="110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17"/>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sp>
        <p:nvSpPr>
          <p:cNvPr id="212" name="Google Shape;212;p17"/>
          <p:cNvSpPr txBox="1"/>
          <p:nvPr/>
        </p:nvSpPr>
        <p:spPr>
          <a:xfrm>
            <a:off x="2373335" y="1485901"/>
            <a:ext cx="50406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Set task due date</a:t>
            </a:r>
            <a:endParaRPr b="1" i="0" sz="2400" u="none" cap="none" strike="noStrike">
              <a:solidFill>
                <a:srgbClr val="FF0000"/>
              </a:solidFill>
              <a:latin typeface="Arial"/>
              <a:ea typeface="Arial"/>
              <a:cs typeface="Arial"/>
              <a:sym typeface="Arial"/>
            </a:endParaRPr>
          </a:p>
        </p:txBody>
      </p:sp>
      <p:sp>
        <p:nvSpPr>
          <p:cNvPr id="213" name="Google Shape;213;p17"/>
          <p:cNvSpPr/>
          <p:nvPr/>
        </p:nvSpPr>
        <p:spPr>
          <a:xfrm>
            <a:off x="10525125" y="371475"/>
            <a:ext cx="1152525" cy="1104900"/>
          </a:xfrm>
          <a:prstGeom prst="rect">
            <a:avLst/>
          </a:prstGeom>
          <a:noFill/>
          <a:ln>
            <a:noFill/>
          </a:ln>
        </p:spPr>
      </p:sp>
      <p:pic>
        <p:nvPicPr>
          <p:cNvPr id="214" name="Google Shape;214;p17"/>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004185" y="627062"/>
            <a:ext cx="60048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1800"/>
              <a:buFont typeface="Arial"/>
              <a:buNone/>
            </a:pPr>
            <a:r>
              <a:rPr b="1" lang="en-US" sz="1800">
                <a:solidFill>
                  <a:srgbClr val="FF0000"/>
                </a:solidFill>
                <a:latin typeface="Arial"/>
                <a:ea typeface="Arial"/>
                <a:cs typeface="Arial"/>
                <a:sym typeface="Arial"/>
              </a:rPr>
              <a:t>CONCLUSION AND FUTURE ENHANCEMENT</a:t>
            </a:r>
            <a:br>
              <a:rPr b="1" lang="en-US" sz="1800">
                <a:solidFill>
                  <a:srgbClr val="FF0000"/>
                </a:solidFill>
                <a:latin typeface="Arial"/>
                <a:ea typeface="Arial"/>
                <a:cs typeface="Arial"/>
                <a:sym typeface="Arial"/>
              </a:rPr>
            </a:br>
            <a:br>
              <a:rPr lang="en-US" sz="1800">
                <a:solidFill>
                  <a:srgbClr val="FF0000"/>
                </a:solidFill>
                <a:latin typeface="Calibri"/>
                <a:ea typeface="Calibri"/>
                <a:cs typeface="Calibri"/>
                <a:sym typeface="Calibri"/>
              </a:rPr>
            </a:br>
            <a:endParaRPr>
              <a:solidFill>
                <a:srgbClr val="FF0000"/>
              </a:solidFill>
            </a:endParaRPr>
          </a:p>
        </p:txBody>
      </p:sp>
      <p:sp>
        <p:nvSpPr>
          <p:cNvPr id="220" name="Google Shape;220;p18"/>
          <p:cNvSpPr txBox="1"/>
          <p:nvPr>
            <p:ph idx="1" type="body"/>
          </p:nvPr>
        </p:nvSpPr>
        <p:spPr>
          <a:xfrm>
            <a:off x="457201" y="1704181"/>
            <a:ext cx="10285800" cy="12411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800"/>
              <a:buFont typeface="Arial"/>
              <a:buNone/>
            </a:pPr>
            <a:r>
              <a:rPr lang="en-US">
                <a:solidFill>
                  <a:schemeClr val="dk1"/>
                </a:solidFill>
                <a:latin typeface="Arial"/>
                <a:ea typeface="Arial"/>
                <a:cs typeface="Arial"/>
                <a:sym typeface="Arial"/>
              </a:rPr>
              <a:t>T</a:t>
            </a:r>
            <a:r>
              <a:rPr b="0" i="0" lang="en-US">
                <a:solidFill>
                  <a:schemeClr val="dk1"/>
                </a:solidFill>
                <a:latin typeface="Arial"/>
                <a:ea typeface="Arial"/>
                <a:cs typeface="Arial"/>
                <a:sym typeface="Arial"/>
              </a:rPr>
              <a:t>he command-line to-do list application provides a simple yet effective way to manage tasks. It helps users keep track of their activities, set due dates, and ensure tasks are completed on time. The application is easy to use and fulfills the basic needs of task management.</a:t>
            </a:r>
            <a:endParaRPr>
              <a:solidFill>
                <a:schemeClr val="dk1"/>
              </a:solidFill>
            </a:endParaRPr>
          </a:p>
        </p:txBody>
      </p:sp>
      <p:sp>
        <p:nvSpPr>
          <p:cNvPr id="221" name="Google Shape;221;p18"/>
          <p:cNvSpPr txBox="1"/>
          <p:nvPr/>
        </p:nvSpPr>
        <p:spPr>
          <a:xfrm>
            <a:off x="457200" y="3124200"/>
            <a:ext cx="11864100" cy="252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Bookman Old Style"/>
              <a:buNone/>
            </a:pPr>
            <a:r>
              <a:rPr b="0" i="0" lang="en-US" sz="2000">
                <a:solidFill>
                  <a:schemeClr val="dk1"/>
                </a:solidFill>
                <a:latin typeface="Bookman Old Style"/>
                <a:ea typeface="Bookman Old Style"/>
                <a:cs typeface="Bookman Old Style"/>
                <a:sym typeface="Bookman Old Style"/>
              </a:rPr>
              <a:t>Future enhancements could include:</a:t>
            </a:r>
            <a:endParaRPr sz="1800"/>
          </a:p>
          <a:p>
            <a:pPr indent="0" lvl="0" marL="0" marR="0" rtl="0" algn="l">
              <a:spcBef>
                <a:spcPts val="0"/>
              </a:spcBef>
              <a:spcAft>
                <a:spcPts val="0"/>
              </a:spcAft>
              <a:buSzPts val="2000"/>
              <a:buFont typeface="Arial"/>
              <a:buNone/>
            </a:pPr>
            <a:r>
              <a:t/>
            </a:r>
            <a:endParaRPr b="0" i="0" sz="20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Clr>
                <a:schemeClr val="dk1"/>
              </a:buClr>
              <a:buSzPts val="2000"/>
              <a:buFont typeface="Calibri"/>
              <a:buAutoNum type="arabicPeriod"/>
            </a:pPr>
            <a:r>
              <a:rPr b="1" i="0" lang="en-US" sz="2000">
                <a:solidFill>
                  <a:schemeClr val="dk1"/>
                </a:solidFill>
                <a:latin typeface="Bookman Old Style"/>
                <a:ea typeface="Bookman Old Style"/>
                <a:cs typeface="Bookman Old Style"/>
                <a:sym typeface="Bookman Old Style"/>
              </a:rPr>
              <a:t>Persistent Storage</a:t>
            </a:r>
            <a:r>
              <a:rPr b="0" i="0" lang="en-US" sz="2000">
                <a:solidFill>
                  <a:schemeClr val="dk1"/>
                </a:solidFill>
                <a:latin typeface="Bookman Old Style"/>
                <a:ea typeface="Bookman Old Style"/>
                <a:cs typeface="Bookman Old Style"/>
                <a:sym typeface="Bookman Old Style"/>
              </a:rPr>
              <a:t>:  Save tasks to a file or database to retain them between sessions.</a:t>
            </a:r>
            <a:endParaRPr sz="1800"/>
          </a:p>
          <a:p>
            <a:pPr indent="0" lvl="0" marL="0" marR="0" rtl="0" algn="l">
              <a:spcBef>
                <a:spcPts val="0"/>
              </a:spcBef>
              <a:spcAft>
                <a:spcPts val="0"/>
              </a:spcAft>
              <a:buClr>
                <a:schemeClr val="dk1"/>
              </a:buClr>
              <a:buSzPts val="2000"/>
              <a:buFont typeface="Calibri"/>
              <a:buAutoNum type="arabicPeriod"/>
            </a:pPr>
            <a:r>
              <a:rPr b="1" i="0" lang="en-US" sz="2000">
                <a:solidFill>
                  <a:schemeClr val="dk1"/>
                </a:solidFill>
                <a:latin typeface="Bookman Old Style"/>
                <a:ea typeface="Bookman Old Style"/>
                <a:cs typeface="Bookman Old Style"/>
                <a:sym typeface="Bookman Old Style"/>
              </a:rPr>
              <a:t>Priority Levels</a:t>
            </a:r>
            <a:r>
              <a:rPr b="0" i="0" lang="en-US" sz="2000">
                <a:solidFill>
                  <a:schemeClr val="dk1"/>
                </a:solidFill>
                <a:latin typeface="Bookman Old Style"/>
                <a:ea typeface="Bookman Old Style"/>
                <a:cs typeface="Bookman Old Style"/>
                <a:sym typeface="Bookman Old Style"/>
              </a:rPr>
              <a:t>:        Add functionality to set and sort tasks by priority.</a:t>
            </a:r>
            <a:endParaRPr sz="1800"/>
          </a:p>
          <a:p>
            <a:pPr indent="0" lvl="0" marL="0" marR="0" rtl="0" algn="l">
              <a:spcBef>
                <a:spcPts val="0"/>
              </a:spcBef>
              <a:spcAft>
                <a:spcPts val="0"/>
              </a:spcAft>
              <a:buClr>
                <a:schemeClr val="dk1"/>
              </a:buClr>
              <a:buSzPts val="2000"/>
              <a:buFont typeface="Calibri"/>
              <a:buAutoNum type="arabicPeriod"/>
            </a:pPr>
            <a:r>
              <a:rPr b="1" i="0" lang="en-US" sz="2000">
                <a:solidFill>
                  <a:schemeClr val="dk1"/>
                </a:solidFill>
                <a:latin typeface="Bookman Old Style"/>
                <a:ea typeface="Bookman Old Style"/>
                <a:cs typeface="Bookman Old Style"/>
                <a:sym typeface="Bookman Old Style"/>
              </a:rPr>
              <a:t>Recurring Tasks</a:t>
            </a:r>
            <a:r>
              <a:rPr b="0" i="0" lang="en-US" sz="2000">
                <a:solidFill>
                  <a:schemeClr val="dk1"/>
                </a:solidFill>
                <a:latin typeface="Bookman Old Style"/>
                <a:ea typeface="Bookman Old Style"/>
                <a:cs typeface="Bookman Old Style"/>
                <a:sym typeface="Bookman Old Style"/>
              </a:rPr>
              <a:t>:     Support for tasks that repeat on a regular basis.</a:t>
            </a:r>
            <a:endParaRPr sz="1800"/>
          </a:p>
          <a:p>
            <a:pPr indent="0" lvl="0" marL="0" marR="0" rtl="0" algn="l">
              <a:spcBef>
                <a:spcPts val="0"/>
              </a:spcBef>
              <a:spcAft>
                <a:spcPts val="0"/>
              </a:spcAft>
              <a:buClr>
                <a:schemeClr val="dk1"/>
              </a:buClr>
              <a:buSzPts val="2000"/>
              <a:buFont typeface="Calibri"/>
              <a:buAutoNum type="arabicPeriod"/>
            </a:pPr>
            <a:r>
              <a:rPr b="1" i="0" lang="en-US" sz="2000">
                <a:solidFill>
                  <a:schemeClr val="dk1"/>
                </a:solidFill>
                <a:latin typeface="Bookman Old Style"/>
                <a:ea typeface="Bookman Old Style"/>
                <a:cs typeface="Bookman Old Style"/>
                <a:sym typeface="Bookman Old Style"/>
              </a:rPr>
              <a:t>User Interface</a:t>
            </a:r>
            <a:r>
              <a:rPr b="0" i="0" lang="en-US" sz="2000">
                <a:solidFill>
                  <a:schemeClr val="dk1"/>
                </a:solidFill>
                <a:latin typeface="Bookman Old Style"/>
                <a:ea typeface="Bookman Old Style"/>
                <a:cs typeface="Bookman Old Style"/>
                <a:sym typeface="Bookman Old Style"/>
              </a:rPr>
              <a:t>:        Develop a graphical user interface for  more user-friendlyexperience.</a:t>
            </a:r>
            <a:endParaRPr sz="1800"/>
          </a:p>
          <a:p>
            <a:pPr indent="0" lvl="0" marL="0" marR="0" rtl="0" algn="l">
              <a:spcBef>
                <a:spcPts val="0"/>
              </a:spcBef>
              <a:spcAft>
                <a:spcPts val="0"/>
              </a:spcAft>
              <a:buClr>
                <a:schemeClr val="dk1"/>
              </a:buClr>
              <a:buSzPts val="2000"/>
              <a:buFont typeface="Calibri"/>
              <a:buAutoNum type="arabicPeriod"/>
            </a:pPr>
            <a:r>
              <a:rPr b="1" i="0" lang="en-US" sz="2000">
                <a:solidFill>
                  <a:schemeClr val="dk1"/>
                </a:solidFill>
                <a:latin typeface="Bookman Old Style"/>
                <a:ea typeface="Bookman Old Style"/>
                <a:cs typeface="Bookman Old Style"/>
                <a:sym typeface="Bookman Old Style"/>
              </a:rPr>
              <a:t>Notifications</a:t>
            </a:r>
            <a:r>
              <a:rPr b="0" i="0" lang="en-US" sz="2000">
                <a:solidFill>
                  <a:schemeClr val="dk1"/>
                </a:solidFill>
                <a:latin typeface="Bookman Old Style"/>
                <a:ea typeface="Bookman Old Style"/>
                <a:cs typeface="Bookman Old Style"/>
                <a:sym typeface="Bookman Old Style"/>
              </a:rPr>
              <a:t>:          Implement reminders or notifications for upcoming due dates.</a:t>
            </a:r>
            <a:endParaRPr sz="1800"/>
          </a:p>
          <a:p>
            <a:pPr indent="0" lvl="0" marL="0" marR="0" rtl="0" algn="l">
              <a:spcBef>
                <a:spcPts val="0"/>
              </a:spcBef>
              <a:spcAft>
                <a:spcPts val="0"/>
              </a:spcAft>
              <a:buSzPts val="1800"/>
              <a:buFont typeface="Arial"/>
              <a:buNone/>
            </a:pPr>
            <a:r>
              <a:t/>
            </a:r>
            <a:endParaRPr sz="1800"/>
          </a:p>
        </p:txBody>
      </p:sp>
      <p:sp>
        <p:nvSpPr>
          <p:cNvPr id="222" name="Google Shape;222;p18"/>
          <p:cNvSpPr/>
          <p:nvPr/>
        </p:nvSpPr>
        <p:spPr>
          <a:xfrm>
            <a:off x="10553700" y="381000"/>
            <a:ext cx="1152525" cy="1104900"/>
          </a:xfrm>
          <a:prstGeom prst="rect">
            <a:avLst/>
          </a:prstGeom>
          <a:noFill/>
          <a:ln>
            <a:noFill/>
          </a:ln>
        </p:spPr>
      </p:sp>
      <p:pic>
        <p:nvPicPr>
          <p:cNvPr id="223" name="Google Shape;223;p18"/>
          <p:cNvPicPr preferRelativeResize="0"/>
          <p:nvPr/>
        </p:nvPicPr>
        <p:blipFill rotWithShape="1">
          <a:blip r:embed="rId3">
            <a:alphaModFix/>
          </a:blip>
          <a:srcRect b="0" l="0" r="0" t="0"/>
          <a:stretch/>
        </p:blipFill>
        <p:spPr>
          <a:xfrm>
            <a:off x="494076" y="208317"/>
            <a:ext cx="1054347" cy="1040690"/>
          </a:xfrm>
          <a:prstGeom prst="rect">
            <a:avLst/>
          </a:prstGeom>
          <a:noFill/>
          <a:ln>
            <a:noFill/>
          </a:ln>
        </p:spPr>
      </p:pic>
      <p:pic>
        <p:nvPicPr>
          <p:cNvPr id="224" name="Google Shape;224;p18"/>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3980521" y="750599"/>
            <a:ext cx="6004800" cy="365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FF0000"/>
              </a:buClr>
              <a:buSzPts val="2400"/>
              <a:buFont typeface="Arial"/>
              <a:buNone/>
            </a:pPr>
            <a:r>
              <a:rPr lang="en-US">
                <a:solidFill>
                  <a:srgbClr val="FF0000"/>
                </a:solidFill>
              </a:rPr>
              <a:t>SCREENSHOT</a:t>
            </a:r>
            <a:endParaRPr>
              <a:solidFill>
                <a:srgbClr val="FF0000"/>
              </a:solidFill>
            </a:endParaRPr>
          </a:p>
        </p:txBody>
      </p:sp>
      <p:pic>
        <p:nvPicPr>
          <p:cNvPr id="230" name="Google Shape;230;p19"/>
          <p:cNvPicPr preferRelativeResize="0"/>
          <p:nvPr/>
        </p:nvPicPr>
        <p:blipFill rotWithShape="1">
          <a:blip r:embed="rId3">
            <a:alphaModFix/>
          </a:blip>
          <a:srcRect b="0" l="0" r="0" t="0"/>
          <a:stretch/>
        </p:blipFill>
        <p:spPr>
          <a:xfrm>
            <a:off x="201117" y="75609"/>
            <a:ext cx="1054347" cy="1040690"/>
          </a:xfrm>
          <a:prstGeom prst="rect">
            <a:avLst/>
          </a:prstGeom>
          <a:noFill/>
          <a:ln>
            <a:noFill/>
          </a:ln>
        </p:spPr>
      </p:pic>
      <p:sp>
        <p:nvSpPr>
          <p:cNvPr id="231" name="Google Shape;231;p19"/>
          <p:cNvSpPr txBox="1"/>
          <p:nvPr/>
        </p:nvSpPr>
        <p:spPr>
          <a:xfrm>
            <a:off x="6102" y="271818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p:txBody>
      </p:sp>
      <p:sp>
        <p:nvSpPr>
          <p:cNvPr id="232" name="Google Shape;232;p19"/>
          <p:cNvSpPr txBox="1"/>
          <p:nvPr/>
        </p:nvSpPr>
        <p:spPr>
          <a:xfrm>
            <a:off x="5187623" y="2513094"/>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800"/>
              <a:buFont typeface="Arial"/>
              <a:buNone/>
            </a:pPr>
            <a:r>
              <a:t/>
            </a:r>
            <a:endParaRPr sz="1800"/>
          </a:p>
        </p:txBody>
      </p:sp>
      <p:pic>
        <p:nvPicPr>
          <p:cNvPr id="233" name="Google Shape;233;p19"/>
          <p:cNvPicPr preferRelativeResize="0"/>
          <p:nvPr/>
        </p:nvPicPr>
        <p:blipFill rotWithShape="1">
          <a:blip r:embed="rId4">
            <a:alphaModFix/>
          </a:blip>
          <a:srcRect b="0" l="0" r="0" t="0"/>
          <a:stretch/>
        </p:blipFill>
        <p:spPr>
          <a:xfrm>
            <a:off x="278422" y="1337266"/>
            <a:ext cx="4176781" cy="5312419"/>
          </a:xfrm>
          <a:prstGeom prst="rect">
            <a:avLst/>
          </a:prstGeom>
          <a:noFill/>
          <a:ln>
            <a:noFill/>
          </a:ln>
        </p:spPr>
      </p:pic>
      <p:pic>
        <p:nvPicPr>
          <p:cNvPr id="234" name="Google Shape;234;p19"/>
          <p:cNvPicPr preferRelativeResize="0"/>
          <p:nvPr/>
        </p:nvPicPr>
        <p:blipFill rotWithShape="1">
          <a:blip r:embed="rId5">
            <a:alphaModFix/>
          </a:blip>
          <a:srcRect b="0" l="0" r="0" t="0"/>
          <a:stretch/>
        </p:blipFill>
        <p:spPr>
          <a:xfrm>
            <a:off x="4651577" y="1649458"/>
            <a:ext cx="3035611" cy="2302099"/>
          </a:xfrm>
          <a:prstGeom prst="rect">
            <a:avLst/>
          </a:prstGeom>
          <a:noFill/>
          <a:ln>
            <a:noFill/>
          </a:ln>
        </p:spPr>
      </p:pic>
      <p:pic>
        <p:nvPicPr>
          <p:cNvPr id="235" name="Google Shape;235;p19"/>
          <p:cNvPicPr preferRelativeResize="0"/>
          <p:nvPr/>
        </p:nvPicPr>
        <p:blipFill rotWithShape="1">
          <a:blip r:embed="rId6">
            <a:alphaModFix/>
          </a:blip>
          <a:srcRect b="0" l="0" r="0" t="0"/>
          <a:stretch/>
        </p:blipFill>
        <p:spPr>
          <a:xfrm>
            <a:off x="7883563" y="1337266"/>
            <a:ext cx="4019038" cy="5383388"/>
          </a:xfrm>
          <a:prstGeom prst="rect">
            <a:avLst/>
          </a:prstGeom>
          <a:noFill/>
          <a:ln>
            <a:noFill/>
          </a:ln>
        </p:spPr>
      </p:pic>
      <p:pic>
        <p:nvPicPr>
          <p:cNvPr id="236" name="Google Shape;236;p19"/>
          <p:cNvPicPr preferRelativeResize="0"/>
          <p:nvPr/>
        </p:nvPicPr>
        <p:blipFill rotWithShape="1">
          <a:blip r:embed="rId7">
            <a:alphaModFix/>
          </a:blip>
          <a:srcRect b="0" l="0" r="0" t="0"/>
          <a:stretch/>
        </p:blipFill>
        <p:spPr>
          <a:xfrm>
            <a:off x="10525125" y="43500"/>
            <a:ext cx="1152525" cy="110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2"/>
          <p:cNvSpPr txBox="1"/>
          <p:nvPr>
            <p:ph type="title"/>
          </p:nvPr>
        </p:nvSpPr>
        <p:spPr>
          <a:xfrm>
            <a:off x="3004185" y="627062"/>
            <a:ext cx="6004814" cy="727075"/>
          </a:xfrm>
          <a:prstGeom prst="rect">
            <a:avLst/>
          </a:prstGeom>
          <a:noFill/>
          <a:ln>
            <a:noFill/>
          </a:ln>
        </p:spPr>
        <p:txBody>
          <a:bodyPr anchorCtr="0" anchor="t" bIns="0" lIns="0" spcFirstLastPara="1" rIns="0" wrap="square" tIns="13325">
            <a:spAutoFit/>
          </a:bodyPr>
          <a:lstStyle/>
          <a:p>
            <a:pPr indent="0" lvl="0" marL="1081405" rtl="0" algn="l">
              <a:lnSpc>
                <a:spcPct val="100000"/>
              </a:lnSpc>
              <a:spcBef>
                <a:spcPts val="0"/>
              </a:spcBef>
              <a:spcAft>
                <a:spcPts val="0"/>
              </a:spcAft>
              <a:buNone/>
            </a:pPr>
            <a:r>
              <a:rPr lang="en-US">
                <a:solidFill>
                  <a:srgbClr val="FF0066"/>
                </a:solidFill>
              </a:rPr>
              <a:t>PRESENTATION OVERVIEW</a:t>
            </a:r>
            <a:endParaRPr/>
          </a:p>
        </p:txBody>
      </p:sp>
      <p:sp>
        <p:nvSpPr>
          <p:cNvPr id="55" name="Google Shape;55;p2"/>
          <p:cNvSpPr txBox="1"/>
          <p:nvPr/>
        </p:nvSpPr>
        <p:spPr>
          <a:xfrm>
            <a:off x="974407" y="1523047"/>
            <a:ext cx="7255193" cy="4554452"/>
          </a:xfrm>
          <a:prstGeom prst="rect">
            <a:avLst/>
          </a:prstGeom>
          <a:noFill/>
          <a:ln>
            <a:noFill/>
          </a:ln>
        </p:spPr>
        <p:txBody>
          <a:bodyPr anchorCtr="0" anchor="t" bIns="0" lIns="0" spcFirstLastPara="1" rIns="0" wrap="square" tIns="100950">
            <a:spAutoFit/>
          </a:bodyPr>
          <a:lstStyle/>
          <a:p>
            <a:pPr indent="0" lvl="0" marL="127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12700" marR="0" rtl="0" algn="l">
              <a:lnSpc>
                <a:spcPct val="100000"/>
              </a:lnSpc>
              <a:spcBef>
                <a:spcPts val="770"/>
              </a:spcBef>
              <a:spcAft>
                <a:spcPts val="0"/>
              </a:spcAft>
              <a:buNone/>
            </a:pPr>
            <a:r>
              <a:t/>
            </a:r>
            <a:endParaRPr b="1" i="0" sz="1800" u="none" cap="none" strike="noStrike">
              <a:latin typeface="Arial"/>
              <a:ea typeface="Arial"/>
              <a:cs typeface="Arial"/>
              <a:sym typeface="Arial"/>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PROJECT INTRODUCTION </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PROJECT OBJECTIVE </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PROBLEM STATEMENT </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LIBRARIES USED</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EXISTING SYSTEM</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PROPOSED SYSTEM</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BLOCK DIAGRAM</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MODULE DESCRIPTION</a:t>
            </a:r>
            <a:endParaRPr/>
          </a:p>
          <a:p>
            <a:pPr indent="-342900" lvl="0" marL="355600" marR="0" rtl="0" algn="l">
              <a:lnSpc>
                <a:spcPct val="100000"/>
              </a:lnSpc>
              <a:spcBef>
                <a:spcPts val="770"/>
              </a:spcBef>
              <a:spcAft>
                <a:spcPts val="0"/>
              </a:spcAft>
              <a:buSzPts val="1800"/>
              <a:buFont typeface="Noto Sans Symbols"/>
              <a:buChar char="⮚"/>
            </a:pPr>
            <a:r>
              <a:rPr b="1" i="0" lang="en-US" sz="1800" u="none" cap="none" strike="noStrike">
                <a:latin typeface="Bookman Old Style"/>
                <a:ea typeface="Bookman Old Style"/>
                <a:cs typeface="Bookman Old Style"/>
                <a:sym typeface="Bookman Old Style"/>
              </a:rPr>
              <a:t>CONCLUSION AND FUTURE ENHANCEMENT</a:t>
            </a:r>
            <a:endParaRPr/>
          </a:p>
          <a:p>
            <a:pPr indent="0" lvl="0" marL="12700" marR="0" rtl="0" algn="l">
              <a:spcBef>
                <a:spcPts val="770"/>
              </a:spcBef>
              <a:spcAft>
                <a:spcPts val="0"/>
              </a:spcAft>
              <a:buNone/>
            </a:pPr>
            <a:r>
              <a:t/>
            </a:r>
            <a:endParaRPr b="0" i="0" sz="1800" u="none" cap="none" strike="noStrike">
              <a:latin typeface="Arial"/>
              <a:ea typeface="Arial"/>
              <a:cs typeface="Arial"/>
              <a:sym typeface="Arial"/>
            </a:endParaRPr>
          </a:p>
        </p:txBody>
      </p:sp>
      <p:pic>
        <p:nvPicPr>
          <p:cNvPr id="56" name="Google Shape;56;p2"/>
          <p:cNvPicPr preferRelativeResize="0"/>
          <p:nvPr/>
        </p:nvPicPr>
        <p:blipFill rotWithShape="1">
          <a:blip r:embed="rId3">
            <a:alphaModFix/>
          </a:blip>
          <a:srcRect b="0" l="0" r="0" t="0"/>
          <a:stretch/>
        </p:blipFill>
        <p:spPr>
          <a:xfrm>
            <a:off x="522651" y="360717"/>
            <a:ext cx="1054347" cy="1040690"/>
          </a:xfrm>
          <a:prstGeom prst="rect">
            <a:avLst/>
          </a:prstGeom>
          <a:noFill/>
          <a:ln>
            <a:noFill/>
          </a:ln>
        </p:spPr>
      </p:pic>
      <p:pic>
        <p:nvPicPr>
          <p:cNvPr id="57" name="Google Shape;57;p2"/>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
        <p:nvSpPr>
          <p:cNvPr id="58" name="Google Shape;58;p2"/>
          <p:cNvSpPr txBox="1"/>
          <p:nvPr/>
        </p:nvSpPr>
        <p:spPr>
          <a:xfrm>
            <a:off x="3048000" y="324433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4191000" y="3200400"/>
            <a:ext cx="3886200" cy="558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38761D"/>
              </a:buClr>
              <a:buSzPts val="3600"/>
              <a:buFont typeface="Arial"/>
              <a:buNone/>
            </a:pPr>
            <a:r>
              <a:rPr lang="en-US" sz="3600">
                <a:solidFill>
                  <a:srgbClr val="38761D"/>
                </a:solidFill>
              </a:rPr>
              <a:t>THANK</a:t>
            </a:r>
            <a:r>
              <a:rPr lang="en-US" sz="3600">
                <a:solidFill>
                  <a:srgbClr val="FF0000"/>
                </a:solidFill>
              </a:rPr>
              <a:t> YOU</a:t>
            </a:r>
            <a:endParaRPr>
              <a:solidFill>
                <a:srgbClr val="FF0000"/>
              </a:solidFill>
            </a:endParaRPr>
          </a:p>
        </p:txBody>
      </p:sp>
      <p:sp>
        <p:nvSpPr>
          <p:cNvPr id="242" name="Google Shape;242;p20"/>
          <p:cNvSpPr/>
          <p:nvPr/>
        </p:nvSpPr>
        <p:spPr>
          <a:xfrm>
            <a:off x="10525125" y="371475"/>
            <a:ext cx="1152525" cy="1104900"/>
          </a:xfrm>
          <a:prstGeom prst="rect">
            <a:avLst/>
          </a:prstGeom>
          <a:noFill/>
          <a:ln>
            <a:noFill/>
          </a:ln>
        </p:spPr>
      </p:sp>
      <p:pic>
        <p:nvPicPr>
          <p:cNvPr id="243" name="Google Shape;243;p20"/>
          <p:cNvPicPr preferRelativeResize="0"/>
          <p:nvPr/>
        </p:nvPicPr>
        <p:blipFill rotWithShape="1">
          <a:blip r:embed="rId3">
            <a:alphaModFix/>
          </a:blip>
          <a:srcRect b="0" l="0" r="0" t="0"/>
          <a:stretch/>
        </p:blipFill>
        <p:spPr>
          <a:xfrm>
            <a:off x="201117" y="75609"/>
            <a:ext cx="1054347" cy="1040690"/>
          </a:xfrm>
          <a:prstGeom prst="rect">
            <a:avLst/>
          </a:prstGeom>
          <a:noFill/>
          <a:ln>
            <a:noFill/>
          </a:ln>
        </p:spPr>
      </p:pic>
      <p:pic>
        <p:nvPicPr>
          <p:cNvPr id="244" name="Google Shape;244;p20"/>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pic>
        <p:nvPicPr>
          <p:cNvPr id="63" name="Google Shape;63;p3"/>
          <p:cNvPicPr preferRelativeResize="0"/>
          <p:nvPr/>
        </p:nvPicPr>
        <p:blipFill rotWithShape="1">
          <a:blip r:embed="rId3">
            <a:alphaModFix/>
          </a:blip>
          <a:srcRect b="0" l="0" r="0" t="0"/>
          <a:stretch/>
        </p:blipFill>
        <p:spPr>
          <a:xfrm>
            <a:off x="408351" y="284517"/>
            <a:ext cx="1054347" cy="1040690"/>
          </a:xfrm>
          <a:prstGeom prst="rect">
            <a:avLst/>
          </a:prstGeom>
          <a:noFill/>
          <a:ln>
            <a:noFill/>
          </a:ln>
        </p:spPr>
      </p:pic>
      <p:sp>
        <p:nvSpPr>
          <p:cNvPr id="64" name="Google Shape;64;p3"/>
          <p:cNvSpPr/>
          <p:nvPr/>
        </p:nvSpPr>
        <p:spPr>
          <a:xfrm>
            <a:off x="10553700" y="381000"/>
            <a:ext cx="1152525" cy="1104900"/>
          </a:xfrm>
          <a:prstGeom prst="rect">
            <a:avLst/>
          </a:prstGeom>
          <a:noFill/>
          <a:ln>
            <a:noFill/>
          </a:ln>
        </p:spPr>
      </p:sp>
      <p:sp>
        <p:nvSpPr>
          <p:cNvPr id="65" name="Google Shape;65;p3"/>
          <p:cNvSpPr txBox="1"/>
          <p:nvPr/>
        </p:nvSpPr>
        <p:spPr>
          <a:xfrm>
            <a:off x="732472" y="1571180"/>
            <a:ext cx="10307400" cy="2828400"/>
          </a:xfrm>
          <a:prstGeom prst="rect">
            <a:avLst/>
          </a:prstGeom>
          <a:noFill/>
          <a:ln>
            <a:noFill/>
          </a:ln>
        </p:spPr>
        <p:txBody>
          <a:bodyPr anchorCtr="0" anchor="t" bIns="0" lIns="0" spcFirstLastPara="1" rIns="0" wrap="square" tIns="19050">
            <a:spAutoFit/>
          </a:bodyPr>
          <a:lstStyle/>
          <a:p>
            <a:pPr indent="-297815" lvl="0" marL="297815" marR="5080" rtl="0" algn="just">
              <a:lnSpc>
                <a:spcPct val="150700"/>
              </a:lnSpc>
              <a:spcBef>
                <a:spcPts val="0"/>
              </a:spcBef>
              <a:spcAft>
                <a:spcPts val="0"/>
              </a:spcAft>
              <a:buSzPts val="2400"/>
              <a:buFont typeface="Arial"/>
              <a:buChar char="•"/>
            </a:pPr>
            <a:r>
              <a:rPr lang="en-US" sz="2400"/>
              <a:t>The project, “TO-DO APPLICATION ,"</a:t>
            </a:r>
            <a:r>
              <a:rPr i="0" lang="en-US" sz="2400"/>
              <a:t>allows users to manage their tasks effectively by adding, deleting, editing, marking tasks as completed, setting due dates, and displaying all tasks.</a:t>
            </a:r>
            <a:endParaRPr sz="2400"/>
          </a:p>
          <a:p>
            <a:pPr indent="-297815" lvl="0" marL="297815" marR="5080" rtl="0" algn="just">
              <a:lnSpc>
                <a:spcPct val="150700"/>
              </a:lnSpc>
              <a:spcBef>
                <a:spcPts val="150"/>
              </a:spcBef>
              <a:spcAft>
                <a:spcPts val="0"/>
              </a:spcAft>
              <a:buSzPts val="2400"/>
              <a:buFont typeface="Arial"/>
              <a:buChar char="•"/>
            </a:pPr>
            <a:r>
              <a:rPr i="0" lang="en-US" sz="2400"/>
              <a:t> The application is designed to help users keep track of their daily activities and ensure that they complete their tasks on time.</a:t>
            </a:r>
            <a:endParaRPr sz="2400"/>
          </a:p>
        </p:txBody>
      </p:sp>
      <p:sp>
        <p:nvSpPr>
          <p:cNvPr id="66" name="Google Shape;66;p3"/>
          <p:cNvSpPr txBox="1"/>
          <p:nvPr>
            <p:ph type="title"/>
          </p:nvPr>
        </p:nvSpPr>
        <p:spPr>
          <a:xfrm>
            <a:off x="3004185" y="627062"/>
            <a:ext cx="6004800" cy="382800"/>
          </a:xfrm>
          <a:prstGeom prst="rect">
            <a:avLst/>
          </a:prstGeom>
          <a:noFill/>
          <a:ln>
            <a:noFill/>
          </a:ln>
        </p:spPr>
        <p:txBody>
          <a:bodyPr anchorCtr="0" anchor="t" bIns="0" lIns="0" spcFirstLastPara="1" rIns="0" wrap="square" tIns="13325">
            <a:spAutoFit/>
          </a:bodyPr>
          <a:lstStyle/>
          <a:p>
            <a:pPr indent="0" lvl="0" marL="1109980" rtl="0" algn="l">
              <a:lnSpc>
                <a:spcPct val="100000"/>
              </a:lnSpc>
              <a:spcBef>
                <a:spcPts val="0"/>
              </a:spcBef>
              <a:spcAft>
                <a:spcPts val="0"/>
              </a:spcAft>
              <a:buClr>
                <a:srgbClr val="FF0066"/>
              </a:buClr>
              <a:buSzPts val="2400"/>
              <a:buFont typeface="Arial"/>
              <a:buNone/>
            </a:pPr>
            <a:r>
              <a:rPr lang="en-US">
                <a:solidFill>
                  <a:srgbClr val="FF0066"/>
                </a:solidFill>
              </a:rPr>
              <a:t>PROJECT INTRODUCTION</a:t>
            </a:r>
            <a:endParaRPr>
              <a:solidFill>
                <a:srgbClr val="FF0066"/>
              </a:solidFill>
            </a:endParaRPr>
          </a:p>
        </p:txBody>
      </p:sp>
      <p:pic>
        <p:nvPicPr>
          <p:cNvPr id="67" name="Google Shape;67;p3"/>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pic>
        <p:nvPicPr>
          <p:cNvPr id="72" name="Google Shape;72;p4"/>
          <p:cNvPicPr preferRelativeResize="0"/>
          <p:nvPr/>
        </p:nvPicPr>
        <p:blipFill rotWithShape="1">
          <a:blip r:embed="rId3">
            <a:alphaModFix/>
          </a:blip>
          <a:srcRect b="0" l="0" r="0" t="0"/>
          <a:stretch/>
        </p:blipFill>
        <p:spPr>
          <a:xfrm>
            <a:off x="408351" y="284517"/>
            <a:ext cx="1054347" cy="1040690"/>
          </a:xfrm>
          <a:prstGeom prst="rect">
            <a:avLst/>
          </a:prstGeom>
          <a:noFill/>
          <a:ln>
            <a:noFill/>
          </a:ln>
        </p:spPr>
      </p:pic>
      <p:sp>
        <p:nvSpPr>
          <p:cNvPr id="73" name="Google Shape;73;p4"/>
          <p:cNvSpPr/>
          <p:nvPr/>
        </p:nvSpPr>
        <p:spPr>
          <a:xfrm>
            <a:off x="10553700" y="381000"/>
            <a:ext cx="1152525" cy="1104900"/>
          </a:xfrm>
          <a:prstGeom prst="rect">
            <a:avLst/>
          </a:prstGeom>
          <a:noFill/>
          <a:ln>
            <a:noFill/>
          </a:ln>
        </p:spPr>
      </p:sp>
      <p:sp>
        <p:nvSpPr>
          <p:cNvPr id="74" name="Google Shape;74;p4"/>
          <p:cNvSpPr txBox="1"/>
          <p:nvPr/>
        </p:nvSpPr>
        <p:spPr>
          <a:xfrm>
            <a:off x="732472" y="1571180"/>
            <a:ext cx="10307400" cy="2328000"/>
          </a:xfrm>
          <a:prstGeom prst="rect">
            <a:avLst/>
          </a:prstGeom>
          <a:noFill/>
          <a:ln>
            <a:noFill/>
          </a:ln>
        </p:spPr>
        <p:txBody>
          <a:bodyPr anchorCtr="0" anchor="t" bIns="0" lIns="0" spcFirstLastPara="1" rIns="0" wrap="square" tIns="19050">
            <a:spAutoFit/>
          </a:bodyPr>
          <a:lstStyle/>
          <a:p>
            <a:pPr indent="457200" lvl="0" marL="0" marR="0" rtl="0" algn="just">
              <a:lnSpc>
                <a:spcPct val="155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a:t>
            </a:r>
            <a:r>
              <a:rPr b="0" i="0" lang="en-US" sz="2400">
                <a:solidFill>
                  <a:schemeClr val="dk1"/>
                </a:solidFill>
                <a:latin typeface="Arial"/>
                <a:ea typeface="Arial"/>
                <a:cs typeface="Arial"/>
                <a:sym typeface="Arial"/>
              </a:rPr>
              <a:t>o create a user-friendly command-line to-do list application that helps users manage their tasks efficiently. To provide functionalities for add new tasks, delete tasks, edit task descriptions, mark tasks as completed, set due dates for tasks, and display all tasks.</a:t>
            </a:r>
            <a:endParaRPr sz="2400">
              <a:solidFill>
                <a:schemeClr val="dk1"/>
              </a:solidFill>
              <a:latin typeface="Arial"/>
              <a:ea typeface="Arial"/>
              <a:cs typeface="Arial"/>
              <a:sym typeface="Arial"/>
            </a:endParaRPr>
          </a:p>
        </p:txBody>
      </p:sp>
      <p:sp>
        <p:nvSpPr>
          <p:cNvPr id="75" name="Google Shape;75;p4"/>
          <p:cNvSpPr txBox="1"/>
          <p:nvPr>
            <p:ph type="title"/>
          </p:nvPr>
        </p:nvSpPr>
        <p:spPr>
          <a:xfrm>
            <a:off x="3004185" y="627062"/>
            <a:ext cx="6004800" cy="382800"/>
          </a:xfrm>
          <a:prstGeom prst="rect">
            <a:avLst/>
          </a:prstGeom>
          <a:noFill/>
          <a:ln>
            <a:noFill/>
          </a:ln>
        </p:spPr>
        <p:txBody>
          <a:bodyPr anchorCtr="0" anchor="t" bIns="0" lIns="0" spcFirstLastPara="1" rIns="0" wrap="square" tIns="13325">
            <a:spAutoFit/>
          </a:bodyPr>
          <a:lstStyle/>
          <a:p>
            <a:pPr indent="0" lvl="0" marL="1109980" rtl="0" algn="l">
              <a:lnSpc>
                <a:spcPct val="100000"/>
              </a:lnSpc>
              <a:spcBef>
                <a:spcPts val="0"/>
              </a:spcBef>
              <a:spcAft>
                <a:spcPts val="0"/>
              </a:spcAft>
              <a:buClr>
                <a:srgbClr val="FF0066"/>
              </a:buClr>
              <a:buSzPts val="2400"/>
              <a:buFont typeface="Arial"/>
              <a:buNone/>
            </a:pPr>
            <a:r>
              <a:rPr lang="en-US">
                <a:solidFill>
                  <a:srgbClr val="FF0066"/>
                </a:solidFill>
              </a:rPr>
              <a:t>PROJECT OBJECTIVE</a:t>
            </a:r>
            <a:endParaRPr>
              <a:solidFill>
                <a:srgbClr val="FF0066"/>
              </a:solidFill>
            </a:endParaRPr>
          </a:p>
        </p:txBody>
      </p:sp>
      <p:pic>
        <p:nvPicPr>
          <p:cNvPr id="76" name="Google Shape;76;p4"/>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pic>
        <p:nvPicPr>
          <p:cNvPr id="81" name="Google Shape;81;p5"/>
          <p:cNvPicPr preferRelativeResize="0"/>
          <p:nvPr/>
        </p:nvPicPr>
        <p:blipFill rotWithShape="1">
          <a:blip r:embed="rId3">
            <a:alphaModFix/>
          </a:blip>
          <a:srcRect b="0" l="0" r="0" t="0"/>
          <a:stretch/>
        </p:blipFill>
        <p:spPr>
          <a:xfrm>
            <a:off x="408351" y="284517"/>
            <a:ext cx="1054347" cy="1040690"/>
          </a:xfrm>
          <a:prstGeom prst="rect">
            <a:avLst/>
          </a:prstGeom>
          <a:noFill/>
          <a:ln>
            <a:noFill/>
          </a:ln>
        </p:spPr>
      </p:pic>
      <p:sp>
        <p:nvSpPr>
          <p:cNvPr id="82" name="Google Shape;82;p5"/>
          <p:cNvSpPr/>
          <p:nvPr/>
        </p:nvSpPr>
        <p:spPr>
          <a:xfrm>
            <a:off x="10553700" y="381000"/>
            <a:ext cx="1152525" cy="1104900"/>
          </a:xfrm>
          <a:prstGeom prst="rect">
            <a:avLst/>
          </a:prstGeom>
          <a:noFill/>
          <a:ln>
            <a:noFill/>
          </a:ln>
        </p:spPr>
      </p:sp>
      <p:sp>
        <p:nvSpPr>
          <p:cNvPr id="83" name="Google Shape;83;p5"/>
          <p:cNvSpPr txBox="1"/>
          <p:nvPr/>
        </p:nvSpPr>
        <p:spPr>
          <a:xfrm>
            <a:off x="732472" y="1571180"/>
            <a:ext cx="10307400" cy="3309300"/>
          </a:xfrm>
          <a:prstGeom prst="rect">
            <a:avLst/>
          </a:prstGeom>
          <a:noFill/>
          <a:ln>
            <a:noFill/>
          </a:ln>
        </p:spPr>
        <p:txBody>
          <a:bodyPr anchorCtr="0" anchor="t" bIns="0" lIns="0" spcFirstLastPara="1" rIns="0" wrap="square" tIns="19050">
            <a:spAutoFit/>
          </a:bodyPr>
          <a:lstStyle/>
          <a:p>
            <a:pPr indent="990600" lvl="0" marL="0" marR="0" rtl="0" algn="just">
              <a:lnSpc>
                <a:spcPct val="148000"/>
              </a:lnSpc>
              <a:spcBef>
                <a:spcPts val="0"/>
              </a:spcBef>
              <a:spcAft>
                <a:spcPts val="0"/>
              </a:spcAft>
              <a:buClr>
                <a:schemeClr val="dk1"/>
              </a:buClr>
              <a:buSzPts val="2400"/>
              <a:buFont typeface="Arial"/>
              <a:buNone/>
            </a:pPr>
            <a:r>
              <a:rPr b="0" i="0" lang="en-US" sz="2400">
                <a:solidFill>
                  <a:schemeClr val="dk1"/>
                </a:solidFill>
                <a:latin typeface="Arial"/>
                <a:ea typeface="Arial"/>
                <a:cs typeface="Arial"/>
                <a:sym typeface="Arial"/>
              </a:rPr>
              <a:t>Managing tasks can often be challenging, especially when there are multiple tasks with varying priorities and deadlines. Many individuals struggle to keep track of their tasks, leading to missed deadlines and incomplete work. A simple and efficient to-do list application can help users organize their tasks, set priorities, and ensure timely completion of their activities.</a:t>
            </a:r>
            <a:endParaRPr sz="2400">
              <a:solidFill>
                <a:schemeClr val="dk1"/>
              </a:solidFill>
              <a:latin typeface="Arial"/>
              <a:ea typeface="Arial"/>
              <a:cs typeface="Arial"/>
              <a:sym typeface="Arial"/>
            </a:endParaRPr>
          </a:p>
        </p:txBody>
      </p:sp>
      <p:sp>
        <p:nvSpPr>
          <p:cNvPr id="84" name="Google Shape;84;p5"/>
          <p:cNvSpPr txBox="1"/>
          <p:nvPr>
            <p:ph type="title"/>
          </p:nvPr>
        </p:nvSpPr>
        <p:spPr>
          <a:xfrm>
            <a:off x="3004185" y="627062"/>
            <a:ext cx="6004800" cy="382800"/>
          </a:xfrm>
          <a:prstGeom prst="rect">
            <a:avLst/>
          </a:prstGeom>
          <a:noFill/>
          <a:ln>
            <a:noFill/>
          </a:ln>
        </p:spPr>
        <p:txBody>
          <a:bodyPr anchorCtr="0" anchor="t" bIns="0" lIns="0" spcFirstLastPara="1" rIns="0" wrap="square" tIns="13325">
            <a:spAutoFit/>
          </a:bodyPr>
          <a:lstStyle/>
          <a:p>
            <a:pPr indent="0" lvl="0" marL="1109980" rtl="0" algn="l">
              <a:lnSpc>
                <a:spcPct val="100000"/>
              </a:lnSpc>
              <a:spcBef>
                <a:spcPts val="0"/>
              </a:spcBef>
              <a:spcAft>
                <a:spcPts val="0"/>
              </a:spcAft>
              <a:buClr>
                <a:srgbClr val="FF0066"/>
              </a:buClr>
              <a:buSzPts val="2400"/>
              <a:buFont typeface="Arial"/>
              <a:buNone/>
            </a:pPr>
            <a:r>
              <a:rPr lang="en-US">
                <a:solidFill>
                  <a:srgbClr val="FF0066"/>
                </a:solidFill>
              </a:rPr>
              <a:t>PROBLEM STATEMENT</a:t>
            </a:r>
            <a:endParaRPr>
              <a:solidFill>
                <a:srgbClr val="FF0066"/>
              </a:solidFill>
            </a:endParaRPr>
          </a:p>
        </p:txBody>
      </p:sp>
      <p:pic>
        <p:nvPicPr>
          <p:cNvPr id="85" name="Google Shape;85;p5"/>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408351" y="284517"/>
            <a:ext cx="1054347" cy="1040690"/>
          </a:xfrm>
          <a:prstGeom prst="rect">
            <a:avLst/>
          </a:prstGeom>
          <a:noFill/>
          <a:ln>
            <a:noFill/>
          </a:ln>
        </p:spPr>
      </p:pic>
      <p:sp>
        <p:nvSpPr>
          <p:cNvPr id="91" name="Google Shape;91;p6"/>
          <p:cNvSpPr/>
          <p:nvPr/>
        </p:nvSpPr>
        <p:spPr>
          <a:xfrm>
            <a:off x="10553700" y="381000"/>
            <a:ext cx="1152525" cy="1104900"/>
          </a:xfrm>
          <a:prstGeom prst="rect">
            <a:avLst/>
          </a:prstGeom>
          <a:noFill/>
          <a:ln>
            <a:noFill/>
          </a:ln>
        </p:spPr>
      </p:sp>
      <p:sp>
        <p:nvSpPr>
          <p:cNvPr id="92" name="Google Shape;92;p6"/>
          <p:cNvSpPr txBox="1"/>
          <p:nvPr/>
        </p:nvSpPr>
        <p:spPr>
          <a:xfrm>
            <a:off x="762000" y="1600200"/>
            <a:ext cx="11078400" cy="944400"/>
          </a:xfrm>
          <a:prstGeom prst="rect">
            <a:avLst/>
          </a:prstGeom>
          <a:noFill/>
          <a:ln>
            <a:noFill/>
          </a:ln>
        </p:spPr>
        <p:txBody>
          <a:bodyPr anchorCtr="0" anchor="t" bIns="0" lIns="0" spcFirstLastPara="1" rIns="0" wrap="square" tIns="19050">
            <a:spAutoFit/>
          </a:bodyPr>
          <a:lstStyle/>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0" marR="0" rtl="0" algn="l">
              <a:lnSpc>
                <a:spcPct val="55555"/>
              </a:lnSpc>
              <a:spcBef>
                <a:spcPts val="0"/>
              </a:spcBef>
              <a:spcAft>
                <a:spcPts val="0"/>
              </a:spcAft>
              <a:buSzPts val="1800"/>
              <a:buFont typeface="Times New Roman"/>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p:txBody>
      </p:sp>
      <p:sp>
        <p:nvSpPr>
          <p:cNvPr id="93" name="Google Shape;93;p6"/>
          <p:cNvSpPr txBox="1"/>
          <p:nvPr>
            <p:ph type="title"/>
          </p:nvPr>
        </p:nvSpPr>
        <p:spPr>
          <a:xfrm>
            <a:off x="3093600" y="872543"/>
            <a:ext cx="6004800" cy="378900"/>
          </a:xfrm>
          <a:prstGeom prst="rect">
            <a:avLst/>
          </a:prstGeom>
          <a:noFill/>
          <a:ln>
            <a:noFill/>
          </a:ln>
        </p:spPr>
        <p:txBody>
          <a:bodyPr anchorCtr="0" anchor="t" bIns="0" lIns="0" spcFirstLastPara="1" rIns="0" wrap="square" tIns="13325">
            <a:spAutoFit/>
          </a:bodyPr>
          <a:lstStyle/>
          <a:p>
            <a:pPr indent="0" lvl="0" marL="1109980" rtl="0" algn="l">
              <a:lnSpc>
                <a:spcPct val="100000"/>
              </a:lnSpc>
              <a:spcBef>
                <a:spcPts val="0"/>
              </a:spcBef>
              <a:spcAft>
                <a:spcPts val="0"/>
              </a:spcAft>
              <a:buClr>
                <a:srgbClr val="FF0066"/>
              </a:buClr>
              <a:buSzPts val="2400"/>
              <a:buFont typeface="Arial"/>
              <a:buNone/>
            </a:pPr>
            <a:r>
              <a:rPr lang="en-US">
                <a:solidFill>
                  <a:srgbClr val="FF0066"/>
                </a:solidFill>
              </a:rPr>
              <a:t>LIBRARIES USED</a:t>
            </a:r>
            <a:endParaRPr>
              <a:solidFill>
                <a:srgbClr val="FF0066"/>
              </a:solidFill>
            </a:endParaRPr>
          </a:p>
        </p:txBody>
      </p:sp>
      <p:sp>
        <p:nvSpPr>
          <p:cNvPr id="94" name="Google Shape;94;p6"/>
          <p:cNvSpPr/>
          <p:nvPr/>
        </p:nvSpPr>
        <p:spPr>
          <a:xfrm>
            <a:off x="913350" y="1325195"/>
            <a:ext cx="10365300" cy="3090300"/>
          </a:xfrm>
          <a:prstGeom prst="rect">
            <a:avLst/>
          </a:prstGeom>
          <a:noFill/>
          <a:ln>
            <a:noFill/>
          </a:ln>
        </p:spPr>
        <p:txBody>
          <a:bodyPr anchorCtr="0" anchor="ctr" bIns="198375" lIns="0" spcFirstLastPara="1" rIns="0" wrap="square" tIns="198375">
            <a:noAutofit/>
          </a:bodyPr>
          <a:lstStyle/>
          <a:p>
            <a:pPr indent="0" lvl="0" marL="0" marR="0" rtl="0" algn="l">
              <a:lnSpc>
                <a:spcPct val="100000"/>
              </a:lnSpc>
              <a:spcBef>
                <a:spcPts val="0"/>
              </a:spcBef>
              <a:spcAft>
                <a:spcPts val="0"/>
              </a:spcAft>
              <a:buClr>
                <a:schemeClr val="dk1"/>
              </a:buClr>
              <a:buSzPts val="2000"/>
              <a:buFont typeface="Arial"/>
              <a:buNone/>
            </a:pPr>
            <a:r>
              <a:rPr b="1" i="0" lang="en-US" sz="2400" u="none" cap="none" strike="noStrike">
                <a:solidFill>
                  <a:schemeClr val="dk1"/>
                </a:solidFill>
                <a:latin typeface="Arial"/>
                <a:ea typeface="Arial"/>
                <a:cs typeface="Arial"/>
                <a:sym typeface="Arial"/>
              </a:rPr>
              <a:t>The project uses the following Python library:</a:t>
            </a:r>
            <a:endParaRPr sz="2400"/>
          </a:p>
          <a:p>
            <a:pPr indent="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datetime: </a:t>
            </a:r>
            <a:endParaRPr sz="2400"/>
          </a:p>
          <a:p>
            <a:pPr indent="0" lvl="0" marL="0" marR="0" rtl="0" algn="l">
              <a:lnSpc>
                <a:spcPct val="10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This library is used to handle date and time operations, specifically for setting and formatting due dates for tasks.</a:t>
            </a:r>
            <a:endParaRPr sz="2400"/>
          </a:p>
          <a:p>
            <a:pPr indent="0" lvl="0" marL="0" marR="0" rtl="0" algn="l">
              <a:lnSpc>
                <a:spcPct val="100000"/>
              </a:lnSpc>
              <a:spcBef>
                <a:spcPts val="0"/>
              </a:spcBef>
              <a:spcAft>
                <a:spcPts val="0"/>
              </a:spcAft>
              <a:buSzPts val="1800"/>
              <a:buFont typeface="Arial"/>
              <a:buNone/>
            </a:pPr>
            <a:r>
              <a:t/>
            </a:r>
            <a:endParaRPr b="0" i="0" sz="2400" u="none" cap="none" strike="noStrike">
              <a:solidFill>
                <a:schemeClr val="dk1"/>
              </a:solidFill>
              <a:latin typeface="Arial"/>
              <a:ea typeface="Arial"/>
              <a:cs typeface="Arial"/>
              <a:sym typeface="Arial"/>
            </a:endParaRPr>
          </a:p>
        </p:txBody>
      </p:sp>
      <p:pic>
        <p:nvPicPr>
          <p:cNvPr id="95" name="Google Shape;95;p6"/>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pic>
        <p:nvPicPr>
          <p:cNvPr id="100" name="Google Shape;100;p7"/>
          <p:cNvPicPr preferRelativeResize="0"/>
          <p:nvPr/>
        </p:nvPicPr>
        <p:blipFill rotWithShape="1">
          <a:blip r:embed="rId3">
            <a:alphaModFix/>
          </a:blip>
          <a:srcRect b="0" l="0" r="0" t="0"/>
          <a:stretch/>
        </p:blipFill>
        <p:spPr>
          <a:xfrm>
            <a:off x="408351" y="284517"/>
            <a:ext cx="1054347" cy="1040690"/>
          </a:xfrm>
          <a:prstGeom prst="rect">
            <a:avLst/>
          </a:prstGeom>
          <a:noFill/>
          <a:ln>
            <a:noFill/>
          </a:ln>
        </p:spPr>
      </p:pic>
      <p:sp>
        <p:nvSpPr>
          <p:cNvPr id="101" name="Google Shape;101;p7"/>
          <p:cNvSpPr/>
          <p:nvPr/>
        </p:nvSpPr>
        <p:spPr>
          <a:xfrm>
            <a:off x="10553700" y="381000"/>
            <a:ext cx="1152525" cy="1104900"/>
          </a:xfrm>
          <a:prstGeom prst="rect">
            <a:avLst/>
          </a:prstGeom>
          <a:noFill/>
          <a:ln>
            <a:noFill/>
          </a:ln>
        </p:spPr>
      </p:sp>
      <p:sp>
        <p:nvSpPr>
          <p:cNvPr id="102" name="Google Shape;102;p7"/>
          <p:cNvSpPr txBox="1"/>
          <p:nvPr/>
        </p:nvSpPr>
        <p:spPr>
          <a:xfrm>
            <a:off x="732472" y="1571180"/>
            <a:ext cx="10307400" cy="2760900"/>
          </a:xfrm>
          <a:prstGeom prst="rect">
            <a:avLst/>
          </a:prstGeom>
          <a:noFill/>
          <a:ln>
            <a:noFill/>
          </a:ln>
        </p:spPr>
        <p:txBody>
          <a:bodyPr anchorCtr="0" anchor="t" bIns="0" lIns="0" spcFirstLastPara="1" rIns="0" wrap="square" tIns="19050">
            <a:spAutoFit/>
          </a:bodyPr>
          <a:lstStyle/>
          <a:p>
            <a:pPr indent="990600" lvl="0" marL="0" marR="0" rtl="0" algn="just">
              <a:lnSpc>
                <a:spcPct val="148000"/>
              </a:lnSpc>
              <a:spcBef>
                <a:spcPts val="0"/>
              </a:spcBef>
              <a:spcAft>
                <a:spcPts val="0"/>
              </a:spcAft>
              <a:buClr>
                <a:schemeClr val="dk1"/>
              </a:buClr>
              <a:buSzPts val="2400"/>
              <a:buFont typeface="Arial"/>
              <a:buNone/>
            </a:pPr>
            <a:r>
              <a:rPr b="0" i="0" lang="en-US" sz="2400">
                <a:solidFill>
                  <a:schemeClr val="dk1"/>
                </a:solidFill>
                <a:latin typeface="Arial"/>
                <a:ea typeface="Arial"/>
                <a:cs typeface="Arial"/>
                <a:sym typeface="Arial"/>
              </a:rPr>
              <a:t>Existing to-do list applications range from simple paper-based lists to complex software solutions with numerous features. However, many users find existing software too complex or feature-rich for their basic needs. There is a need for a simple, command-line based to-do list application that focuses on core functionalities without unnecessary complexity.</a:t>
            </a:r>
            <a:endParaRPr sz="2400">
              <a:solidFill>
                <a:schemeClr val="dk1"/>
              </a:solidFill>
              <a:latin typeface="Arial"/>
              <a:ea typeface="Arial"/>
              <a:cs typeface="Arial"/>
              <a:sym typeface="Arial"/>
            </a:endParaRPr>
          </a:p>
        </p:txBody>
      </p:sp>
      <p:sp>
        <p:nvSpPr>
          <p:cNvPr id="103" name="Google Shape;103;p7"/>
          <p:cNvSpPr txBox="1"/>
          <p:nvPr>
            <p:ph type="title"/>
          </p:nvPr>
        </p:nvSpPr>
        <p:spPr>
          <a:xfrm>
            <a:off x="3004185" y="627062"/>
            <a:ext cx="6004800" cy="382800"/>
          </a:xfrm>
          <a:prstGeom prst="rect">
            <a:avLst/>
          </a:prstGeom>
          <a:noFill/>
          <a:ln>
            <a:noFill/>
          </a:ln>
        </p:spPr>
        <p:txBody>
          <a:bodyPr anchorCtr="0" anchor="t" bIns="0" lIns="0" spcFirstLastPara="1" rIns="0" wrap="square" tIns="13325">
            <a:spAutoFit/>
          </a:bodyPr>
          <a:lstStyle/>
          <a:p>
            <a:pPr indent="0" lvl="0" marL="1109980" rtl="0" algn="l">
              <a:lnSpc>
                <a:spcPct val="100000"/>
              </a:lnSpc>
              <a:spcBef>
                <a:spcPts val="0"/>
              </a:spcBef>
              <a:spcAft>
                <a:spcPts val="0"/>
              </a:spcAft>
              <a:buClr>
                <a:srgbClr val="FF0066"/>
              </a:buClr>
              <a:buSzPts val="2400"/>
              <a:buFont typeface="Arial"/>
              <a:buNone/>
            </a:pPr>
            <a:r>
              <a:rPr lang="en-US">
                <a:solidFill>
                  <a:srgbClr val="FF0066"/>
                </a:solidFill>
              </a:rPr>
              <a:t>EXISTING SYSTEM</a:t>
            </a:r>
            <a:endParaRPr>
              <a:solidFill>
                <a:srgbClr val="FF0066"/>
              </a:solidFill>
            </a:endParaRPr>
          </a:p>
        </p:txBody>
      </p:sp>
      <p:pic>
        <p:nvPicPr>
          <p:cNvPr id="104" name="Google Shape;104;p7"/>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004185" y="627062"/>
            <a:ext cx="6004800" cy="727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FF0066"/>
              </a:buClr>
              <a:buSzPts val="2400"/>
              <a:buFont typeface="Arial"/>
              <a:buNone/>
            </a:pPr>
            <a:r>
              <a:rPr lang="en-US">
                <a:solidFill>
                  <a:srgbClr val="FF0066"/>
                </a:solidFill>
              </a:rPr>
              <a:t>DISADVANTAGES OF EXISTING SYSTEM</a:t>
            </a:r>
            <a:endParaRPr/>
          </a:p>
        </p:txBody>
      </p:sp>
      <p:pic>
        <p:nvPicPr>
          <p:cNvPr id="110" name="Google Shape;110;p8"/>
          <p:cNvPicPr preferRelativeResize="0"/>
          <p:nvPr/>
        </p:nvPicPr>
        <p:blipFill rotWithShape="1">
          <a:blip r:embed="rId3">
            <a:alphaModFix/>
          </a:blip>
          <a:srcRect b="0" l="0" r="0" t="0"/>
          <a:stretch/>
        </p:blipFill>
        <p:spPr>
          <a:xfrm>
            <a:off x="570276" y="255942"/>
            <a:ext cx="1054347" cy="1040690"/>
          </a:xfrm>
          <a:prstGeom prst="rect">
            <a:avLst/>
          </a:prstGeom>
          <a:noFill/>
          <a:ln>
            <a:noFill/>
          </a:ln>
        </p:spPr>
      </p:pic>
      <p:sp>
        <p:nvSpPr>
          <p:cNvPr id="111" name="Google Shape;111;p8"/>
          <p:cNvSpPr/>
          <p:nvPr/>
        </p:nvSpPr>
        <p:spPr>
          <a:xfrm>
            <a:off x="10553700" y="381000"/>
            <a:ext cx="1152525" cy="1104900"/>
          </a:xfrm>
          <a:prstGeom prst="rect">
            <a:avLst/>
          </a:prstGeom>
          <a:noFill/>
          <a:ln>
            <a:noFill/>
          </a:ln>
        </p:spPr>
      </p:sp>
      <p:sp>
        <p:nvSpPr>
          <p:cNvPr id="112" name="Google Shape;112;p8"/>
          <p:cNvSpPr txBox="1"/>
          <p:nvPr/>
        </p:nvSpPr>
        <p:spPr>
          <a:xfrm>
            <a:off x="1038225" y="1186503"/>
            <a:ext cx="10668000" cy="5671500"/>
          </a:xfrm>
          <a:prstGeom prst="rect">
            <a:avLst/>
          </a:prstGeom>
          <a:noFill/>
          <a:ln>
            <a:noFill/>
          </a:ln>
        </p:spPr>
        <p:txBody>
          <a:bodyPr anchorCtr="0" anchor="t" bIns="0" lIns="0" spcFirstLastPara="1" rIns="0" wrap="square" tIns="157475">
            <a:spAutoFit/>
          </a:bodyPr>
          <a:lstStyle/>
          <a:p>
            <a:pPr indent="0" lvl="0" marL="457200" marR="0" rtl="0" algn="l">
              <a:lnSpc>
                <a:spcPct val="150000"/>
              </a:lnSpc>
              <a:spcBef>
                <a:spcPts val="0"/>
              </a:spcBef>
              <a:spcAft>
                <a:spcPts val="0"/>
              </a:spcAft>
              <a:buSzPts val="1800"/>
              <a:buFont typeface="Arial"/>
              <a:buNone/>
            </a:pPr>
            <a:r>
              <a:t/>
            </a:r>
            <a:endParaRPr sz="1800">
              <a:solidFill>
                <a:schemeClr val="dk1"/>
              </a:solidFill>
              <a:latin typeface="Bookman Old Style"/>
              <a:ea typeface="Bookman Old Style"/>
              <a:cs typeface="Bookman Old Style"/>
              <a:sym typeface="Bookman Old Style"/>
            </a:endParaRPr>
          </a:p>
          <a:p>
            <a:pPr indent="-342900" lvl="0" marL="457200" marR="0" rtl="0" algn="l">
              <a:lnSpc>
                <a:spcPct val="150000"/>
              </a:lnSpc>
              <a:spcBef>
                <a:spcPts val="0"/>
              </a:spcBef>
              <a:spcAft>
                <a:spcPts val="0"/>
              </a:spcAft>
              <a:buClr>
                <a:schemeClr val="dk1"/>
              </a:buClr>
              <a:buSzPts val="1800"/>
              <a:buFont typeface="Arial"/>
              <a:buChar char="●"/>
            </a:pPr>
            <a:r>
              <a:rPr b="1" i="0" lang="en-US" sz="1800">
                <a:solidFill>
                  <a:schemeClr val="dk1"/>
                </a:solidFill>
                <a:latin typeface="Bookman Old Style"/>
                <a:ea typeface="Bookman Old Style"/>
                <a:cs typeface="Bookman Old Style"/>
                <a:sym typeface="Bookman Old Style"/>
              </a:rPr>
              <a:t>Resource Intensive</a:t>
            </a:r>
            <a:r>
              <a:rPr i="0" lang="en-US" sz="1800">
                <a:solidFill>
                  <a:schemeClr val="dk1"/>
                </a:solidFill>
                <a:latin typeface="Bookman Old Style"/>
                <a:ea typeface="Bookman Old Style"/>
                <a:cs typeface="Bookman Old Style"/>
                <a:sym typeface="Bookman Old Style"/>
              </a:rPr>
              <a:t>: Some existing applications consume significant system resources, which can slow down performance, especially on older or less powerful devices.</a:t>
            </a:r>
            <a:endParaRPr sz="1800">
              <a:latin typeface="Bookman Old Style"/>
              <a:ea typeface="Bookman Old Style"/>
              <a:cs typeface="Bookman Old Style"/>
              <a:sym typeface="Bookman Old Style"/>
            </a:endParaRPr>
          </a:p>
          <a:p>
            <a:pPr indent="-342900" lvl="0" marL="457200" marR="0" rtl="0" algn="l">
              <a:lnSpc>
                <a:spcPct val="150000"/>
              </a:lnSpc>
              <a:spcBef>
                <a:spcPts val="0"/>
              </a:spcBef>
              <a:spcAft>
                <a:spcPts val="0"/>
              </a:spcAft>
              <a:buClr>
                <a:schemeClr val="dk1"/>
              </a:buClr>
              <a:buSzPts val="1800"/>
              <a:buFont typeface="Arial"/>
              <a:buChar char="●"/>
            </a:pPr>
            <a:r>
              <a:rPr b="1" i="0" lang="en-US" sz="1800">
                <a:solidFill>
                  <a:schemeClr val="dk1"/>
                </a:solidFill>
                <a:latin typeface="Bookman Old Style"/>
                <a:ea typeface="Bookman Old Style"/>
                <a:cs typeface="Bookman Old Style"/>
                <a:sym typeface="Bookman Old Style"/>
              </a:rPr>
              <a:t>Learning Curve</a:t>
            </a:r>
            <a:r>
              <a:rPr i="0" lang="en-US" sz="1800">
                <a:solidFill>
                  <a:schemeClr val="dk1"/>
                </a:solidFill>
                <a:latin typeface="Bookman Old Style"/>
                <a:ea typeface="Bookman Old Style"/>
                <a:cs typeface="Bookman Old Style"/>
                <a:sym typeface="Bookman Old Style"/>
              </a:rPr>
              <a:t>: Advanced features and interfaces in existing applications can have a steep learning curve, making them less accessible to users who prefer simplicity.</a:t>
            </a:r>
            <a:endParaRPr sz="1800">
              <a:latin typeface="Bookman Old Style"/>
              <a:ea typeface="Bookman Old Style"/>
              <a:cs typeface="Bookman Old Style"/>
              <a:sym typeface="Bookman Old Style"/>
            </a:endParaRPr>
          </a:p>
          <a:p>
            <a:pPr indent="-342900" lvl="0" marL="457200" marR="0" rtl="0" algn="l">
              <a:lnSpc>
                <a:spcPct val="150000"/>
              </a:lnSpc>
              <a:spcBef>
                <a:spcPts val="0"/>
              </a:spcBef>
              <a:spcAft>
                <a:spcPts val="0"/>
              </a:spcAft>
              <a:buClr>
                <a:schemeClr val="dk1"/>
              </a:buClr>
              <a:buSzPts val="1800"/>
              <a:buFont typeface="Arial"/>
              <a:buChar char="●"/>
            </a:pPr>
            <a:r>
              <a:rPr b="1" i="0" lang="en-US" sz="1800">
                <a:solidFill>
                  <a:schemeClr val="dk1"/>
                </a:solidFill>
                <a:latin typeface="Bookman Old Style"/>
                <a:ea typeface="Bookman Old Style"/>
                <a:cs typeface="Bookman Old Style"/>
                <a:sym typeface="Bookman Old Style"/>
              </a:rPr>
              <a:t>Potential Cost</a:t>
            </a:r>
            <a:r>
              <a:rPr i="0" lang="en-US" sz="1800">
                <a:solidFill>
                  <a:schemeClr val="dk1"/>
                </a:solidFill>
                <a:latin typeface="Bookman Old Style"/>
                <a:ea typeface="Bookman Old Style"/>
                <a:cs typeface="Bookman Old Style"/>
                <a:sym typeface="Bookman Old Style"/>
              </a:rPr>
              <a:t>: Some existing task management solutions come with a cost, either as a one-time purchase or a subscription, which can be a barrier for some users.</a:t>
            </a:r>
            <a:endParaRPr sz="1800">
              <a:latin typeface="Bookman Old Style"/>
              <a:ea typeface="Bookman Old Style"/>
              <a:cs typeface="Bookman Old Style"/>
              <a:sym typeface="Bookman Old Style"/>
            </a:endParaRPr>
          </a:p>
          <a:p>
            <a:pPr indent="-342900" lvl="0" marL="457200" marR="0" rtl="0" algn="l">
              <a:lnSpc>
                <a:spcPct val="150000"/>
              </a:lnSpc>
              <a:spcBef>
                <a:spcPts val="0"/>
              </a:spcBef>
              <a:spcAft>
                <a:spcPts val="0"/>
              </a:spcAft>
              <a:buClr>
                <a:schemeClr val="dk1"/>
              </a:buClr>
              <a:buSzPts val="1800"/>
              <a:buFont typeface="Arial"/>
              <a:buChar char="●"/>
            </a:pPr>
            <a:r>
              <a:rPr b="1" i="0" lang="en-US" sz="1800">
                <a:solidFill>
                  <a:schemeClr val="dk1"/>
                </a:solidFill>
                <a:latin typeface="Bookman Old Style"/>
                <a:ea typeface="Bookman Old Style"/>
                <a:cs typeface="Bookman Old Style"/>
                <a:sym typeface="Bookman Old Style"/>
              </a:rPr>
              <a:t>Overly Complex for Basic Needs</a:t>
            </a:r>
            <a:r>
              <a:rPr i="0" lang="en-US" sz="1800">
                <a:solidFill>
                  <a:schemeClr val="dk1"/>
                </a:solidFill>
                <a:latin typeface="Bookman Old Style"/>
                <a:ea typeface="Bookman Old Style"/>
                <a:cs typeface="Bookman Old Style"/>
                <a:sym typeface="Bookman Old Style"/>
              </a:rPr>
              <a:t>: Many existing task management applications are feature-rich and complex, which can be overwhelming for users who only need basic task management functionality.</a:t>
            </a:r>
            <a:endParaRPr sz="1800">
              <a:latin typeface="Bookman Old Style"/>
              <a:ea typeface="Bookman Old Style"/>
              <a:cs typeface="Bookman Old Style"/>
              <a:sym typeface="Bookman Old Style"/>
            </a:endParaRPr>
          </a:p>
          <a:p>
            <a:pPr indent="-342900" lvl="0" marL="457200" marR="0" rtl="0" algn="l">
              <a:lnSpc>
                <a:spcPct val="150000"/>
              </a:lnSpc>
              <a:spcBef>
                <a:spcPts val="0"/>
              </a:spcBef>
              <a:spcAft>
                <a:spcPts val="0"/>
              </a:spcAft>
              <a:buClr>
                <a:schemeClr val="dk1"/>
              </a:buClr>
              <a:buSzPts val="1800"/>
              <a:buFont typeface="Arial"/>
              <a:buChar char="●"/>
            </a:pPr>
            <a:r>
              <a:rPr b="1" i="0" lang="en-US" sz="1800">
                <a:solidFill>
                  <a:schemeClr val="dk1"/>
                </a:solidFill>
                <a:latin typeface="Bookman Old Style"/>
                <a:ea typeface="Bookman Old Style"/>
                <a:cs typeface="Bookman Old Style"/>
                <a:sym typeface="Bookman Old Style"/>
              </a:rPr>
              <a:t>Dependency on Cloud Services</a:t>
            </a:r>
            <a:r>
              <a:rPr i="0" lang="en-US" sz="1800">
                <a:solidFill>
                  <a:schemeClr val="dk1"/>
                </a:solidFill>
                <a:latin typeface="Bookman Old Style"/>
                <a:ea typeface="Bookman Old Style"/>
                <a:cs typeface="Bookman Old Style"/>
                <a:sym typeface="Bookman Old Style"/>
              </a:rPr>
              <a:t>: Many existing systems rely on cloud services for storage and synchronization, which can raise concerns about data privacy and security.</a:t>
            </a:r>
            <a:endParaRPr sz="1800">
              <a:latin typeface="Bookman Old Style"/>
              <a:ea typeface="Bookman Old Style"/>
              <a:cs typeface="Bookman Old Style"/>
              <a:sym typeface="Bookman Old Style"/>
            </a:endParaRPr>
          </a:p>
          <a:p>
            <a:pPr indent="0" lvl="0" marL="457200" marR="0" rtl="0" algn="l">
              <a:lnSpc>
                <a:spcPct val="150000"/>
              </a:lnSpc>
              <a:spcBef>
                <a:spcPts val="1070"/>
              </a:spcBef>
              <a:spcAft>
                <a:spcPts val="0"/>
              </a:spcAft>
              <a:buSzPts val="1800"/>
              <a:buFont typeface="Arial"/>
              <a:buNone/>
            </a:pPr>
            <a:r>
              <a:t/>
            </a:r>
            <a:endParaRPr sz="1800">
              <a:latin typeface="Bookman Old Style"/>
              <a:ea typeface="Bookman Old Style"/>
              <a:cs typeface="Bookman Old Style"/>
              <a:sym typeface="Bookman Old Style"/>
            </a:endParaRPr>
          </a:p>
        </p:txBody>
      </p:sp>
      <p:pic>
        <p:nvPicPr>
          <p:cNvPr id="113" name="Google Shape;113;p8"/>
          <p:cNvPicPr preferRelativeResize="0"/>
          <p:nvPr/>
        </p:nvPicPr>
        <p:blipFill rotWithShape="1">
          <a:blip r:embed="rId4">
            <a:alphaModFix/>
          </a:blip>
          <a:srcRect b="0" l="0" r="0" t="0"/>
          <a:stretch/>
        </p:blipFill>
        <p:spPr>
          <a:xfrm>
            <a:off x="10525125" y="371475"/>
            <a:ext cx="1152525" cy="110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329940" y="641730"/>
            <a:ext cx="5547995" cy="3924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FF0066"/>
                </a:solidFill>
              </a:rPr>
              <a:t>PROPOSED SYSTEM</a:t>
            </a:r>
            <a:endParaRPr>
              <a:solidFill>
                <a:srgbClr val="FF0066"/>
              </a:solidFill>
            </a:endParaRPr>
          </a:p>
        </p:txBody>
      </p:sp>
      <p:pic>
        <p:nvPicPr>
          <p:cNvPr id="119" name="Google Shape;119;p9"/>
          <p:cNvPicPr preferRelativeResize="0"/>
          <p:nvPr/>
        </p:nvPicPr>
        <p:blipFill rotWithShape="1">
          <a:blip r:embed="rId3">
            <a:alphaModFix/>
          </a:blip>
          <a:srcRect b="0" l="0" r="0" t="0"/>
          <a:stretch/>
        </p:blipFill>
        <p:spPr>
          <a:xfrm>
            <a:off x="341676" y="370242"/>
            <a:ext cx="1054347" cy="1040690"/>
          </a:xfrm>
          <a:prstGeom prst="rect">
            <a:avLst/>
          </a:prstGeom>
          <a:noFill/>
          <a:ln>
            <a:noFill/>
          </a:ln>
        </p:spPr>
      </p:pic>
      <p:pic>
        <p:nvPicPr>
          <p:cNvPr id="120" name="Google Shape;120;p9"/>
          <p:cNvPicPr preferRelativeResize="0"/>
          <p:nvPr/>
        </p:nvPicPr>
        <p:blipFill rotWithShape="1">
          <a:blip r:embed="rId4">
            <a:alphaModFix/>
          </a:blip>
          <a:srcRect b="0" l="0" r="0" t="0"/>
          <a:stretch/>
        </p:blipFill>
        <p:spPr>
          <a:xfrm>
            <a:off x="10534650" y="447675"/>
            <a:ext cx="1152525" cy="1104900"/>
          </a:xfrm>
          <a:prstGeom prst="rect">
            <a:avLst/>
          </a:prstGeom>
          <a:noFill/>
          <a:ln>
            <a:noFill/>
          </a:ln>
        </p:spPr>
      </p:pic>
      <p:sp>
        <p:nvSpPr>
          <p:cNvPr id="121" name="Google Shape;121;p9"/>
          <p:cNvSpPr txBox="1"/>
          <p:nvPr/>
        </p:nvSpPr>
        <p:spPr>
          <a:xfrm>
            <a:off x="648335" y="1573596"/>
            <a:ext cx="10895330" cy="5457007"/>
          </a:xfrm>
          <a:prstGeom prst="rect">
            <a:avLst/>
          </a:prstGeom>
          <a:noFill/>
          <a:ln>
            <a:noFill/>
          </a:ln>
        </p:spPr>
        <p:txBody>
          <a:bodyPr anchorCtr="0" anchor="t" bIns="0" lIns="0" spcFirstLastPara="1" rIns="0" wrap="square" tIns="10150">
            <a:spAutoFit/>
          </a:bodyPr>
          <a:lstStyle/>
          <a:p>
            <a:pPr indent="0" lvl="0" marL="0" marR="0" rtl="0" algn="l">
              <a:lnSpc>
                <a:spcPct val="150000"/>
              </a:lnSpc>
              <a:spcBef>
                <a:spcPts val="0"/>
              </a:spcBef>
              <a:spcAft>
                <a:spcPts val="0"/>
              </a:spcAft>
              <a:buNone/>
            </a:pPr>
            <a:r>
              <a:rPr b="0" i="0" lang="en-US" sz="2000">
                <a:solidFill>
                  <a:schemeClr val="dk1"/>
                </a:solidFill>
                <a:latin typeface="Arial"/>
                <a:ea typeface="Arial"/>
                <a:cs typeface="Arial"/>
                <a:sym typeface="Arial"/>
              </a:rPr>
              <a:t>The proposed system is a command-line to-do list application written in Python. It offers the following functionalities: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Add new tasks with optional due dates.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Delete existing tasks by index.</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Edit the descriptions of existing tasks.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Mark tasks as completed.</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Set due dates for tasks.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a:solidFill>
                  <a:schemeClr val="dk1"/>
                </a:solidFill>
                <a:latin typeface="Arial"/>
                <a:ea typeface="Arial"/>
                <a:cs typeface="Arial"/>
                <a:sym typeface="Arial"/>
              </a:rPr>
              <a:t>   Display all tasks with their statuses and due dates.</a:t>
            </a:r>
            <a:endParaRPr/>
          </a:p>
          <a:p>
            <a:pPr indent="0" lvl="0" marL="0" marR="0" rtl="0" algn="l">
              <a:lnSpc>
                <a:spcPct val="150000"/>
              </a:lnSpc>
              <a:spcBef>
                <a:spcPts val="0"/>
              </a:spcBef>
              <a:spcAft>
                <a:spcPts val="0"/>
              </a:spcAft>
              <a:buNone/>
            </a:pPr>
            <a:r>
              <a:rPr b="0" i="0" lang="en-US" sz="2000">
                <a:solidFill>
                  <a:schemeClr val="dk1"/>
                </a:solidFill>
                <a:latin typeface="Arial"/>
                <a:ea typeface="Arial"/>
                <a:cs typeface="Arial"/>
                <a:sym typeface="Arial"/>
              </a:rPr>
              <a:t>                This system aims to be user-friendly and straightforward, catering to users who need an efficient way to manage their tasks without the overhead of complex software</a:t>
            </a:r>
            <a:r>
              <a:rPr b="0" i="0" lang="en-US" sz="2000">
                <a:solidFill>
                  <a:schemeClr val="dk1"/>
                </a:solidFill>
                <a:highlight>
                  <a:srgbClr val="212121"/>
                </a:highlight>
                <a:latin typeface="Arial"/>
                <a:ea typeface="Arial"/>
                <a:cs typeface="Arial"/>
                <a:sym typeface="Arial"/>
              </a:rPr>
              <a:t>.</a:t>
            </a:r>
            <a:endParaRPr/>
          </a:p>
          <a:p>
            <a:pPr indent="449580" lvl="0" marL="12700" marR="0" rtl="0" algn="just">
              <a:lnSpc>
                <a:spcPct val="148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