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Source Code Pro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22" Type="http://schemas.openxmlformats.org/officeDocument/2006/relationships/font" Target="fonts/SourceCodePro-italic.fntdata"/><Relationship Id="rId21" Type="http://schemas.openxmlformats.org/officeDocument/2006/relationships/font" Target="fonts/SourceCodePro-bold.fntdata"/><Relationship Id="rId24" Type="http://schemas.openxmlformats.org/officeDocument/2006/relationships/font" Target="fonts/Oswald-regular.fntdata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regular.fntdata"/><Relationship Id="rId25" Type="http://schemas.openxmlformats.org/officeDocument/2006/relationships/font" Target="fonts/Oswald-bold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995d6fe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995d6fe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1127ad12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11127ad12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1127ad122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11127ad122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11127ad122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11127ad122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96317e6ea_1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096317e6ea_1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96317e6ea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96317e6ea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6317e6e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6317e6e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96317e6ea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96317e6ea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96317e6e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96317e6e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96317e6ea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096317e6ea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96317e6ea_1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096317e6ea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96317e6ea_1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96317e6ea_1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96317e6ea_1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096317e6ea_1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13"/>
          <p:cNvGrpSpPr/>
          <p:nvPr/>
        </p:nvGrpSpPr>
        <p:grpSpPr>
          <a:xfrm>
            <a:off x="2105247" y="1"/>
            <a:ext cx="7038765" cy="5138761"/>
            <a:chOff x="3388636" y="43347"/>
            <a:chExt cx="5755327" cy="4201767"/>
          </a:xfrm>
        </p:grpSpPr>
        <p:sp>
          <p:nvSpPr>
            <p:cNvPr id="61" name="Google Shape;61;p13"/>
            <p:cNvSpPr/>
            <p:nvPr/>
          </p:nvSpPr>
          <p:spPr>
            <a:xfrm>
              <a:off x="3837147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518268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3119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652821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97672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742522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77076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837147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18268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63119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652821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697672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742522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877076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3837147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18268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63119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52821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97672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742522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877076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338863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3837147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18268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63119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652821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697672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742522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877076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338863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3837147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4734169" y="4336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518268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631192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6528215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697672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7425229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877076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837147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518268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563119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652821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697672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742522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877076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837147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18268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63119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52821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697672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742522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877076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3837147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518268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563119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652821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697672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742522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877076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3837147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518268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563119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652821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697672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742522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877076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3837147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518268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563119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652821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697672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742522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877076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13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13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88" name="Google Shape;188;p13"/>
          <p:cNvSpPr txBox="1"/>
          <p:nvPr>
            <p:ph idx="12" type="sldNum"/>
          </p:nvPr>
        </p:nvSpPr>
        <p:spPr>
          <a:xfrm>
            <a:off x="8472458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4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4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4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4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4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0" name="Google Shape;200;p1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1" name="Google Shape;20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3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"/>
          <p:cNvSpPr/>
          <p:nvPr/>
        </p:nvSpPr>
        <p:spPr>
          <a:xfrm>
            <a:off x="0" y="0"/>
            <a:ext cx="9144000" cy="18534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"/>
          <p:cNvSpPr/>
          <p:nvPr/>
        </p:nvSpPr>
        <p:spPr>
          <a:xfrm rot="-5400000">
            <a:off x="7289700" y="0"/>
            <a:ext cx="1853400" cy="1853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5"/>
          <p:cNvSpPr txBox="1"/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7" name="Google Shape;207;p15"/>
          <p:cNvSpPr txBox="1"/>
          <p:nvPr>
            <p:ph idx="1" type="body"/>
          </p:nvPr>
        </p:nvSpPr>
        <p:spPr>
          <a:xfrm>
            <a:off x="311700" y="2069575"/>
            <a:ext cx="3999900" cy="249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8" name="Google Shape;208;p15"/>
          <p:cNvSpPr txBox="1"/>
          <p:nvPr>
            <p:ph idx="2" type="body"/>
          </p:nvPr>
        </p:nvSpPr>
        <p:spPr>
          <a:xfrm>
            <a:off x="4832400" y="2069575"/>
            <a:ext cx="3999900" cy="249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9" name="Google Shape;20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4"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6"/>
          <p:cNvSpPr/>
          <p:nvPr/>
        </p:nvSpPr>
        <p:spPr>
          <a:xfrm>
            <a:off x="2448225" y="447900"/>
            <a:ext cx="4247700" cy="4247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6"/>
          <p:cNvSpPr/>
          <p:nvPr/>
        </p:nvSpPr>
        <p:spPr>
          <a:xfrm>
            <a:off x="2571825" y="571500"/>
            <a:ext cx="4000500" cy="400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"/>
          <p:cNvSpPr txBox="1"/>
          <p:nvPr>
            <p:ph type="title"/>
          </p:nvPr>
        </p:nvSpPr>
        <p:spPr>
          <a:xfrm>
            <a:off x="3019425" y="1662150"/>
            <a:ext cx="3105300" cy="1819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5" name="Google Shape;21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 txBox="1"/>
          <p:nvPr>
            <p:ph type="ctrTitle"/>
          </p:nvPr>
        </p:nvSpPr>
        <p:spPr>
          <a:xfrm>
            <a:off x="716050" y="1013350"/>
            <a:ext cx="3966900" cy="173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100"/>
              <a:t>Requirement Engineering </a:t>
            </a:r>
            <a:endParaRPr sz="5100"/>
          </a:p>
        </p:txBody>
      </p:sp>
      <p:sp>
        <p:nvSpPr>
          <p:cNvPr id="221" name="Google Shape;221;p17"/>
          <p:cNvSpPr txBox="1"/>
          <p:nvPr>
            <p:ph idx="1" type="subTitle"/>
          </p:nvPr>
        </p:nvSpPr>
        <p:spPr>
          <a:xfrm>
            <a:off x="1105475" y="2871150"/>
            <a:ext cx="3823200" cy="15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18AIC204T- Software Engineering Principles</a:t>
            </a:r>
            <a:endParaRPr sz="2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Diagram</a:t>
            </a:r>
            <a:endParaRPr/>
          </a:p>
        </p:txBody>
      </p:sp>
      <p:sp>
        <p:nvSpPr>
          <p:cNvPr id="301" name="Google Shape;301;p26"/>
          <p:cNvSpPr txBox="1"/>
          <p:nvPr>
            <p:ph idx="1" type="body"/>
          </p:nvPr>
        </p:nvSpPr>
        <p:spPr>
          <a:xfrm>
            <a:off x="113775" y="183200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Online Voting System</a:t>
            </a:r>
            <a:endParaRPr/>
          </a:p>
        </p:txBody>
      </p:sp>
      <p:pic>
        <p:nvPicPr>
          <p:cNvPr id="302" name="Google Shape;3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25" y="2181350"/>
            <a:ext cx="8970475" cy="29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/>
          <p:nvPr>
            <p:ph type="title"/>
          </p:nvPr>
        </p:nvSpPr>
        <p:spPr>
          <a:xfrm>
            <a:off x="324475" y="148225"/>
            <a:ext cx="3969000" cy="4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 Diagram</a:t>
            </a:r>
            <a:endParaRPr/>
          </a:p>
        </p:txBody>
      </p:sp>
      <p:sp>
        <p:nvSpPr>
          <p:cNvPr id="308" name="Google Shape;308;p27"/>
          <p:cNvSpPr txBox="1"/>
          <p:nvPr>
            <p:ph idx="1" type="body"/>
          </p:nvPr>
        </p:nvSpPr>
        <p:spPr>
          <a:xfrm>
            <a:off x="65375" y="566725"/>
            <a:ext cx="9022800" cy="44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2700"/>
            <a:ext cx="9144000" cy="45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"/>
          <p:cNvSpPr txBox="1"/>
          <p:nvPr>
            <p:ph type="title"/>
          </p:nvPr>
        </p:nvSpPr>
        <p:spPr>
          <a:xfrm>
            <a:off x="324475" y="170000"/>
            <a:ext cx="3559500" cy="6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Sequence Diagram</a:t>
            </a:r>
            <a:endParaRPr/>
          </a:p>
        </p:txBody>
      </p:sp>
      <p:sp>
        <p:nvSpPr>
          <p:cNvPr id="315" name="Google Shape;315;p28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4700"/>
            <a:ext cx="9143998" cy="43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"/>
          <p:cNvSpPr txBox="1"/>
          <p:nvPr>
            <p:ph type="title"/>
          </p:nvPr>
        </p:nvSpPr>
        <p:spPr>
          <a:xfrm>
            <a:off x="324475" y="148225"/>
            <a:ext cx="3559500" cy="7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Diagram</a:t>
            </a:r>
            <a:endParaRPr/>
          </a:p>
        </p:txBody>
      </p:sp>
      <p:sp>
        <p:nvSpPr>
          <p:cNvPr id="322" name="Google Shape;322;p29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9925"/>
            <a:ext cx="9144000" cy="429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 txBox="1"/>
          <p:nvPr>
            <p:ph type="title"/>
          </p:nvPr>
        </p:nvSpPr>
        <p:spPr>
          <a:xfrm>
            <a:off x="3019425" y="1662150"/>
            <a:ext cx="3105300" cy="18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Members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 txBox="1"/>
          <p:nvPr>
            <p:ph idx="1" type="body"/>
          </p:nvPr>
        </p:nvSpPr>
        <p:spPr>
          <a:xfrm>
            <a:off x="324600" y="199720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Tharun-(RA2011047010086)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-GB"/>
              <a:t>Rahi jain-(RA2011047010082)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-GB"/>
              <a:t>sandeep-(RA2011047010154)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-GB"/>
              <a:t>Charith varma-(RA2011047010128)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-GB"/>
              <a:t>Ajay-(RA2011047010114)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33"/>
              <a:t>Types of Requirements</a:t>
            </a:r>
            <a:r>
              <a:rPr lang="en-GB"/>
              <a:t> </a:t>
            </a:r>
            <a:endParaRPr/>
          </a:p>
        </p:txBody>
      </p:sp>
      <p:sp>
        <p:nvSpPr>
          <p:cNvPr id="233" name="Google Shape;233;p19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</a:t>
            </a:r>
            <a:r>
              <a:rPr b="1" lang="en-GB" sz="2200">
                <a:latin typeface="Merriweather"/>
                <a:ea typeface="Merriweather"/>
                <a:cs typeface="Merriweather"/>
                <a:sym typeface="Merriweather"/>
              </a:rPr>
              <a:t>FUNCTIONAL</a:t>
            </a:r>
            <a:r>
              <a:rPr b="1" lang="en-GB" sz="2200"/>
              <a:t> </a:t>
            </a:r>
            <a:r>
              <a:rPr b="1" lang="en-GB" sz="2200">
                <a:latin typeface="Merriweather"/>
                <a:ea typeface="Merriweather"/>
                <a:cs typeface="Merriweather"/>
                <a:sym typeface="Merriweather"/>
              </a:rPr>
              <a:t>REQUIREMENTS.</a:t>
            </a:r>
            <a:endParaRPr b="1" sz="2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200">
                <a:latin typeface="Merriweather"/>
                <a:ea typeface="Merriweather"/>
                <a:cs typeface="Merriweather"/>
                <a:sym typeface="Merriweather"/>
              </a:rPr>
              <a:t>                  (what the system do)</a:t>
            </a:r>
            <a:endParaRPr b="1" sz="2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200">
                <a:latin typeface="Merriweather"/>
                <a:ea typeface="Merriweather"/>
                <a:cs typeface="Merriweather"/>
                <a:sym typeface="Merriweather"/>
              </a:rPr>
              <a:t>                 NON- FUNCTIONAL REQUIREMENTS.</a:t>
            </a:r>
            <a:endParaRPr b="1" sz="2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200">
                <a:latin typeface="Merriweather"/>
                <a:ea typeface="Merriweather"/>
                <a:cs typeface="Merriweather"/>
                <a:sym typeface="Merriweather"/>
              </a:rPr>
              <a:t>               (how the system do it)</a:t>
            </a:r>
            <a:endParaRPr b="1" sz="2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4" name="Google Shape;234;p19"/>
          <p:cNvSpPr/>
          <p:nvPr/>
        </p:nvSpPr>
        <p:spPr>
          <a:xfrm>
            <a:off x="521925" y="2052450"/>
            <a:ext cx="6678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"/>
          <p:cNvSpPr/>
          <p:nvPr/>
        </p:nvSpPr>
        <p:spPr>
          <a:xfrm>
            <a:off x="521925" y="2932550"/>
            <a:ext cx="6678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500" y="2011500"/>
            <a:ext cx="3772724" cy="19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 requirements</a:t>
            </a:r>
            <a:endParaRPr/>
          </a:p>
        </p:txBody>
      </p:sp>
      <p:sp>
        <p:nvSpPr>
          <p:cNvPr id="242" name="Google Shape;242;p20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</a:t>
            </a:r>
            <a:r>
              <a:rPr lang="en-GB" sz="1850">
                <a:solidFill>
                  <a:srgbClr val="222222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A </a:t>
            </a:r>
            <a:r>
              <a:rPr b="1" lang="en-GB" sz="1850">
                <a:solidFill>
                  <a:srgbClr val="222222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Functional Requirement</a:t>
            </a:r>
            <a:r>
              <a:rPr lang="en-GB" sz="1850">
                <a:solidFill>
                  <a:srgbClr val="222222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(FR) is a description of the service that the software must offer. It describes a software system or its component. A function is nothing but inputs to the software system, its behavior, and outputs. It can be a calculation, data manipulation, business process, user interaction, or any other specific functionality which defines what function a system is likely to perform. Functional Requirements in Software Engineering are also called </a:t>
            </a:r>
            <a:r>
              <a:rPr b="1" lang="en-GB" sz="1850">
                <a:solidFill>
                  <a:srgbClr val="222222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Functional Specification</a:t>
            </a:r>
            <a:r>
              <a:rPr lang="en-GB" sz="1850">
                <a:solidFill>
                  <a:srgbClr val="222222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3" name="Google Shape;243;p20"/>
          <p:cNvSpPr/>
          <p:nvPr/>
        </p:nvSpPr>
        <p:spPr>
          <a:xfrm>
            <a:off x="446175" y="2106975"/>
            <a:ext cx="793200" cy="14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/>
          <p:nvPr>
            <p:ph type="title"/>
          </p:nvPr>
        </p:nvSpPr>
        <p:spPr>
          <a:xfrm>
            <a:off x="832250" y="359425"/>
            <a:ext cx="6721500" cy="8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Differences between Functional and Non functional </a:t>
            </a:r>
            <a:endParaRPr/>
          </a:p>
        </p:txBody>
      </p:sp>
      <p:sp>
        <p:nvSpPr>
          <p:cNvPr id="249" name="Google Shape;249;p21"/>
          <p:cNvSpPr txBox="1"/>
          <p:nvPr>
            <p:ph idx="1" type="body"/>
          </p:nvPr>
        </p:nvSpPr>
        <p:spPr>
          <a:xfrm>
            <a:off x="311700" y="1871250"/>
            <a:ext cx="4050900" cy="2987100"/>
          </a:xfrm>
          <a:prstGeom prst="rect">
            <a:avLst/>
          </a:prstGeom>
          <a:solidFill>
            <a:srgbClr val="FFFFFF">
              <a:alpha val="12549"/>
            </a:srgbClr>
          </a:solidFill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</a:t>
            </a:r>
            <a:r>
              <a:rPr lang="en-GB" sz="1700">
                <a:latin typeface="Merriweather"/>
                <a:ea typeface="Merriweather"/>
                <a:cs typeface="Merriweather"/>
                <a:sym typeface="Merriweather"/>
              </a:rPr>
              <a:t>Requirements are </a:t>
            </a:r>
            <a:r>
              <a:rPr lang="en-GB" sz="1700">
                <a:latin typeface="Merriweather"/>
                <a:ea typeface="Merriweather"/>
                <a:cs typeface="Merriweather"/>
                <a:sym typeface="Merriweather"/>
              </a:rPr>
              <a:t>compulsory</a:t>
            </a:r>
            <a:r>
              <a:rPr lang="en-GB" sz="1700"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>
                <a:latin typeface="Merriweather"/>
                <a:ea typeface="Merriweather"/>
                <a:cs typeface="Merriweather"/>
                <a:sym typeface="Merriweather"/>
              </a:rPr>
              <a:t>          End result is product feature.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 </a:t>
            </a:r>
            <a:r>
              <a:rPr lang="en-GB" sz="1800">
                <a:latin typeface="Merriweather"/>
                <a:ea typeface="Merriweather"/>
                <a:cs typeface="Merriweather"/>
                <a:sym typeface="Merriweather"/>
              </a:rPr>
              <a:t>Easy to Capture.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latin typeface="Merriweather"/>
                <a:ea typeface="Merriweather"/>
                <a:cs typeface="Merriweather"/>
                <a:sym typeface="Merriweather"/>
              </a:rPr>
              <a:t>          Focuses on user requirement.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latin typeface="Merriweather"/>
                <a:ea typeface="Merriweather"/>
                <a:cs typeface="Merriweather"/>
                <a:sym typeface="Merriweather"/>
              </a:rPr>
              <a:t>         Captured in use case.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latin typeface="Merriweather"/>
                <a:ea typeface="Merriweather"/>
                <a:cs typeface="Merriweather"/>
                <a:sym typeface="Merriweather"/>
              </a:rPr>
              <a:t>        describes what the product does.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0" name="Google Shape;250;p21"/>
          <p:cNvSpPr txBox="1"/>
          <p:nvPr>
            <p:ph idx="2" type="body"/>
          </p:nvPr>
        </p:nvSpPr>
        <p:spPr>
          <a:xfrm>
            <a:off x="4846050" y="1871250"/>
            <a:ext cx="4127100" cy="29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</a:t>
            </a:r>
            <a:r>
              <a:rPr b="1" lang="en-GB" sz="1500">
                <a:latin typeface="Merriweather"/>
                <a:ea typeface="Merriweather"/>
                <a:cs typeface="Merriweather"/>
                <a:sym typeface="Merriweather"/>
              </a:rPr>
              <a:t>Requirements are not </a:t>
            </a:r>
            <a:r>
              <a:rPr b="1" lang="en-GB" sz="1500">
                <a:latin typeface="Merriweather"/>
                <a:ea typeface="Merriweather"/>
                <a:cs typeface="Merriweather"/>
                <a:sym typeface="Merriweather"/>
              </a:rPr>
              <a:t>compulsory</a:t>
            </a:r>
            <a:r>
              <a:rPr b="1" lang="en-GB" sz="1500"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Merriweather"/>
                <a:ea typeface="Merriweather"/>
                <a:cs typeface="Merriweather"/>
                <a:sym typeface="Merriweather"/>
              </a:rPr>
              <a:t>            </a:t>
            </a:r>
            <a:r>
              <a:rPr b="1" lang="en-GB" sz="1600">
                <a:latin typeface="Merriweather"/>
                <a:ea typeface="Merriweather"/>
                <a:cs typeface="Merriweather"/>
                <a:sym typeface="Merriweather"/>
              </a:rPr>
              <a:t>End result is product properties.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600">
                <a:latin typeface="Merriweather"/>
                <a:ea typeface="Merriweather"/>
                <a:cs typeface="Merriweather"/>
                <a:sym typeface="Merriweather"/>
              </a:rPr>
              <a:t>          Hard to Capture.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600">
                <a:latin typeface="Merriweather"/>
                <a:ea typeface="Merriweather"/>
                <a:cs typeface="Merriweather"/>
                <a:sym typeface="Merriweather"/>
              </a:rPr>
              <a:t>        Focuses on user’s expectation and       experience.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600">
                <a:latin typeface="Merriweather"/>
                <a:ea typeface="Merriweather"/>
                <a:cs typeface="Merriweather"/>
                <a:sym typeface="Merriweather"/>
              </a:rPr>
              <a:t>          Describes how the product works.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1" name="Google Shape;251;p21"/>
          <p:cNvSpPr/>
          <p:nvPr/>
        </p:nvSpPr>
        <p:spPr>
          <a:xfrm>
            <a:off x="384200" y="1970650"/>
            <a:ext cx="386100" cy="198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384150" y="2404425"/>
            <a:ext cx="386100" cy="260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1"/>
          <p:cNvSpPr/>
          <p:nvPr/>
        </p:nvSpPr>
        <p:spPr>
          <a:xfrm>
            <a:off x="439950" y="2940550"/>
            <a:ext cx="274500" cy="260400"/>
          </a:xfrm>
          <a:prstGeom prst="star5">
            <a:avLst>
              <a:gd fmla="val 24166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439950" y="3358775"/>
            <a:ext cx="274500" cy="260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446175" y="3903975"/>
            <a:ext cx="274500" cy="260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446175" y="4387200"/>
            <a:ext cx="274500" cy="260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4982375" y="2032600"/>
            <a:ext cx="386100" cy="198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4969975" y="2454000"/>
            <a:ext cx="274500" cy="198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5007175" y="2850625"/>
            <a:ext cx="274500" cy="260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1"/>
          <p:cNvSpPr/>
          <p:nvPr/>
        </p:nvSpPr>
        <p:spPr>
          <a:xfrm>
            <a:off x="5007175" y="3309350"/>
            <a:ext cx="274500" cy="198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4969975" y="4102400"/>
            <a:ext cx="386100" cy="198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 REQUIREMENTS</a:t>
            </a:r>
            <a:endParaRPr/>
          </a:p>
        </p:txBody>
      </p:sp>
      <p:sp>
        <p:nvSpPr>
          <p:cNvPr id="267" name="Google Shape;267;p22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The following subsections illustrate functional requirements to be fulfilled by the proposed system: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           LOGIN                                                   </a:t>
            </a:r>
            <a:r>
              <a:rPr b="1" lang="en-GB" sz="2500">
                <a:latin typeface="Times New Roman"/>
                <a:ea typeface="Times New Roman"/>
                <a:cs typeface="Times New Roman"/>
                <a:sym typeface="Times New Roman"/>
              </a:rPr>
              <a:t>vote 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           VERIFICATION PROOF                    vote confirmation message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     </a:t>
            </a: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APPOINTMENT                                        LOGOUT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22"/>
          <p:cNvSpPr/>
          <p:nvPr/>
        </p:nvSpPr>
        <p:spPr>
          <a:xfrm>
            <a:off x="458575" y="3055175"/>
            <a:ext cx="594900" cy="24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2"/>
          <p:cNvSpPr/>
          <p:nvPr/>
        </p:nvSpPr>
        <p:spPr>
          <a:xfrm>
            <a:off x="458575" y="3569475"/>
            <a:ext cx="594900" cy="24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2"/>
          <p:cNvSpPr/>
          <p:nvPr/>
        </p:nvSpPr>
        <p:spPr>
          <a:xfrm>
            <a:off x="477225" y="4040425"/>
            <a:ext cx="607200" cy="24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2"/>
          <p:cNvSpPr/>
          <p:nvPr/>
        </p:nvSpPr>
        <p:spPr>
          <a:xfrm>
            <a:off x="4461825" y="3024125"/>
            <a:ext cx="681600" cy="30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2"/>
          <p:cNvSpPr/>
          <p:nvPr/>
        </p:nvSpPr>
        <p:spPr>
          <a:xfrm>
            <a:off x="4430775" y="3519825"/>
            <a:ext cx="607200" cy="35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2"/>
          <p:cNvSpPr/>
          <p:nvPr/>
        </p:nvSpPr>
        <p:spPr>
          <a:xfrm>
            <a:off x="4387475" y="4176775"/>
            <a:ext cx="743700" cy="24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 functional requirements </a:t>
            </a:r>
            <a:endParaRPr/>
          </a:p>
        </p:txBody>
      </p:sp>
      <p:sp>
        <p:nvSpPr>
          <p:cNvPr id="279" name="Google Shape;279;p23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860">
                <a:latin typeface="Merriweather"/>
                <a:ea typeface="Merriweather"/>
                <a:cs typeface="Merriweather"/>
                <a:sym typeface="Merriweather"/>
              </a:rPr>
              <a:t>● Security: The consumer can only use this website by using a unique id and password, thus making security to our website and network server.</a:t>
            </a:r>
            <a:endParaRPr sz="186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770"/>
              <a:buNone/>
            </a:pPr>
            <a:r>
              <a:rPr lang="en-GB" sz="1860">
                <a:latin typeface="Merriweather"/>
                <a:ea typeface="Merriweather"/>
                <a:cs typeface="Merriweather"/>
                <a:sym typeface="Merriweather"/>
              </a:rPr>
              <a:t>● Performance: The customer can enter quickly, easy without any effort as an organized way and our website will be more reliable.</a:t>
            </a:r>
            <a:endParaRPr sz="186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60">
                <a:latin typeface="Merriweather"/>
                <a:ea typeface="Merriweather"/>
                <a:cs typeface="Merriweather"/>
                <a:sym typeface="Merriweather"/>
              </a:rPr>
              <a:t>● Usability: Every consumer can use this website easily.</a:t>
            </a:r>
            <a:endParaRPr sz="186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60">
                <a:latin typeface="Merriweather"/>
                <a:ea typeface="Merriweather"/>
                <a:cs typeface="Merriweather"/>
                <a:sym typeface="Merriweather"/>
              </a:rPr>
              <a:t>   Reliability: The system has to be very reliable due to the importance of data and the damages incorrect or incomplete data can do.</a:t>
            </a:r>
            <a:endParaRPr sz="186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86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1600"/>
              </a:spcAft>
              <a:buSzPts val="770"/>
              <a:buNone/>
            </a:pPr>
            <a:r>
              <a:t/>
            </a:r>
            <a:endParaRPr sz="1260"/>
          </a:p>
        </p:txBody>
      </p:sp>
      <p:sp>
        <p:nvSpPr>
          <p:cNvPr id="280" name="Google Shape;280;p23"/>
          <p:cNvSpPr/>
          <p:nvPr/>
        </p:nvSpPr>
        <p:spPr>
          <a:xfrm>
            <a:off x="483375" y="4114800"/>
            <a:ext cx="111600" cy="62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/>
          <p:nvPr>
            <p:ph type="title"/>
          </p:nvPr>
        </p:nvSpPr>
        <p:spPr>
          <a:xfrm>
            <a:off x="324475" y="1358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requirements contd..</a:t>
            </a:r>
            <a:endParaRPr/>
          </a:p>
        </p:txBody>
      </p:sp>
      <p:sp>
        <p:nvSpPr>
          <p:cNvPr id="286" name="Google Shape;286;p2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</a:t>
            </a:r>
            <a:r>
              <a:rPr b="1" lang="en-GB"/>
              <a:t>Hardware requirements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      </a:t>
            </a:r>
            <a:r>
              <a:rPr b="1" lang="en-GB">
                <a:latin typeface="Merriweather"/>
                <a:ea typeface="Merriweather"/>
                <a:cs typeface="Merriweather"/>
                <a:sym typeface="Merriweather"/>
              </a:rPr>
              <a:t>A </a:t>
            </a: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processor of pentinum 4 , 1.2Ghz or faster.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                4 GB of RAM(8GB oF RAM recommended).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             A high-speed Internet connection(1.5 Mbps upload and download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Required;5 Mbps or better required)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446175" y="2478775"/>
            <a:ext cx="594900" cy="3222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</a:t>
            </a:r>
            <a:endParaRPr/>
          </a:p>
        </p:txBody>
      </p:sp>
      <p:sp>
        <p:nvSpPr>
          <p:cNvPr id="288" name="Google Shape;288;p24"/>
          <p:cNvSpPr/>
          <p:nvPr/>
        </p:nvSpPr>
        <p:spPr>
          <a:xfrm>
            <a:off x="446175" y="2975125"/>
            <a:ext cx="594900" cy="3222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</a:t>
            </a: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446175" y="3471475"/>
            <a:ext cx="594900" cy="3717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requirements contd..</a:t>
            </a:r>
            <a:endParaRPr/>
          </a:p>
        </p:txBody>
      </p:sp>
      <p:sp>
        <p:nvSpPr>
          <p:cNvPr id="295" name="Google Shape;295;p2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</a:t>
            </a:r>
            <a:r>
              <a:rPr b="1" lang="en-GB"/>
              <a:t>Software requirements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Merriweather"/>
                <a:ea typeface="Merriweather"/>
                <a:cs typeface="Merriweather"/>
                <a:sym typeface="Merriweather"/>
              </a:rPr>
              <a:t>Operating</a:t>
            </a:r>
            <a:r>
              <a:rPr b="1" lang="en-GB">
                <a:latin typeface="Merriweather"/>
                <a:ea typeface="Merriweather"/>
                <a:cs typeface="Merriweather"/>
                <a:sym typeface="Merriweather"/>
              </a:rPr>
              <a:t> system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Microsoft Windows 7 or newer,Apple macos 10.14 or newer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Merriweather"/>
                <a:ea typeface="Merriweather"/>
                <a:cs typeface="Merriweather"/>
                <a:sym typeface="Merriweather"/>
              </a:rPr>
              <a:t>Web browser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Google chrome,the latest version,is recommended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Antivirus software ,updated </a:t>
            </a: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regularly</a:t>
            </a: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, is  strong recommended.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