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4"/>
  </p:sldMasterIdLst>
  <p:notesMasterIdLst>
    <p:notesMasterId r:id="rId15"/>
  </p:notesMasterIdLst>
  <p:sldIdLst>
    <p:sldId id="291" r:id="rId5"/>
    <p:sldId id="282" r:id="rId6"/>
    <p:sldId id="283" r:id="rId7"/>
    <p:sldId id="284" r:id="rId8"/>
    <p:sldId id="289" r:id="rId9"/>
    <p:sldId id="285" r:id="rId10"/>
    <p:sldId id="290" r:id="rId11"/>
    <p:sldId id="288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333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6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A1F50-0DCD-4578-B68D-6A661F7E1A13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CB99F-11CA-49E1-8B35-076C66F8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53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9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615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003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537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661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6363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36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3684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980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4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4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4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1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2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2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1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8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1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50028B-537E-4966-8E3E-580E55730544}"/>
              </a:ext>
            </a:extLst>
          </p:cNvPr>
          <p:cNvSpPr txBox="1"/>
          <p:nvPr/>
        </p:nvSpPr>
        <p:spPr>
          <a:xfrm>
            <a:off x="2277036" y="995083"/>
            <a:ext cx="7862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Eras Bold ITC" panose="020B0907030504020204" pitchFamily="34" charset="0"/>
              </a:rPr>
              <a:t>Online Voting System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5F3305-32D7-4E80-971E-7CD7014FC77A}"/>
              </a:ext>
            </a:extLst>
          </p:cNvPr>
          <p:cNvCxnSpPr/>
          <p:nvPr/>
        </p:nvCxnSpPr>
        <p:spPr>
          <a:xfrm>
            <a:off x="2424953" y="1918413"/>
            <a:ext cx="73420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9317B4A-5FC2-4A7B-8E59-120FA61772C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89C0AD"/>
              </a:clrFrom>
              <a:clrTo>
                <a:srgbClr val="89C0A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6048" y="1918413"/>
            <a:ext cx="5791199" cy="450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9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C9FB92-7D5B-40C8-8EE6-34BA1EDD7FB3}"/>
              </a:ext>
            </a:extLst>
          </p:cNvPr>
          <p:cNvSpPr txBox="1"/>
          <p:nvPr/>
        </p:nvSpPr>
        <p:spPr>
          <a:xfrm>
            <a:off x="2393029" y="607302"/>
            <a:ext cx="740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latin typeface="Eras Bold ITC" panose="020B0907030504020204" pitchFamily="34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01D333-86F5-49BD-A3FB-4EEC838CBD32}"/>
              </a:ext>
            </a:extLst>
          </p:cNvPr>
          <p:cNvSpPr txBox="1"/>
          <p:nvPr/>
        </p:nvSpPr>
        <p:spPr>
          <a:xfrm>
            <a:off x="6481484" y="1730686"/>
            <a:ext cx="2707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highlight>
                  <a:srgbClr val="333333"/>
                </a:highlight>
                <a:latin typeface="Eras Bold ITC" panose="020B0907030504020204" pitchFamily="34" charset="0"/>
              </a:rPr>
              <a:t>From Team </a:t>
            </a:r>
            <a:r>
              <a:rPr lang="en-IN" sz="2000" dirty="0" err="1">
                <a:solidFill>
                  <a:srgbClr val="FF5050"/>
                </a:solidFill>
                <a:highlight>
                  <a:srgbClr val="333333"/>
                </a:highlight>
                <a:latin typeface="Eras Bold ITC" panose="020B0907030504020204" pitchFamily="34" charset="0"/>
              </a:rPr>
              <a:t>iMPacT</a:t>
            </a:r>
            <a:endParaRPr lang="en-IN" sz="2000" dirty="0">
              <a:solidFill>
                <a:srgbClr val="FF5050"/>
              </a:solidFill>
              <a:highlight>
                <a:srgbClr val="333333"/>
              </a:highlight>
              <a:latin typeface="Eras Bold ITC" panose="020B0907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1168B8-654C-462D-AFE9-ADAFF6ACD26C}"/>
              </a:ext>
            </a:extLst>
          </p:cNvPr>
          <p:cNvSpPr txBox="1"/>
          <p:nvPr/>
        </p:nvSpPr>
        <p:spPr>
          <a:xfrm>
            <a:off x="2393029" y="2407794"/>
            <a:ext cx="88660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badi" panose="020B0604020104020204" pitchFamily="34" charset="0"/>
              </a:rPr>
              <a:t>Hope This Slides Provides all The Brief Information About the Software That Is </a:t>
            </a:r>
          </a:p>
          <a:p>
            <a:r>
              <a:rPr lang="en-IN" sz="3200" dirty="0">
                <a:solidFill>
                  <a:schemeClr val="accent6">
                    <a:lumMod val="75000"/>
                  </a:schemeClr>
                </a:solidFill>
                <a:latin typeface="Berlin Sans FB" panose="020E0602020502020306" pitchFamily="34" charset="0"/>
              </a:rPr>
              <a:t>                       Online voting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B1EAE4-39D1-4280-BA47-3F5844098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991" y="3331123"/>
            <a:ext cx="4505739" cy="4505739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D4B3C14C-CEC5-426A-A913-D899AD32AA5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50982" y="3429000"/>
            <a:ext cx="2814918" cy="28036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6025B3-3F4A-4B85-9FA4-8DD6580D08B0}"/>
              </a:ext>
            </a:extLst>
          </p:cNvPr>
          <p:cNvSpPr txBox="1"/>
          <p:nvPr/>
        </p:nvSpPr>
        <p:spPr>
          <a:xfrm>
            <a:off x="8059272" y="5940270"/>
            <a:ext cx="1604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>
                    <a:lumMod val="25000"/>
                  </a:schemeClr>
                </a:solidFill>
                <a:latin typeface="Eras Bold ITC" panose="020B0907030504020204" pitchFamily="34" charset="0"/>
              </a:rPr>
              <a:t>TEAM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26694D-8B11-4442-8C76-D810306EF109}"/>
              </a:ext>
            </a:extLst>
          </p:cNvPr>
          <p:cNvCxnSpPr/>
          <p:nvPr/>
        </p:nvCxnSpPr>
        <p:spPr>
          <a:xfrm>
            <a:off x="8139953" y="6391835"/>
            <a:ext cx="3048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27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7A3230-9364-4177-932D-D92C2E226732}"/>
              </a:ext>
            </a:extLst>
          </p:cNvPr>
          <p:cNvSpPr txBox="1"/>
          <p:nvPr/>
        </p:nvSpPr>
        <p:spPr>
          <a:xfrm>
            <a:off x="3598460" y="165901"/>
            <a:ext cx="4995080" cy="92333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highlight>
                  <a:srgbClr val="333333"/>
                </a:highlight>
                <a:latin typeface="Eras Bold ITC" panose="020B0907030504020204" pitchFamily="34" charset="0"/>
              </a:rPr>
              <a:t>Team</a:t>
            </a:r>
            <a:r>
              <a:rPr lang="en-IN" sz="5400" dirty="0">
                <a:highlight>
                  <a:srgbClr val="333333"/>
                </a:highlight>
                <a:latin typeface="Eras Bold ITC" panose="020B0907030504020204" pitchFamily="34" charset="0"/>
              </a:rPr>
              <a:t> </a:t>
            </a:r>
            <a:r>
              <a:rPr lang="en-IN" sz="5400" dirty="0" err="1">
                <a:solidFill>
                  <a:srgbClr val="FF5050"/>
                </a:solidFill>
                <a:highlight>
                  <a:srgbClr val="333333"/>
                </a:highlight>
                <a:latin typeface="Eras Bold ITC" panose="020B0907030504020204" pitchFamily="34" charset="0"/>
              </a:rPr>
              <a:t>iMPacT</a:t>
            </a:r>
            <a:endParaRPr lang="en-IN" sz="5400" dirty="0">
              <a:solidFill>
                <a:srgbClr val="FF5050"/>
              </a:solidFill>
              <a:highlight>
                <a:srgbClr val="333333"/>
              </a:highlight>
              <a:latin typeface="Eras Bold ITC" panose="020B0907030504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F4FFE9-50E1-439C-878C-E17D742FE132}"/>
              </a:ext>
            </a:extLst>
          </p:cNvPr>
          <p:cNvCxnSpPr>
            <a:cxnSpLocks/>
          </p:cNvCxnSpPr>
          <p:nvPr/>
        </p:nvCxnSpPr>
        <p:spPr>
          <a:xfrm>
            <a:off x="3808821" y="950260"/>
            <a:ext cx="4044261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27C28ED-18D6-4274-B2C2-1E3CF83C4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967" y="1089231"/>
            <a:ext cx="4505739" cy="4505739"/>
          </a:xfrm>
          <a:prstGeom prst="rect">
            <a:avLst/>
          </a:prstGeom>
        </p:spPr>
      </p:pic>
      <p:pic>
        <p:nvPicPr>
          <p:cNvPr id="25" name="Picture 24" descr="A group of people standing in a line&#10;&#10;Description automatically generated with low confidence">
            <a:extLst>
              <a:ext uri="{FF2B5EF4-FFF2-40B4-BE49-F238E27FC236}">
                <a16:creationId xmlns:a16="http://schemas.microsoft.com/office/drawing/2014/main" id="{BED26DE0-1C53-4B1C-AA8B-8E35D113C84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69053" y="3503318"/>
            <a:ext cx="7380300" cy="335468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37AEECF-7234-4393-AAB5-3C1D2E8DD15B}"/>
              </a:ext>
            </a:extLst>
          </p:cNvPr>
          <p:cNvSpPr txBox="1"/>
          <p:nvPr/>
        </p:nvSpPr>
        <p:spPr>
          <a:xfrm>
            <a:off x="2178424" y="1246095"/>
            <a:ext cx="53877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Sandeep Kumar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Abadi" panose="020B0604020104020204" pitchFamily="34" charset="0"/>
              </a:rPr>
              <a:t>-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Eras Bold ITC" panose="020B0907030504020204" pitchFamily="34" charset="0"/>
              </a:rPr>
              <a:t>RA2011047010154</a:t>
            </a:r>
          </a:p>
          <a:p>
            <a:r>
              <a:rPr lang="en-IN" sz="20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Ajay  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Abadi" panose="020B0604020104020204" pitchFamily="34" charset="0"/>
              </a:rPr>
              <a:t>              -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Eras Bold ITC" panose="020B0907030504020204" pitchFamily="34" charset="0"/>
              </a:rPr>
              <a:t>RA2011047010114</a:t>
            </a:r>
          </a:p>
          <a:p>
            <a:r>
              <a:rPr lang="en-IN" sz="2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Rahi</a:t>
            </a:r>
            <a:r>
              <a:rPr lang="en-IN" sz="20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 Jain          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Abadi" panose="020B0604020104020204" pitchFamily="34" charset="0"/>
              </a:rPr>
              <a:t>-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Eras Bold ITC" panose="020B0907030504020204" pitchFamily="34" charset="0"/>
              </a:rPr>
              <a:t>RA2011047010084</a:t>
            </a:r>
          </a:p>
          <a:p>
            <a:r>
              <a:rPr lang="en-IN" sz="2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Charith</a:t>
            </a:r>
            <a:r>
              <a:rPr lang="en-IN" sz="20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 Varma  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Abadi" panose="020B0604020104020204" pitchFamily="34" charset="0"/>
              </a:rPr>
              <a:t>-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Eras Bold ITC" panose="020B0907030504020204" pitchFamily="34" charset="0"/>
              </a:rPr>
              <a:t>RA2011047010128</a:t>
            </a:r>
          </a:p>
          <a:p>
            <a:r>
              <a:rPr lang="en-IN" sz="2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Tharun</a:t>
            </a:r>
            <a:r>
              <a:rPr lang="en-IN" sz="20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Abadi" panose="020B0604020104020204" pitchFamily="34" charset="0"/>
              </a:rPr>
              <a:t>            -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Eras Bold ITC" panose="020B0907030504020204" pitchFamily="34" charset="0"/>
              </a:rPr>
              <a:t>  RA2011047010086</a:t>
            </a:r>
            <a:endParaRPr lang="en-IN" sz="2000" dirty="0">
              <a:solidFill>
                <a:schemeClr val="accent5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endParaRPr lang="en-IN" sz="2000" dirty="0"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42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BC899A-610E-44D3-B125-BA55D1B227ED}"/>
              </a:ext>
            </a:extLst>
          </p:cNvPr>
          <p:cNvSpPr txBox="1"/>
          <p:nvPr/>
        </p:nvSpPr>
        <p:spPr>
          <a:xfrm>
            <a:off x="1977573" y="506248"/>
            <a:ext cx="5822093" cy="654424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ln w="3175" cmpd="sng">
                  <a:noFill/>
                </a:ln>
                <a:solidFill>
                  <a:schemeClr val="bg1"/>
                </a:solidFill>
                <a:highlight>
                  <a:srgbClr val="333333"/>
                </a:highlight>
                <a:latin typeface="Eras Bold ITC" panose="020B0907030504020204" pitchFamily="34" charset="0"/>
                <a:ea typeface="+mj-ea"/>
                <a:cs typeface="+mj-cs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99773-B651-42BA-A400-E3CE87F45014}"/>
              </a:ext>
            </a:extLst>
          </p:cNvPr>
          <p:cNvSpPr txBox="1"/>
          <p:nvPr/>
        </p:nvSpPr>
        <p:spPr>
          <a:xfrm>
            <a:off x="1753456" y="1693239"/>
            <a:ext cx="7901533" cy="29003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b="1" dirty="0">
                <a:latin typeface="Abadi" panose="020B0604020104020204" pitchFamily="34" charset="0"/>
                <a:cs typeface="Aldhabi" panose="020B0604020202020204" pitchFamily="2" charset="-78"/>
              </a:rPr>
              <a:t>Nowadays situation is very bad due to corona , So during elections most of people are not using their vote right by staying at home with fear .</a:t>
            </a:r>
          </a:p>
          <a:p>
            <a:pPr marL="457200" indent="-4572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00FF"/>
                </a:solidFill>
                <a:latin typeface="Abadi" panose="020B0604020104020204" pitchFamily="34" charset="0"/>
                <a:cs typeface="Aldhabi" panose="020B0604020202020204" pitchFamily="2" charset="-78"/>
              </a:rPr>
              <a:t>So how to solve this solution ??</a:t>
            </a:r>
          </a:p>
          <a:p>
            <a:pPr marL="457200" indent="-4572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Abadi" panose="020B0604020104020204" pitchFamily="34" charset="0"/>
                <a:cs typeface="Aldhabi" panose="020B0604020202020204" pitchFamily="2" charset="-78"/>
              </a:rPr>
              <a:t>We found a system that will make people to vote in their homes and use their valuable vote right.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8EA73F-2B97-468A-9DA4-38E56F2D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471" y="5611368"/>
            <a:ext cx="1519764" cy="1519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2B8BCE-2E46-4821-BA7D-BF93F825B76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5EBDB1"/>
              </a:clrFrom>
              <a:clrTo>
                <a:srgbClr val="5EBDB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41571" y="1778660"/>
            <a:ext cx="4555135" cy="290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8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B33C68-5C7F-44FF-BB26-951182D01B12}"/>
              </a:ext>
            </a:extLst>
          </p:cNvPr>
          <p:cNvSpPr txBox="1"/>
          <p:nvPr/>
        </p:nvSpPr>
        <p:spPr>
          <a:xfrm>
            <a:off x="1661572" y="131596"/>
            <a:ext cx="7114875" cy="1556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ln w="3175" cmpd="sng">
                  <a:noFill/>
                </a:ln>
                <a:solidFill>
                  <a:schemeClr val="bg1"/>
                </a:solidFill>
                <a:highlight>
                  <a:srgbClr val="333333"/>
                </a:highligh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ABSTRACT</a:t>
            </a:r>
            <a:r>
              <a:rPr lang="en-US" sz="4400" cap="all" dirty="0">
                <a:ln w="3175" cmpd="sng">
                  <a:noFill/>
                </a:ln>
                <a:highlight>
                  <a:srgbClr val="333333"/>
                </a:highlight>
                <a:latin typeface="Algerian" panose="04020705040A02060702" pitchFamily="82" charset="0"/>
                <a:ea typeface="+mj-ea"/>
                <a:cs typeface="+mj-cs"/>
              </a:rPr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64F7BC-9471-4D85-9A59-D870414F8AEC}"/>
              </a:ext>
            </a:extLst>
          </p:cNvPr>
          <p:cNvSpPr txBox="1"/>
          <p:nvPr/>
        </p:nvSpPr>
        <p:spPr>
          <a:xfrm>
            <a:off x="1447775" y="1687925"/>
            <a:ext cx="10322883" cy="398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/>
              <a:t> The main objective of the project is to make use of vote right by all by staying in home safe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/>
              <a:t> This project is useful for old age people , where there is a high chance of attacking of virus to them 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/>
              <a:t>They can easily vote to their supporting party while staying in home 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/>
              <a:t>It is </a:t>
            </a:r>
            <a:r>
              <a:rPr lang="en-US" sz="2400" b="1" u="sng" dirty="0">
                <a:solidFill>
                  <a:srgbClr val="FF0000"/>
                </a:solidFill>
              </a:rPr>
              <a:t>Very High Restricted ---- High security Platform.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/>
              <a:t>It is the future of  Voting Using { AI , Data Science }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97049CF-4C18-43D3-ABF5-675480023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656" y="5674181"/>
            <a:ext cx="1438543" cy="143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9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0E593EF-C818-4F1F-8FFC-72BD6C42298E}"/>
              </a:ext>
            </a:extLst>
          </p:cNvPr>
          <p:cNvSpPr txBox="1"/>
          <p:nvPr/>
        </p:nvSpPr>
        <p:spPr>
          <a:xfrm>
            <a:off x="1631295" y="586628"/>
            <a:ext cx="5845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highlight>
                  <a:srgbClr val="333333"/>
                </a:highlight>
                <a:latin typeface="Eras Bold ITC" panose="020B0907030504020204" pitchFamily="34" charset="0"/>
                <a:cs typeface="Aharoni" panose="02010803020104030203" pitchFamily="2" charset="-79"/>
              </a:rPr>
              <a:t>PROJECT DESCRIPTION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CEAB43-5B71-4465-888F-C1A1C361EF32}"/>
              </a:ext>
            </a:extLst>
          </p:cNvPr>
          <p:cNvSpPr txBox="1"/>
          <p:nvPr/>
        </p:nvSpPr>
        <p:spPr>
          <a:xfrm>
            <a:off x="1409979" y="1464048"/>
            <a:ext cx="98202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12121"/>
                </a:solidFill>
                <a:latin typeface="Abadi" panose="020B0604020104020204" pitchFamily="34" charset="0"/>
                <a:cs typeface="Aldhabi" panose="020B0604020202020204" pitchFamily="2" charset="-78"/>
              </a:rPr>
              <a:t>It is based on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Aldhabi" panose="020B0604020202020204" pitchFamily="2" charset="-78"/>
              </a:rPr>
              <a:t>OTP</a:t>
            </a:r>
            <a:r>
              <a:rPr lang="en-US" sz="2400" dirty="0">
                <a:solidFill>
                  <a:srgbClr val="212121"/>
                </a:solidFill>
                <a:latin typeface="Abadi" panose="020B0604020104020204" pitchFamily="34" charset="0"/>
                <a:cs typeface="Aldhabi" panose="020B0604020202020204" pitchFamily="2" charset="-78"/>
              </a:rPr>
              <a:t>,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ldhabi" panose="020B0604020202020204" pitchFamily="2" charset="-78"/>
              </a:rPr>
              <a:t>Adhar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ldhabi" panose="020B0604020202020204" pitchFamily="2" charset="-78"/>
              </a:rPr>
              <a:t> linking</a:t>
            </a:r>
            <a:r>
              <a:rPr lang="en-US" sz="2400" dirty="0">
                <a:solidFill>
                  <a:srgbClr val="212121"/>
                </a:solidFill>
                <a:latin typeface="Abadi" panose="020B0604020104020204" pitchFamily="34" charset="0"/>
                <a:cs typeface="Aldhabi" panose="020B0604020202020204" pitchFamily="2" charset="-78"/>
              </a:rPr>
              <a:t> 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badi" panose="020B0604020104020204" pitchFamily="34" charset="0"/>
                <a:cs typeface="Aldhabi" panose="020B0604020202020204" pitchFamily="2" charset="-78"/>
              </a:rPr>
              <a:t>Voter card linking </a:t>
            </a:r>
            <a:r>
              <a:rPr lang="en-US" sz="2400" dirty="0">
                <a:solidFill>
                  <a:srgbClr val="212121"/>
                </a:solidFill>
                <a:latin typeface="Abadi" panose="020B0604020104020204" pitchFamily="34" charset="0"/>
                <a:cs typeface="Aldhabi" panose="020B0604020202020204" pitchFamily="2" charset="-78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Abadi" panose="020B0604020104020204" pitchFamily="34" charset="0"/>
                <a:cs typeface="Aldhabi" panose="020B0604020202020204" pitchFamily="2" charset="-78"/>
              </a:rPr>
              <a:t>Face recognition </a:t>
            </a:r>
            <a:r>
              <a:rPr lang="en-US" sz="2400" dirty="0">
                <a:solidFill>
                  <a:srgbClr val="212121"/>
                </a:solidFill>
                <a:latin typeface="Abadi" panose="020B0604020104020204" pitchFamily="34" charset="0"/>
                <a:cs typeface="Aldhabi" panose="020B0604020202020204" pitchFamily="2" charset="-78"/>
              </a:rPr>
              <a:t>with </a:t>
            </a:r>
            <a:r>
              <a:rPr lang="en-US" sz="2400" dirty="0">
                <a:solidFill>
                  <a:srgbClr val="FF0000"/>
                </a:solidFill>
                <a:latin typeface="Abadi" panose="020B0604020104020204" pitchFamily="34" charset="0"/>
                <a:cs typeface="Aldhabi" panose="020B0604020202020204" pitchFamily="2" charset="-78"/>
              </a:rPr>
              <a:t>time limit </a:t>
            </a:r>
            <a:r>
              <a:rPr lang="en-US" sz="2400" dirty="0">
                <a:solidFill>
                  <a:srgbClr val="212121"/>
                </a:solidFill>
                <a:latin typeface="Abadi" panose="020B0604020104020204" pitchFamily="34" charset="0"/>
                <a:cs typeface="Aldhabi" panose="020B0604020202020204" pitchFamily="2" charset="-78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Abadi" panose="020B0604020104020204" pitchFamily="34" charset="0"/>
                <a:cs typeface="Aldhabi" panose="020B0604020202020204" pitchFamily="2" charset="-78"/>
              </a:rPr>
              <a:t>This process has many risks , because its an government process 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Abadi" panose="020B0604020104020204" pitchFamily="34" charset="0"/>
                <a:cs typeface="Aldhabi" panose="020B0604020202020204" pitchFamily="2" charset="-78"/>
              </a:rPr>
              <a:t>This project needs so many permissions form the Government of India.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Abadi" panose="020B0604020104020204" pitchFamily="34" charset="0"/>
                <a:cs typeface="Aldhabi" panose="020B0604020202020204" pitchFamily="2" charset="-78"/>
              </a:rPr>
              <a:t>It has high chance of cheating while in online, So we took so many measures to prevent that.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Abadi" panose="020B0604020104020204" pitchFamily="34" charset="0"/>
                <a:cs typeface="Aldhabi" panose="020B0604020202020204" pitchFamily="2" charset="-78"/>
              </a:rPr>
              <a:t>It can be used in any of the android devices and personal computers 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Abadi" panose="020B0604020104020204" pitchFamily="34" charset="0"/>
                <a:cs typeface="Aldhabi" panose="020B0604020202020204" pitchFamily="2" charset="-78"/>
              </a:rPr>
              <a:t>It can be made in two platforms as website or an application.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Abadi" panose="020B0604020104020204" pitchFamily="34" charset="0"/>
                <a:cs typeface="Aldhabi" panose="020B0604020202020204" pitchFamily="2" charset="-78"/>
              </a:rPr>
              <a:t>It is an </a:t>
            </a:r>
            <a:r>
              <a:rPr lang="en-IN" sz="2400" dirty="0">
                <a:solidFill>
                  <a:srgbClr val="7030A0"/>
                </a:solidFill>
                <a:latin typeface="Abadi" panose="020B0604020104020204" pitchFamily="34" charset="0"/>
                <a:cs typeface="Aldhabi" panose="020B0604020202020204" pitchFamily="2" charset="-78"/>
              </a:rPr>
              <a:t>HUGE</a:t>
            </a:r>
            <a:r>
              <a:rPr lang="en-IN" sz="2400" dirty="0">
                <a:latin typeface="Abadi" panose="020B0604020104020204" pitchFamily="34" charset="0"/>
                <a:cs typeface="Aldhabi" panose="020B0604020202020204" pitchFamily="2" charset="-78"/>
              </a:rPr>
              <a:t> project with so many </a:t>
            </a:r>
            <a:r>
              <a:rPr lang="en-IN" sz="2400" dirty="0">
                <a:solidFill>
                  <a:srgbClr val="FF5050"/>
                </a:solidFill>
                <a:latin typeface="Abadi" panose="020B0604020104020204" pitchFamily="34" charset="0"/>
                <a:cs typeface="Aldhabi" panose="020B0604020202020204" pitchFamily="2" charset="-78"/>
              </a:rPr>
              <a:t>risks</a:t>
            </a:r>
            <a:r>
              <a:rPr lang="en-IN" sz="2400" dirty="0">
                <a:latin typeface="Abadi" panose="020B0604020104020204" pitchFamily="34" charset="0"/>
                <a:cs typeface="Aldhabi" panose="020B0604020202020204" pitchFamily="2" charset="-78"/>
              </a:rPr>
              <a:t> </a:t>
            </a:r>
            <a:r>
              <a:rPr lang="en-IN" sz="2400" dirty="0" err="1">
                <a:latin typeface="Abadi" panose="020B0604020104020204" pitchFamily="34" charset="0"/>
                <a:cs typeface="Aldhabi" panose="020B0604020202020204" pitchFamily="2" charset="-78"/>
              </a:rPr>
              <a:t>involed</a:t>
            </a:r>
            <a:r>
              <a:rPr lang="en-IN" sz="2400" dirty="0">
                <a:latin typeface="Abadi" panose="020B0604020104020204" pitchFamily="34" charset="0"/>
                <a:cs typeface="Aldhabi" panose="020B0604020202020204" pitchFamily="2" charset="-78"/>
              </a:rPr>
              <a:t> , So we have Chosen::::</a:t>
            </a:r>
            <a:r>
              <a:rPr lang="en-IN" sz="2400" dirty="0">
                <a:latin typeface="Berlin Sans FB" panose="020E0602020502020306" pitchFamily="34" charset="0"/>
                <a:cs typeface="Aldhabi" panose="020B0604020202020204" pitchFamily="2" charset="-78"/>
              </a:rPr>
              <a:t>&gt;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Abadi" panose="020B0604020104020204" pitchFamily="34" charset="0"/>
              <a:cs typeface="Aldhabi" panose="020B0604020202020204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58F0C8-5704-4683-99B5-7803A6653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137" y="5960991"/>
            <a:ext cx="1214964" cy="121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8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79B1DB-10F6-4D35-B6E4-E2A1A1F06F78}"/>
              </a:ext>
            </a:extLst>
          </p:cNvPr>
          <p:cNvSpPr txBox="1"/>
          <p:nvPr/>
        </p:nvSpPr>
        <p:spPr>
          <a:xfrm>
            <a:off x="1882587" y="333450"/>
            <a:ext cx="6087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highlight>
                  <a:srgbClr val="333333"/>
                </a:highlight>
                <a:latin typeface="Eras Bold ITC" panose="020B0907030504020204" pitchFamily="34" charset="0"/>
              </a:rPr>
              <a:t>MODEL WE CHOOSEN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A49E40-3691-46CA-85C9-D51AA0F5610A}"/>
              </a:ext>
            </a:extLst>
          </p:cNvPr>
          <p:cNvSpPr txBox="1"/>
          <p:nvPr/>
        </p:nvSpPr>
        <p:spPr>
          <a:xfrm>
            <a:off x="4558556" y="1370681"/>
            <a:ext cx="4119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4">
                    <a:lumMod val="75000"/>
                  </a:schemeClr>
                </a:solidFill>
                <a:latin typeface="Berlin Sans FB Demi" panose="020E0802020502020306" pitchFamily="34" charset="0"/>
              </a:rPr>
              <a:t>SPIRAL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38978-7855-46C0-86AD-CFC8920C9F86}"/>
              </a:ext>
            </a:extLst>
          </p:cNvPr>
          <p:cNvSpPr txBox="1"/>
          <p:nvPr/>
        </p:nvSpPr>
        <p:spPr>
          <a:xfrm>
            <a:off x="1795308" y="2184898"/>
            <a:ext cx="98925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Our project follows Spiral Model: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Spiral Model is divided into four quadrants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Objectives determination and identify alternative solutions.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Identify and resolve Risks.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Develop next version of the Product.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Review and plan for the next Phase</a:t>
            </a:r>
            <a:endParaRPr lang="en-IN" sz="2400" dirty="0">
              <a:effectLst/>
              <a:latin typeface="Abadi" panose="020B06040201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203AD-65B1-4414-B9A5-62D516A8F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553" y="5816664"/>
            <a:ext cx="1304612" cy="130461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A43A67-1E44-4217-BFA9-D57F6DD95EBC}"/>
              </a:ext>
            </a:extLst>
          </p:cNvPr>
          <p:cNvCxnSpPr>
            <a:cxnSpLocks/>
          </p:cNvCxnSpPr>
          <p:nvPr/>
        </p:nvCxnSpPr>
        <p:spPr>
          <a:xfrm>
            <a:off x="3487271" y="1972235"/>
            <a:ext cx="597049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50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A49E40-3691-46CA-85C9-D51AA0F5610A}"/>
              </a:ext>
            </a:extLst>
          </p:cNvPr>
          <p:cNvSpPr txBox="1"/>
          <p:nvPr/>
        </p:nvSpPr>
        <p:spPr>
          <a:xfrm>
            <a:off x="1911444" y="223943"/>
            <a:ext cx="9617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highlight>
                  <a:srgbClr val="333333"/>
                </a:highlight>
                <a:latin typeface="Eras Bold ITC" panose="020B0907030504020204" pitchFamily="34" charset="0"/>
              </a:rPr>
              <a:t>SPIRAL MODEL IN DIAGRAM FORMAT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203AD-65B1-4414-B9A5-62D516A8F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553" y="5816664"/>
            <a:ext cx="1304612" cy="13046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2DEA7E-A584-43C5-BDC0-B43C87F7FA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74702" y="1111624"/>
            <a:ext cx="8229163" cy="541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6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7F4946-2D1B-4E74-B500-1D47E2BA24E5}"/>
              </a:ext>
            </a:extLst>
          </p:cNvPr>
          <p:cNvSpPr txBox="1"/>
          <p:nvPr/>
        </p:nvSpPr>
        <p:spPr>
          <a:xfrm>
            <a:off x="1676399" y="633948"/>
            <a:ext cx="9439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highlight>
                  <a:srgbClr val="333333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Why we choose spiral Model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53432-21CA-42FD-93E3-DFA81C7E57AD}"/>
              </a:ext>
            </a:extLst>
          </p:cNvPr>
          <p:cNvSpPr txBox="1"/>
          <p:nvPr/>
        </p:nvSpPr>
        <p:spPr>
          <a:xfrm>
            <a:off x="1506070" y="1690062"/>
            <a:ext cx="70821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Abadi" panose="020B0604020104020204" pitchFamily="34" charset="0"/>
              </a:rPr>
              <a:t>Additional functionality or changes can be done at a later stage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Abadi" panose="020B0604020104020204" pitchFamily="34" charset="0"/>
              </a:rPr>
              <a:t>Cost estimation becomes easy as the prototype building is done in  small fragments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Abadi" panose="020B0604020104020204" pitchFamily="34" charset="0"/>
              </a:rPr>
              <a:t>Continuous or repeated development helps in risk management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Abadi" panose="020B0604020104020204" pitchFamily="34" charset="0"/>
              </a:rPr>
              <a:t>Development is fast and features are added in a systematic way in Spiral development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Abadi" panose="020B0604020104020204" pitchFamily="34" charset="0"/>
              </a:rPr>
              <a:t> There is always a space for customer feedback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99B0B-56A4-42DA-BB5A-4546BCC0B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235" y="5874428"/>
            <a:ext cx="1241859" cy="1241859"/>
          </a:xfrm>
          <a:prstGeom prst="rect">
            <a:avLst/>
          </a:prstGeom>
        </p:spPr>
      </p:pic>
      <p:pic>
        <p:nvPicPr>
          <p:cNvPr id="6" name="Picture 5" descr="A person wearing a suit and tie&#10;&#10;Description automatically generated with medium confidence">
            <a:extLst>
              <a:ext uri="{FF2B5EF4-FFF2-40B4-BE49-F238E27FC236}">
                <a16:creationId xmlns:a16="http://schemas.microsoft.com/office/drawing/2014/main" id="{CFF923C4-201B-425B-90F4-9CDE556C7D6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14931" y="1625483"/>
            <a:ext cx="2101304" cy="50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5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9A1A22-34AA-47D6-A9B8-474C2DAAAC86}"/>
              </a:ext>
            </a:extLst>
          </p:cNvPr>
          <p:cNvSpPr txBox="1"/>
          <p:nvPr/>
        </p:nvSpPr>
        <p:spPr>
          <a:xfrm>
            <a:off x="1739152" y="573382"/>
            <a:ext cx="72345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chemeClr val="bg1"/>
                </a:solidFill>
                <a:highlight>
                  <a:srgbClr val="333333"/>
                </a:highlight>
                <a:latin typeface="Eras Bold ITC" panose="020B0907030504020204" pitchFamily="34" charset="0"/>
              </a:rPr>
              <a:t>SPIRAL MODEL </a:t>
            </a:r>
            <a:r>
              <a:rPr lang="en-IN" sz="3000" dirty="0">
                <a:solidFill>
                  <a:srgbClr val="FF0000"/>
                </a:solidFill>
                <a:highlight>
                  <a:srgbClr val="333333"/>
                </a:highlight>
                <a:latin typeface="Eras Bold ITC" panose="020B0907030504020204" pitchFamily="34" charset="0"/>
              </a:rPr>
              <a:t>vs </a:t>
            </a:r>
            <a:r>
              <a:rPr lang="en-IN" sz="3000" dirty="0">
                <a:solidFill>
                  <a:schemeClr val="bg1"/>
                </a:solidFill>
                <a:highlight>
                  <a:srgbClr val="333333"/>
                </a:highlight>
                <a:latin typeface="Eras Bold ITC" panose="020B0907030504020204" pitchFamily="34" charset="0"/>
              </a:rPr>
              <a:t>OTHER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AA310-5CB4-43DE-B2C5-2F77A9670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059" y="5943062"/>
            <a:ext cx="1214964" cy="121496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07378B-C5B8-4A4A-ABB4-E5C7632526E8}"/>
              </a:ext>
            </a:extLst>
          </p:cNvPr>
          <p:cNvCxnSpPr/>
          <p:nvPr/>
        </p:nvCxnSpPr>
        <p:spPr>
          <a:xfrm>
            <a:off x="1828799" y="1127380"/>
            <a:ext cx="64440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A3BA42F-0BFC-4A3D-B3C3-7F8DDD69E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08094" y="1387187"/>
            <a:ext cx="9481326" cy="473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1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</TotalTime>
  <Words>407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Abadi</vt:lpstr>
      <vt:lpstr>Aharoni</vt:lpstr>
      <vt:lpstr>Algerian</vt:lpstr>
      <vt:lpstr>Arial</vt:lpstr>
      <vt:lpstr>Berlin Sans FB</vt:lpstr>
      <vt:lpstr>Berlin Sans FB Demi</vt:lpstr>
      <vt:lpstr>Calibri</vt:lpstr>
      <vt:lpstr>Corbel</vt:lpstr>
      <vt:lpstr>Eras Bold ITC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Result </dc:title>
  <dc:creator>Ajay</dc:creator>
  <cp:lastModifiedBy>DULI SANDEEP KUMAR</cp:lastModifiedBy>
  <cp:revision>20</cp:revision>
  <dcterms:created xsi:type="dcterms:W3CDTF">2021-11-10T17:06:32Z</dcterms:created>
  <dcterms:modified xsi:type="dcterms:W3CDTF">2021-11-18T09:03:20Z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