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7" r:id="rId11"/>
    <p:sldId id="268" r:id="rId12"/>
    <p:sldId id="270" r:id="rId13"/>
    <p:sldId id="269"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9D3095-80B0-4534-B49B-D89666C28A60}">
          <p14:sldIdLst>
            <p14:sldId id="256"/>
            <p14:sldId id="257"/>
            <p14:sldId id="259"/>
            <p14:sldId id="260"/>
            <p14:sldId id="261"/>
            <p14:sldId id="262"/>
            <p14:sldId id="263"/>
            <p14:sldId id="264"/>
            <p14:sldId id="265"/>
            <p14:sldId id="267"/>
            <p14:sldId id="268"/>
            <p14:sldId id="270"/>
            <p14:sldId id="269"/>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01C73-7B2E-4827-96C1-D7461EF31B8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10212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1C73-7B2E-4827-96C1-D7461EF31B8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223987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1C73-7B2E-4827-96C1-D7461EF31B8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983CC6-D667-4F85-8584-134870AFCAE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07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401C73-7B2E-4827-96C1-D7461EF31B8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4168626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401C73-7B2E-4827-96C1-D7461EF31B8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983CC6-D667-4F85-8584-134870AFCAE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5239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401C73-7B2E-4827-96C1-D7461EF31B8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1157385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1C73-7B2E-4827-96C1-D7461EF31B8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3303603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1C73-7B2E-4827-96C1-D7461EF31B8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416377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1C73-7B2E-4827-96C1-D7461EF31B8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730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1C73-7B2E-4827-96C1-D7461EF31B8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367318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01C73-7B2E-4827-96C1-D7461EF31B8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1712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01C73-7B2E-4827-96C1-D7461EF31B8D}" type="datetimeFigureOut">
              <a:rPr lang="en-IN" smtClean="0"/>
              <a:t>16-09-2023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269388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01C73-7B2E-4827-96C1-D7461EF31B8D}" type="datetimeFigureOut">
              <a:rPr lang="en-IN" smtClean="0"/>
              <a:t>16-09-2023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275204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1C73-7B2E-4827-96C1-D7461EF31B8D}" type="datetimeFigureOut">
              <a:rPr lang="en-IN" smtClean="0"/>
              <a:t>16-09-2023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8314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401C73-7B2E-4827-96C1-D7461EF31B8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5304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401C73-7B2E-4827-96C1-D7461EF31B8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983CC6-D667-4F85-8584-134870AFCAE4}" type="slidenum">
              <a:rPr lang="en-IN" smtClean="0"/>
              <a:t>‹#›</a:t>
            </a:fld>
            <a:endParaRPr lang="en-IN"/>
          </a:p>
        </p:txBody>
      </p:sp>
    </p:spTree>
    <p:extLst>
      <p:ext uri="{BB962C8B-B14F-4D97-AF65-F5344CB8AC3E}">
        <p14:creationId xmlns:p14="http://schemas.microsoft.com/office/powerpoint/2010/main" val="29152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401C73-7B2E-4827-96C1-D7461EF31B8D}" type="datetimeFigureOut">
              <a:rPr lang="en-IN" smtClean="0"/>
              <a:t>16-09-2023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983CC6-D667-4F85-8584-134870AFCAE4}" type="slidenum">
              <a:rPr lang="en-IN" smtClean="0"/>
              <a:t>‹#›</a:t>
            </a:fld>
            <a:endParaRPr lang="en-IN"/>
          </a:p>
        </p:txBody>
      </p:sp>
    </p:spTree>
    <p:extLst>
      <p:ext uri="{BB962C8B-B14F-4D97-AF65-F5344CB8AC3E}">
        <p14:creationId xmlns:p14="http://schemas.microsoft.com/office/powerpoint/2010/main" val="3398126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9466-7C5F-7199-810D-E93D954D3622}"/>
              </a:ext>
            </a:extLst>
          </p:cNvPr>
          <p:cNvSpPr>
            <a:spLocks noGrp="1"/>
          </p:cNvSpPr>
          <p:nvPr>
            <p:ph type="ctrTitle"/>
          </p:nvPr>
        </p:nvSpPr>
        <p:spPr>
          <a:xfrm>
            <a:off x="2589213" y="1683026"/>
            <a:ext cx="8915399" cy="2491409"/>
          </a:xfrm>
        </p:spPr>
        <p:txBody>
          <a:bodyPr>
            <a:normAutofit/>
          </a:bodyPr>
          <a:lstStyle/>
          <a:p>
            <a:r>
              <a:rPr lang="en-IN" dirty="0"/>
              <a:t>CARDIO VASCULAR RISK PREDICTION </a:t>
            </a:r>
            <a:br>
              <a:rPr lang="en-IN" dirty="0"/>
            </a:br>
            <a:r>
              <a:rPr lang="en-IN" sz="4000" dirty="0"/>
              <a:t>(classification problem)</a:t>
            </a:r>
          </a:p>
        </p:txBody>
      </p:sp>
      <p:sp>
        <p:nvSpPr>
          <p:cNvPr id="3" name="Subtitle 2">
            <a:extLst>
              <a:ext uri="{FF2B5EF4-FFF2-40B4-BE49-F238E27FC236}">
                <a16:creationId xmlns:a16="http://schemas.microsoft.com/office/drawing/2014/main" id="{EDBFC17E-2663-9C67-A099-17D3929BD32D}"/>
              </a:ext>
            </a:extLst>
          </p:cNvPr>
          <p:cNvSpPr>
            <a:spLocks noGrp="1"/>
          </p:cNvSpPr>
          <p:nvPr>
            <p:ph type="subTitle" idx="1"/>
          </p:nvPr>
        </p:nvSpPr>
        <p:spPr>
          <a:xfrm>
            <a:off x="2589213" y="4399722"/>
            <a:ext cx="8915399" cy="1086678"/>
          </a:xfrm>
        </p:spPr>
        <p:txBody>
          <a:bodyPr>
            <a:normAutofit/>
          </a:bodyPr>
          <a:lstStyle/>
          <a:p>
            <a:r>
              <a:rPr lang="en-IN" sz="2800" b="1" dirty="0">
                <a:solidFill>
                  <a:schemeClr val="accent1"/>
                </a:solidFill>
              </a:rPr>
              <a:t> By Tharunn L</a:t>
            </a:r>
          </a:p>
        </p:txBody>
      </p:sp>
    </p:spTree>
    <p:extLst>
      <p:ext uri="{BB962C8B-B14F-4D97-AF65-F5344CB8AC3E}">
        <p14:creationId xmlns:p14="http://schemas.microsoft.com/office/powerpoint/2010/main" val="281572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0660C-D5FB-59F8-3CE8-7851FA05AD71}"/>
              </a:ext>
            </a:extLst>
          </p:cNvPr>
          <p:cNvSpPr>
            <a:spLocks noGrp="1"/>
          </p:cNvSpPr>
          <p:nvPr>
            <p:ph sz="half" idx="1"/>
          </p:nvPr>
        </p:nvSpPr>
        <p:spPr>
          <a:xfrm>
            <a:off x="1550504" y="715616"/>
            <a:ext cx="4373219" cy="5883967"/>
          </a:xfrm>
        </p:spPr>
        <p:txBody>
          <a:bodyPr>
            <a:normAutofit/>
          </a:bodyPr>
          <a:lstStyle/>
          <a:p>
            <a:pPr marL="0" indent="0">
              <a:buNone/>
            </a:pPr>
            <a:r>
              <a:rPr lang="en-IN" sz="2000" b="1" dirty="0"/>
              <a:t>STEP 5: </a:t>
            </a:r>
            <a:r>
              <a:rPr lang="en-IN" sz="2000" b="1" dirty="0">
                <a:solidFill>
                  <a:schemeClr val="accent1"/>
                </a:solidFill>
              </a:rPr>
              <a:t>CHECKING FOR MULTI COLINARITY BETWEEN THE VARIABLES</a:t>
            </a:r>
          </a:p>
          <a:p>
            <a:r>
              <a:rPr lang="en-IN" dirty="0"/>
              <a:t>I</a:t>
            </a:r>
            <a:r>
              <a:rPr lang="en-IN" sz="1800" b="0" i="0" dirty="0">
                <a:solidFill>
                  <a:schemeClr val="tx1">
                    <a:lumMod val="75000"/>
                    <a:lumOff val="25000"/>
                  </a:schemeClr>
                </a:solidFill>
                <a:effectLst/>
                <a:latin typeface="+mn-lt"/>
              </a:rPr>
              <a:t>f there is high corelation between more than 2 independent variables then it is called Multi collinearity. Than we can drop any of that equal Ind Variable. </a:t>
            </a:r>
          </a:p>
          <a:p>
            <a:r>
              <a:rPr lang="en-IN" dirty="0"/>
              <a:t>This can plotted using a </a:t>
            </a:r>
            <a:r>
              <a:rPr lang="en-IN" b="1" dirty="0"/>
              <a:t>Heatmap</a:t>
            </a:r>
            <a:r>
              <a:rPr lang="en-IN" dirty="0"/>
              <a:t> for better understanding.</a:t>
            </a:r>
          </a:p>
          <a:p>
            <a:r>
              <a:rPr lang="en-IN" sz="1800" b="0" i="0" dirty="0">
                <a:solidFill>
                  <a:schemeClr val="tx1">
                    <a:lumMod val="75000"/>
                    <a:lumOff val="25000"/>
                  </a:schemeClr>
                </a:solidFill>
                <a:effectLst/>
                <a:latin typeface="+mn-lt"/>
              </a:rPr>
              <a:t>Actually, we are interested in classification, No need to get rid of collinear variables.</a:t>
            </a:r>
          </a:p>
          <a:p>
            <a:r>
              <a:rPr lang="en-IN" sz="1800" b="0" i="0" dirty="0">
                <a:solidFill>
                  <a:schemeClr val="tx1">
                    <a:lumMod val="75000"/>
                    <a:lumOff val="25000"/>
                  </a:schemeClr>
                </a:solidFill>
                <a:effectLst/>
                <a:latin typeface="+mn-lt"/>
              </a:rPr>
              <a:t>Multicollinearity mostly occurs in a regression model when two or more independent variable are highly correlated to each other.</a:t>
            </a:r>
          </a:p>
          <a:p>
            <a:endParaRPr lang="en-IN" dirty="0"/>
          </a:p>
          <a:p>
            <a:endParaRPr lang="en-IN" dirty="0"/>
          </a:p>
          <a:p>
            <a:endParaRPr lang="en-IN" dirty="0"/>
          </a:p>
          <a:p>
            <a:pPr marL="0" indent="0">
              <a:buNone/>
            </a:pPr>
            <a:endParaRPr lang="en-IN" dirty="0"/>
          </a:p>
        </p:txBody>
      </p:sp>
      <p:pic>
        <p:nvPicPr>
          <p:cNvPr id="6" name="Content Placeholder 5">
            <a:extLst>
              <a:ext uri="{FF2B5EF4-FFF2-40B4-BE49-F238E27FC236}">
                <a16:creationId xmlns:a16="http://schemas.microsoft.com/office/drawing/2014/main" id="{D82821CD-2586-FBD9-DF89-B4E2BB13FB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715616"/>
            <a:ext cx="5976730" cy="5791201"/>
          </a:xfrm>
        </p:spPr>
      </p:pic>
    </p:spTree>
    <p:extLst>
      <p:ext uri="{BB962C8B-B14F-4D97-AF65-F5344CB8AC3E}">
        <p14:creationId xmlns:p14="http://schemas.microsoft.com/office/powerpoint/2010/main" val="127828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0F15-90E0-B9AD-91A4-132114D6C000}"/>
              </a:ext>
            </a:extLst>
          </p:cNvPr>
          <p:cNvSpPr>
            <a:spLocks noGrp="1"/>
          </p:cNvSpPr>
          <p:nvPr>
            <p:ph type="title"/>
          </p:nvPr>
        </p:nvSpPr>
        <p:spPr>
          <a:xfrm>
            <a:off x="1789043" y="624110"/>
            <a:ext cx="9715569" cy="740864"/>
          </a:xfrm>
        </p:spPr>
        <p:txBody>
          <a:bodyPr/>
          <a:lstStyle/>
          <a:p>
            <a:r>
              <a:rPr lang="en-IN" dirty="0"/>
              <a:t>                     EDA SUMMERY</a:t>
            </a:r>
          </a:p>
        </p:txBody>
      </p:sp>
      <p:sp>
        <p:nvSpPr>
          <p:cNvPr id="3" name="Content Placeholder 2">
            <a:extLst>
              <a:ext uri="{FF2B5EF4-FFF2-40B4-BE49-F238E27FC236}">
                <a16:creationId xmlns:a16="http://schemas.microsoft.com/office/drawing/2014/main" id="{89E00C46-4333-EDCB-E6CC-B97E3EABD8A9}"/>
              </a:ext>
            </a:extLst>
          </p:cNvPr>
          <p:cNvSpPr>
            <a:spLocks noGrp="1"/>
          </p:cNvSpPr>
          <p:nvPr>
            <p:ph idx="1"/>
          </p:nvPr>
        </p:nvSpPr>
        <p:spPr>
          <a:xfrm>
            <a:off x="1683026" y="1722783"/>
            <a:ext cx="9821586" cy="4511107"/>
          </a:xfrm>
        </p:spPr>
        <p:txBody>
          <a:bodyPr/>
          <a:lstStyle/>
          <a:p>
            <a:r>
              <a:rPr lang="en-IN" dirty="0"/>
              <a:t>It Is a </a:t>
            </a:r>
            <a:r>
              <a:rPr lang="en-IN" b="1" dirty="0"/>
              <a:t>Imbalanced</a:t>
            </a:r>
            <a:r>
              <a:rPr lang="en-IN" dirty="0"/>
              <a:t> Dataset. Dependent variable TenYearCHD has 2879 values as 0 and 511 values as 1.</a:t>
            </a:r>
          </a:p>
          <a:p>
            <a:r>
              <a:rPr lang="en-IN" dirty="0"/>
              <a:t>Both Male and Female patients have equal chances of cardio vascular risk.</a:t>
            </a:r>
          </a:p>
          <a:p>
            <a:r>
              <a:rPr lang="en-IN" dirty="0"/>
              <a:t>We can say that Cardio vascular risk is maximum at age 40-65 age.</a:t>
            </a:r>
          </a:p>
          <a:p>
            <a:r>
              <a:rPr lang="en-IN" dirty="0"/>
              <a:t>Chances of Cardio vascular risk is very low for people who are not under any Blood</a:t>
            </a:r>
          </a:p>
          <a:p>
            <a:pPr marL="0" indent="0">
              <a:buNone/>
            </a:pPr>
            <a:r>
              <a:rPr lang="en-IN" dirty="0"/>
              <a:t>      Pressure Medication. </a:t>
            </a:r>
          </a:p>
          <a:p>
            <a:r>
              <a:rPr lang="en-IN" dirty="0"/>
              <a:t>There is similar cardio vascular risk ratios for both smokers and non smokers. </a:t>
            </a:r>
          </a:p>
          <a:p>
            <a:r>
              <a:rPr lang="en-IN" dirty="0"/>
              <a:t>Cardio vascular risk is less for Non Diabetic patients and more in Diabetic patients.</a:t>
            </a:r>
          </a:p>
        </p:txBody>
      </p:sp>
    </p:spTree>
    <p:extLst>
      <p:ext uri="{BB962C8B-B14F-4D97-AF65-F5344CB8AC3E}">
        <p14:creationId xmlns:p14="http://schemas.microsoft.com/office/powerpoint/2010/main" val="244406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991D4-0A5B-ADD9-FECC-F0101F235459}"/>
              </a:ext>
            </a:extLst>
          </p:cNvPr>
          <p:cNvSpPr>
            <a:spLocks noGrp="1"/>
          </p:cNvSpPr>
          <p:nvPr>
            <p:ph idx="1"/>
          </p:nvPr>
        </p:nvSpPr>
        <p:spPr>
          <a:xfrm>
            <a:off x="1669774" y="728868"/>
            <a:ext cx="9834838" cy="5989983"/>
          </a:xfrm>
        </p:spPr>
        <p:txBody>
          <a:bodyPr/>
          <a:lstStyle/>
          <a:p>
            <a:pPr marL="0" indent="0">
              <a:buNone/>
            </a:pPr>
            <a:r>
              <a:rPr lang="en-IN" sz="2000" b="1" dirty="0"/>
              <a:t>STEP 6: </a:t>
            </a:r>
            <a:r>
              <a:rPr lang="en-IN" sz="2000" b="1" dirty="0">
                <a:solidFill>
                  <a:schemeClr val="accent1"/>
                </a:solidFill>
              </a:rPr>
              <a:t>SPLITTING DATASET INTO DEPENDENT AND INDEPENDENT VARIABLES</a:t>
            </a:r>
          </a:p>
          <a:p>
            <a:pPr algn="just"/>
            <a:r>
              <a:rPr lang="en-IN" dirty="0"/>
              <a:t>Once we are done with Exploratory Data Analysis we need to split the dataset into dependent and independent variables.</a:t>
            </a:r>
          </a:p>
          <a:p>
            <a:endParaRPr lang="en-IN" dirty="0"/>
          </a:p>
          <a:p>
            <a:pPr marL="0" indent="0">
              <a:buNone/>
            </a:pPr>
            <a:r>
              <a:rPr lang="en-IN" sz="2000" b="1" dirty="0"/>
              <a:t>STEP 7: </a:t>
            </a:r>
            <a:r>
              <a:rPr lang="en-IN" sz="2000" b="1" dirty="0">
                <a:solidFill>
                  <a:schemeClr val="accent1"/>
                </a:solidFill>
              </a:rPr>
              <a:t>PERFORM SCALING</a:t>
            </a:r>
          </a:p>
          <a:p>
            <a:pPr algn="just"/>
            <a:r>
              <a:rPr lang="en-IN" dirty="0"/>
              <a:t>We are performing Feature scaling standardization to bring all the values between 0 and -3.</a:t>
            </a:r>
          </a:p>
          <a:p>
            <a:pPr algn="just"/>
            <a:r>
              <a:rPr lang="en-IN" dirty="0"/>
              <a:t>Scaling in performed only on independent variables.</a:t>
            </a:r>
          </a:p>
          <a:p>
            <a:pPr algn="just"/>
            <a:r>
              <a:rPr lang="en-IN" dirty="0"/>
              <a:t>Depending upon the nature of analysis and type of data being used we can perform </a:t>
            </a:r>
            <a:r>
              <a:rPr lang="en-IN" b="1" dirty="0"/>
              <a:t>Standardization</a:t>
            </a:r>
            <a:r>
              <a:rPr lang="en-IN" dirty="0"/>
              <a:t> or </a:t>
            </a:r>
            <a:r>
              <a:rPr lang="en-IN" b="1" dirty="0"/>
              <a:t>Normalization</a:t>
            </a:r>
            <a:r>
              <a:rPr lang="en-IN" dirty="0"/>
              <a:t> scaling techniques.</a:t>
            </a:r>
          </a:p>
          <a:p>
            <a:pPr marL="0" indent="0">
              <a:buNone/>
            </a:pPr>
            <a:endParaRPr lang="en-IN" dirty="0"/>
          </a:p>
          <a:p>
            <a:pPr marL="0" indent="0">
              <a:buNone/>
            </a:pPr>
            <a:r>
              <a:rPr lang="en-IN" sz="2000" b="1" dirty="0"/>
              <a:t>STEP 8</a:t>
            </a:r>
            <a:r>
              <a:rPr lang="en-IN" sz="2000" b="1" dirty="0">
                <a:solidFill>
                  <a:schemeClr val="accent1"/>
                </a:solidFill>
              </a:rPr>
              <a:t>: SPLITTING DATASET INTO TRAIN AND TEST SETS</a:t>
            </a:r>
          </a:p>
          <a:p>
            <a:pPr algn="just"/>
            <a:r>
              <a:rPr lang="en-IN" b="0" i="0" dirty="0">
                <a:solidFill>
                  <a:srgbClr val="273239"/>
                </a:solidFill>
                <a:effectLst/>
              </a:rPr>
              <a:t>The train-test split is used to estimate the performance of machine learning algorithms that are applicable for prediction-based Algorithms/Applications. This method is a fast and easy procedure to perform such that we can compare our own machine learning model results to machine results</a:t>
            </a:r>
            <a:endParaRPr lang="en-IN" dirty="0"/>
          </a:p>
          <a:p>
            <a:pPr marL="0" indent="0">
              <a:buNone/>
            </a:pPr>
            <a:endParaRPr lang="en-IN" dirty="0"/>
          </a:p>
        </p:txBody>
      </p:sp>
    </p:spTree>
    <p:extLst>
      <p:ext uri="{BB962C8B-B14F-4D97-AF65-F5344CB8AC3E}">
        <p14:creationId xmlns:p14="http://schemas.microsoft.com/office/powerpoint/2010/main" val="94706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C83DDC-778B-F719-234C-554C552FB6AF}"/>
              </a:ext>
            </a:extLst>
          </p:cNvPr>
          <p:cNvSpPr>
            <a:spLocks noGrp="1"/>
          </p:cNvSpPr>
          <p:nvPr>
            <p:ph idx="1"/>
          </p:nvPr>
        </p:nvSpPr>
        <p:spPr>
          <a:xfrm>
            <a:off x="1643270" y="728663"/>
            <a:ext cx="9925878" cy="5999642"/>
          </a:xfrm>
        </p:spPr>
        <p:txBody>
          <a:bodyPr>
            <a:normAutofit/>
          </a:bodyPr>
          <a:lstStyle/>
          <a:p>
            <a:pPr marL="0" indent="0">
              <a:buNone/>
            </a:pPr>
            <a:r>
              <a:rPr lang="en-IN" sz="2000" b="1" dirty="0"/>
              <a:t>STEP 9: </a:t>
            </a:r>
            <a:r>
              <a:rPr lang="en-IN" sz="2000" b="1" dirty="0">
                <a:solidFill>
                  <a:schemeClr val="accent1"/>
                </a:solidFill>
              </a:rPr>
              <a:t>BALANCING THE DATASET</a:t>
            </a:r>
          </a:p>
          <a:p>
            <a:r>
              <a:rPr lang="en-IN" b="0" i="0" dirty="0">
                <a:effectLst/>
              </a:rPr>
              <a:t>A Classification data set with skewed class proportions is called imbalanced.</a:t>
            </a:r>
          </a:p>
          <a:p>
            <a:r>
              <a:rPr lang="en-IN" b="0" i="0" dirty="0">
                <a:effectLst/>
              </a:rPr>
              <a:t>Classes that make up a large proportion of the data set are called majority classes.</a:t>
            </a:r>
          </a:p>
          <a:p>
            <a:r>
              <a:rPr lang="en-IN" dirty="0"/>
              <a:t>Classes</a:t>
            </a:r>
            <a:r>
              <a:rPr lang="en-IN" b="0" i="0" dirty="0">
                <a:effectLst/>
              </a:rPr>
              <a:t> that make up a smaller proportion are minority classes.</a:t>
            </a:r>
          </a:p>
          <a:p>
            <a:r>
              <a:rPr lang="en-IN" b="1" i="0" dirty="0">
                <a:effectLst/>
              </a:rPr>
              <a:t>Synthetic Minority Oversampling Technique</a:t>
            </a:r>
            <a:r>
              <a:rPr lang="en-IN" dirty="0"/>
              <a:t> (SMOTE) is used for handling imbalanced dataset.</a:t>
            </a:r>
          </a:p>
          <a:p>
            <a:r>
              <a:rPr lang="en-IN" b="0" i="0" dirty="0">
                <a:effectLst/>
              </a:rPr>
              <a:t>SMOTE works by selecting examples that are close in the feature space, drawing a line between the examples in the feature space and drawing a new sample at a point along that line.</a:t>
            </a:r>
          </a:p>
          <a:p>
            <a:endParaRPr lang="en-IN" dirty="0"/>
          </a:p>
          <a:p>
            <a:pPr marL="0" indent="0">
              <a:buNone/>
            </a:pPr>
            <a:endParaRPr lang="en-IN" dirty="0"/>
          </a:p>
        </p:txBody>
      </p:sp>
      <p:pic>
        <p:nvPicPr>
          <p:cNvPr id="8" name="Picture 7">
            <a:extLst>
              <a:ext uri="{FF2B5EF4-FFF2-40B4-BE49-F238E27FC236}">
                <a16:creationId xmlns:a16="http://schemas.microsoft.com/office/drawing/2014/main" id="{5E78FD94-F9F4-2CD2-5E20-EDA1EE09D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124" y="4015409"/>
            <a:ext cx="4043751" cy="2712896"/>
          </a:xfrm>
          <a:prstGeom prst="rect">
            <a:avLst/>
          </a:prstGeom>
        </p:spPr>
      </p:pic>
    </p:spTree>
    <p:extLst>
      <p:ext uri="{BB962C8B-B14F-4D97-AF65-F5344CB8AC3E}">
        <p14:creationId xmlns:p14="http://schemas.microsoft.com/office/powerpoint/2010/main" val="296511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C83DDC-778B-F719-234C-554C552FB6AF}"/>
              </a:ext>
            </a:extLst>
          </p:cNvPr>
          <p:cNvSpPr>
            <a:spLocks noGrp="1"/>
          </p:cNvSpPr>
          <p:nvPr>
            <p:ph idx="1"/>
          </p:nvPr>
        </p:nvSpPr>
        <p:spPr>
          <a:xfrm>
            <a:off x="1643270" y="702365"/>
            <a:ext cx="9925878" cy="5698435"/>
          </a:xfrm>
        </p:spPr>
        <p:txBody>
          <a:bodyPr>
            <a:normAutofit/>
          </a:bodyPr>
          <a:lstStyle/>
          <a:p>
            <a:pPr marL="0" indent="0">
              <a:buNone/>
            </a:pPr>
            <a:r>
              <a:rPr lang="en-IN" sz="2000" b="1" dirty="0"/>
              <a:t>STEP 10: </a:t>
            </a:r>
            <a:r>
              <a:rPr lang="en-IN" sz="2000" b="1" dirty="0">
                <a:solidFill>
                  <a:schemeClr val="accent1"/>
                </a:solidFill>
              </a:rPr>
              <a:t>APPLYING MACHINE LEARNING ALGORITHUMS FOR PREDICATION</a:t>
            </a:r>
          </a:p>
          <a:p>
            <a:pPr marL="0" indent="0">
              <a:buNone/>
            </a:pPr>
            <a:r>
              <a:rPr lang="en-IN" b="1" dirty="0"/>
              <a:t>CLASSIFICAITON MODELS USED FOR CARDIO VASCULAR RISK PREDICATION</a:t>
            </a:r>
          </a:p>
          <a:p>
            <a:r>
              <a:rPr lang="en-IN" dirty="0"/>
              <a:t>Logistic Regression</a:t>
            </a:r>
          </a:p>
          <a:p>
            <a:r>
              <a:rPr lang="en-IN" dirty="0"/>
              <a:t>KNeighbours Classifier</a:t>
            </a:r>
          </a:p>
          <a:p>
            <a:r>
              <a:rPr lang="en-IN" dirty="0"/>
              <a:t>Support Vector Classifier (SVM)</a:t>
            </a:r>
          </a:p>
          <a:p>
            <a:r>
              <a:rPr lang="en-IN" dirty="0"/>
              <a:t>Decision Tree Classifier</a:t>
            </a:r>
          </a:p>
          <a:p>
            <a:r>
              <a:rPr lang="en-IN" dirty="0"/>
              <a:t>Random Forest Classifier</a:t>
            </a:r>
          </a:p>
          <a:p>
            <a:r>
              <a:rPr lang="en-IN" dirty="0"/>
              <a:t>Bagging Classifier</a:t>
            </a:r>
          </a:p>
          <a:p>
            <a:r>
              <a:rPr lang="en-IN" dirty="0"/>
              <a:t>Extra Tree Classifier</a:t>
            </a:r>
          </a:p>
          <a:p>
            <a:r>
              <a:rPr lang="en-IN" dirty="0"/>
              <a:t>Adaptive Boosting Classifier</a:t>
            </a:r>
          </a:p>
          <a:p>
            <a:r>
              <a:rPr lang="en-IN" dirty="0"/>
              <a:t>Gradient Boosting Classifier</a:t>
            </a:r>
          </a:p>
          <a:p>
            <a:r>
              <a:rPr lang="en-IN" dirty="0"/>
              <a:t>XGBoosting</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2055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C83DDC-778B-F719-234C-554C552FB6AF}"/>
              </a:ext>
            </a:extLst>
          </p:cNvPr>
          <p:cNvSpPr>
            <a:spLocks noGrp="1"/>
          </p:cNvSpPr>
          <p:nvPr>
            <p:ph idx="1"/>
          </p:nvPr>
        </p:nvSpPr>
        <p:spPr>
          <a:xfrm>
            <a:off x="1643270" y="702365"/>
            <a:ext cx="10084904" cy="5698435"/>
          </a:xfrm>
        </p:spPr>
        <p:txBody>
          <a:bodyPr>
            <a:normAutofit lnSpcReduction="10000"/>
          </a:bodyPr>
          <a:lstStyle/>
          <a:p>
            <a:pPr marL="0" indent="0">
              <a:buNone/>
            </a:pPr>
            <a:r>
              <a:rPr lang="en-IN" sz="2000" b="1" dirty="0"/>
              <a:t>STEP 11: </a:t>
            </a:r>
            <a:r>
              <a:rPr lang="en-IN" sz="2000" b="1" dirty="0">
                <a:solidFill>
                  <a:schemeClr val="accent1"/>
                </a:solidFill>
              </a:rPr>
              <a:t>HYPER PARAMETER TUNING </a:t>
            </a:r>
            <a:endParaRPr lang="en-IN" b="1" dirty="0">
              <a:solidFill>
                <a:schemeClr val="accent1"/>
              </a:solidFill>
            </a:endParaRPr>
          </a:p>
          <a:p>
            <a:r>
              <a:rPr lang="en-IN" dirty="0"/>
              <a:t>Algorithms are math their success depends on what hyper parameters were used. </a:t>
            </a:r>
          </a:p>
          <a:p>
            <a:r>
              <a:rPr lang="en-IN" dirty="0"/>
              <a:t>They strictly control the fit of the model, for each dataset, there is a unique set of optimal hyper parameters to be found.</a:t>
            </a:r>
          </a:p>
          <a:p>
            <a:r>
              <a:rPr lang="en-IN" dirty="0"/>
              <a:t>The most basic way of finding this perfect set would be randomly trying out different values based on gut feeling. However, this manual method becomes useless when there are many hyper parameters to tune.</a:t>
            </a:r>
          </a:p>
          <a:p>
            <a:r>
              <a:rPr lang="en-IN" dirty="0"/>
              <a:t>Most common methods for automatic hyper parameter tuning: </a:t>
            </a:r>
          </a:p>
          <a:p>
            <a:pPr marL="0" indent="0">
              <a:buNone/>
            </a:pPr>
            <a:r>
              <a:rPr lang="en-IN" dirty="0"/>
              <a:t>     </a:t>
            </a:r>
            <a:r>
              <a:rPr lang="en-IN" b="1" dirty="0"/>
              <a:t>1.)Random search CV</a:t>
            </a:r>
          </a:p>
          <a:p>
            <a:pPr marL="0" indent="0">
              <a:buNone/>
            </a:pPr>
            <a:r>
              <a:rPr lang="en-IN" b="1" dirty="0"/>
              <a:t>     2.)Grid search CV</a:t>
            </a:r>
          </a:p>
          <a:p>
            <a:pPr marL="0" indent="0">
              <a:buNone/>
            </a:pPr>
            <a:endParaRPr lang="en-IN" dirty="0"/>
          </a:p>
          <a:p>
            <a:pPr marL="0" indent="0">
              <a:buNone/>
            </a:pPr>
            <a:r>
              <a:rPr lang="en-IN" sz="2000" b="1" dirty="0"/>
              <a:t>STEP 12: </a:t>
            </a:r>
            <a:r>
              <a:rPr lang="en-IN" sz="2000" b="1" dirty="0">
                <a:solidFill>
                  <a:schemeClr val="accent1"/>
                </a:solidFill>
              </a:rPr>
              <a:t>CROSS VALIDATION </a:t>
            </a:r>
          </a:p>
          <a:p>
            <a:r>
              <a:rPr lang="en-IN" b="0" i="0" dirty="0">
                <a:solidFill>
                  <a:srgbClr val="273239"/>
                </a:solidFill>
                <a:effectLst/>
              </a:rPr>
              <a:t>Cross validation is a technique used in machine learning to evaluate the performance of a model on unseen data.</a:t>
            </a:r>
          </a:p>
          <a:p>
            <a:r>
              <a:rPr lang="en-IN" dirty="0">
                <a:solidFill>
                  <a:srgbClr val="273239"/>
                </a:solidFill>
              </a:rPr>
              <a:t>We should train our model at least 10 times using different random states and that can be easily done with the help of Cross validation</a:t>
            </a:r>
            <a:endParaRPr lang="en-IN" b="1" dirty="0">
              <a:solidFill>
                <a:schemeClr val="accent1"/>
              </a:solidFill>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2523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0009-A8EB-6DE9-E89F-B6783E3FF449}"/>
              </a:ext>
            </a:extLst>
          </p:cNvPr>
          <p:cNvSpPr>
            <a:spLocks noGrp="1"/>
          </p:cNvSpPr>
          <p:nvPr>
            <p:ph type="title"/>
          </p:nvPr>
        </p:nvSpPr>
        <p:spPr>
          <a:xfrm>
            <a:off x="1444487" y="624110"/>
            <a:ext cx="10628243" cy="1280890"/>
          </a:xfrm>
        </p:spPr>
        <p:txBody>
          <a:bodyPr>
            <a:normAutofit/>
          </a:bodyPr>
          <a:lstStyle/>
          <a:p>
            <a:pPr algn="ctr"/>
            <a:r>
              <a:rPr lang="en-IN" sz="3400" dirty="0"/>
              <a:t>CLASSIFICATION MODEL EVALUATION TECHNIQUES</a:t>
            </a:r>
          </a:p>
        </p:txBody>
      </p:sp>
      <p:sp>
        <p:nvSpPr>
          <p:cNvPr id="3" name="Content Placeholder 2">
            <a:extLst>
              <a:ext uri="{FF2B5EF4-FFF2-40B4-BE49-F238E27FC236}">
                <a16:creationId xmlns:a16="http://schemas.microsoft.com/office/drawing/2014/main" id="{1A4445D9-D8BD-4301-C740-EA3BE0B1FFFA}"/>
              </a:ext>
            </a:extLst>
          </p:cNvPr>
          <p:cNvSpPr>
            <a:spLocks noGrp="1"/>
          </p:cNvSpPr>
          <p:nvPr>
            <p:ph idx="1"/>
          </p:nvPr>
        </p:nvSpPr>
        <p:spPr>
          <a:xfrm>
            <a:off x="1603513" y="1524000"/>
            <a:ext cx="10243930" cy="5062330"/>
          </a:xfrm>
        </p:spPr>
        <p:txBody>
          <a:bodyPr/>
          <a:lstStyle/>
          <a:p>
            <a:r>
              <a:rPr lang="en-IN" b="1" dirty="0"/>
              <a:t>ACCURACY</a:t>
            </a:r>
            <a:r>
              <a:rPr lang="en-IN" dirty="0"/>
              <a:t>: It can be defined as ratio of correct predictions to total no of predications.</a:t>
            </a:r>
          </a:p>
          <a:p>
            <a:r>
              <a:rPr lang="en-IN" b="1" i="0" dirty="0">
                <a:effectLst/>
              </a:rPr>
              <a:t>CONFUSION MATRIX: </a:t>
            </a:r>
            <a:r>
              <a:rPr lang="en-IN" b="0" i="0" dirty="0">
                <a:effectLst/>
              </a:rPr>
              <a:t>Confusion Matrix is a performance measurement for the machine learning classification problems where the output can be two or more classes. It is a table with combinations of predicted and actual values.</a:t>
            </a:r>
          </a:p>
          <a:p>
            <a:pPr marL="0" indent="0" algn="ctr">
              <a:buNone/>
            </a:pPr>
            <a:r>
              <a:rPr lang="en-IN" dirty="0"/>
              <a:t>CONFUSION MATRIX gives us the understanding of </a:t>
            </a:r>
            <a:r>
              <a:rPr lang="en-IN" dirty="0">
                <a:solidFill>
                  <a:schemeClr val="accent1"/>
                </a:solidFill>
              </a:rPr>
              <a:t>True Positive</a:t>
            </a:r>
            <a:r>
              <a:rPr lang="en-IN" dirty="0"/>
              <a:t>, </a:t>
            </a:r>
            <a:r>
              <a:rPr lang="en-IN" dirty="0">
                <a:solidFill>
                  <a:schemeClr val="accent1"/>
                </a:solidFill>
              </a:rPr>
              <a:t>True Negative</a:t>
            </a:r>
            <a:r>
              <a:rPr lang="en-IN" dirty="0"/>
              <a:t>,</a:t>
            </a:r>
            <a:r>
              <a:rPr lang="en-IN" dirty="0">
                <a:solidFill>
                  <a:schemeClr val="accent1"/>
                </a:solidFill>
              </a:rPr>
              <a:t> False   Negative</a:t>
            </a:r>
            <a:r>
              <a:rPr lang="en-IN" dirty="0"/>
              <a:t>,</a:t>
            </a:r>
            <a:r>
              <a:rPr lang="en-IN" dirty="0">
                <a:solidFill>
                  <a:schemeClr val="accent1"/>
                </a:solidFill>
              </a:rPr>
              <a:t> False Positive</a:t>
            </a:r>
            <a:r>
              <a:rPr lang="en-IN" dirty="0"/>
              <a:t>,</a:t>
            </a:r>
            <a:r>
              <a:rPr lang="en-IN" dirty="0">
                <a:solidFill>
                  <a:schemeClr val="accent1"/>
                </a:solidFill>
              </a:rPr>
              <a:t> Accuracy</a:t>
            </a:r>
            <a:r>
              <a:rPr lang="en-IN" dirty="0"/>
              <a:t>,</a:t>
            </a:r>
            <a:r>
              <a:rPr lang="en-IN" dirty="0">
                <a:solidFill>
                  <a:schemeClr val="accent1"/>
                </a:solidFill>
              </a:rPr>
              <a:t> Recall</a:t>
            </a:r>
            <a:r>
              <a:rPr lang="en-IN" dirty="0"/>
              <a:t>,</a:t>
            </a:r>
            <a:r>
              <a:rPr lang="en-IN" dirty="0">
                <a:solidFill>
                  <a:schemeClr val="accent1"/>
                </a:solidFill>
              </a:rPr>
              <a:t> Precision</a:t>
            </a:r>
            <a:r>
              <a:rPr lang="en-IN" dirty="0"/>
              <a:t>,</a:t>
            </a:r>
            <a:r>
              <a:rPr lang="en-IN" dirty="0">
                <a:solidFill>
                  <a:schemeClr val="accent1"/>
                </a:solidFill>
              </a:rPr>
              <a:t> Misclassification </a:t>
            </a:r>
            <a:r>
              <a:rPr lang="en-IN" dirty="0"/>
              <a:t>values.</a:t>
            </a:r>
          </a:p>
        </p:txBody>
      </p:sp>
      <p:pic>
        <p:nvPicPr>
          <p:cNvPr id="5" name="Picture 4">
            <a:extLst>
              <a:ext uri="{FF2B5EF4-FFF2-40B4-BE49-F238E27FC236}">
                <a16:creationId xmlns:a16="http://schemas.microsoft.com/office/drawing/2014/main" id="{9535CE30-D65A-A3EC-47F6-7D25B35FC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10" y="3560058"/>
            <a:ext cx="5406886" cy="3198551"/>
          </a:xfrm>
          <a:prstGeom prst="rect">
            <a:avLst/>
          </a:prstGeom>
        </p:spPr>
      </p:pic>
    </p:spTree>
    <p:extLst>
      <p:ext uri="{BB962C8B-B14F-4D97-AF65-F5344CB8AC3E}">
        <p14:creationId xmlns:p14="http://schemas.microsoft.com/office/powerpoint/2010/main" val="263175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445D9-D8BD-4301-C740-EA3BE0B1FFFA}"/>
              </a:ext>
            </a:extLst>
          </p:cNvPr>
          <p:cNvSpPr>
            <a:spLocks noGrp="1"/>
          </p:cNvSpPr>
          <p:nvPr>
            <p:ph idx="1"/>
          </p:nvPr>
        </p:nvSpPr>
        <p:spPr>
          <a:xfrm>
            <a:off x="1630016" y="702365"/>
            <a:ext cx="10257183" cy="5883965"/>
          </a:xfrm>
        </p:spPr>
        <p:txBody>
          <a:bodyPr/>
          <a:lstStyle/>
          <a:p>
            <a:pPr algn="just"/>
            <a:r>
              <a:rPr lang="en-IN" b="1" dirty="0"/>
              <a:t>CLASSIFICATION REPORT: </a:t>
            </a:r>
            <a:r>
              <a:rPr lang="en-IN" b="0" i="0" dirty="0">
                <a:effectLst/>
              </a:rPr>
              <a:t>A classification report is a performance evaluation metric in machine learning. It is used to show the precision, recall, F1 Score, and support of your trained classification </a:t>
            </a:r>
            <a:r>
              <a:rPr lang="en-IN" i="0" dirty="0">
                <a:effectLst/>
              </a:rPr>
              <a:t>model.</a:t>
            </a:r>
            <a:endParaRPr lang="en-IN" dirty="0"/>
          </a:p>
          <a:p>
            <a:pPr algn="just"/>
            <a:r>
              <a:rPr lang="en-IN" b="1" dirty="0"/>
              <a:t>ROC AUC CURVE</a:t>
            </a:r>
            <a:r>
              <a:rPr lang="en-IN" b="1" i="0" dirty="0">
                <a:effectLst/>
              </a:rPr>
              <a:t>: </a:t>
            </a:r>
            <a:r>
              <a:rPr lang="en-IN" b="0" i="0" dirty="0">
                <a:effectLst/>
              </a:rPr>
              <a:t>AUC - ROC curve is a performance measurement for the classification problems at various threshold settings. ROC is a probability curve and AUC represents the degree or measure of separability. It tells how much the model is capable of distinguishing between classes. Higher the AUC, the better the model is at predicting 0 classes as 0 and 1 classes as 1.</a:t>
            </a:r>
            <a:endParaRPr lang="en-IN" dirty="0"/>
          </a:p>
        </p:txBody>
      </p:sp>
      <p:pic>
        <p:nvPicPr>
          <p:cNvPr id="8" name="Picture 7">
            <a:extLst>
              <a:ext uri="{FF2B5EF4-FFF2-40B4-BE49-F238E27FC236}">
                <a16:creationId xmlns:a16="http://schemas.microsoft.com/office/drawing/2014/main" id="{D5ED0CC1-F126-9E43-D61B-6D4C3BB3D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579" y="2895578"/>
            <a:ext cx="6084837" cy="3690752"/>
          </a:xfrm>
          <a:prstGeom prst="rect">
            <a:avLst/>
          </a:prstGeom>
        </p:spPr>
      </p:pic>
    </p:spTree>
    <p:extLst>
      <p:ext uri="{BB962C8B-B14F-4D97-AF65-F5344CB8AC3E}">
        <p14:creationId xmlns:p14="http://schemas.microsoft.com/office/powerpoint/2010/main" val="262169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707E-64A9-5F14-FE3A-EC1602815124}"/>
              </a:ext>
            </a:extLst>
          </p:cNvPr>
          <p:cNvSpPr>
            <a:spLocks noGrp="1"/>
          </p:cNvSpPr>
          <p:nvPr>
            <p:ph type="title"/>
          </p:nvPr>
        </p:nvSpPr>
        <p:spPr>
          <a:xfrm>
            <a:off x="1669775" y="624110"/>
            <a:ext cx="9834838" cy="740864"/>
          </a:xfrm>
        </p:spPr>
        <p:txBody>
          <a:bodyPr/>
          <a:lstStyle/>
          <a:p>
            <a:r>
              <a:rPr lang="en-IN" dirty="0"/>
              <a:t>                        CONCLUSION</a:t>
            </a:r>
          </a:p>
        </p:txBody>
      </p:sp>
      <p:sp>
        <p:nvSpPr>
          <p:cNvPr id="3" name="Content Placeholder 2">
            <a:extLst>
              <a:ext uri="{FF2B5EF4-FFF2-40B4-BE49-F238E27FC236}">
                <a16:creationId xmlns:a16="http://schemas.microsoft.com/office/drawing/2014/main" id="{1CE5114B-9D26-13ED-E7E9-C5CF73B0F83D}"/>
              </a:ext>
            </a:extLst>
          </p:cNvPr>
          <p:cNvSpPr>
            <a:spLocks noGrp="1"/>
          </p:cNvSpPr>
          <p:nvPr>
            <p:ph idx="1"/>
          </p:nvPr>
        </p:nvSpPr>
        <p:spPr>
          <a:xfrm>
            <a:off x="1497497" y="1736034"/>
            <a:ext cx="10124660" cy="4651513"/>
          </a:xfrm>
        </p:spPr>
        <p:txBody>
          <a:bodyPr>
            <a:normAutofit/>
          </a:bodyPr>
          <a:lstStyle/>
          <a:p>
            <a:pPr marL="0" indent="0" algn="just">
              <a:buNone/>
            </a:pPr>
            <a:r>
              <a:rPr lang="en-IN" sz="2000" dirty="0"/>
              <a:t>While evaluating the performance of the model Accuracy is not the only parameter to be considered in case of classification problems. Based on the problem statement we should have an idea about to which we should give more preference i.e. Precision or Recall. So for all the machine learning algorithm’s applied on the Cardio Vascular Dataset, Based on the Classification evaluation techniques used we can say that Logistic Regression, Random Forest Classifier, Bagging Classifier, Extra Tree Classifier and Ada boosting algorithm's provide us with a good training and testing accuracy and with the least False Negative values in the Confusion Matrix and decent F1 score value in the Classification report and also auc score of 0.70</a:t>
            </a:r>
          </a:p>
        </p:txBody>
      </p:sp>
    </p:spTree>
    <p:extLst>
      <p:ext uri="{BB962C8B-B14F-4D97-AF65-F5344CB8AC3E}">
        <p14:creationId xmlns:p14="http://schemas.microsoft.com/office/powerpoint/2010/main" val="140569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C0D2-8DFC-F595-2A0B-96DD258C4E59}"/>
              </a:ext>
            </a:extLst>
          </p:cNvPr>
          <p:cNvSpPr>
            <a:spLocks noGrp="1"/>
          </p:cNvSpPr>
          <p:nvPr>
            <p:ph type="title"/>
          </p:nvPr>
        </p:nvSpPr>
        <p:spPr>
          <a:xfrm>
            <a:off x="2663687" y="2372138"/>
            <a:ext cx="8269357" cy="2358887"/>
          </a:xfrm>
        </p:spPr>
        <p:txBody>
          <a:bodyPr>
            <a:normAutofit/>
          </a:bodyPr>
          <a:lstStyle/>
          <a:p>
            <a:r>
              <a:rPr lang="en-IN" sz="9600" dirty="0"/>
              <a:t> THANK YOU</a:t>
            </a:r>
          </a:p>
        </p:txBody>
      </p:sp>
    </p:spTree>
    <p:extLst>
      <p:ext uri="{BB962C8B-B14F-4D97-AF65-F5344CB8AC3E}">
        <p14:creationId xmlns:p14="http://schemas.microsoft.com/office/powerpoint/2010/main" val="179132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5ABD-09FC-CB3E-87C7-A25233476037}"/>
              </a:ext>
            </a:extLst>
          </p:cNvPr>
          <p:cNvSpPr>
            <a:spLocks noGrp="1"/>
          </p:cNvSpPr>
          <p:nvPr>
            <p:ph type="title"/>
          </p:nvPr>
        </p:nvSpPr>
        <p:spPr>
          <a:xfrm>
            <a:off x="1192696" y="624110"/>
            <a:ext cx="10311917" cy="886638"/>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6CA214ED-1ED4-8250-AC56-1564C6224A3B}"/>
              </a:ext>
            </a:extLst>
          </p:cNvPr>
          <p:cNvSpPr>
            <a:spLocks noGrp="1"/>
          </p:cNvSpPr>
          <p:nvPr>
            <p:ph idx="1"/>
          </p:nvPr>
        </p:nvSpPr>
        <p:spPr>
          <a:xfrm>
            <a:off x="1815548" y="1669774"/>
            <a:ext cx="9351133" cy="4823790"/>
          </a:xfrm>
        </p:spPr>
        <p:txBody>
          <a:bodyPr>
            <a:normAutofit/>
          </a:bodyPr>
          <a:lstStyle/>
          <a:p>
            <a:pPr algn="just"/>
            <a:r>
              <a:rPr lang="en-IN" b="0" i="0" u="none" strike="noStrike" dirty="0">
                <a:solidFill>
                  <a:srgbClr val="000000"/>
                </a:solidFill>
                <a:effectLst/>
              </a:rPr>
              <a:t>Visiting hospitals for regular check-ups it is almost always seen that they encourage people to get special check-ups to identify if they are at risk of heart diseases. Heart diseases have unfortunately become very common. It may be due to various reasons such as lifestyle, work pressure, lack of exercise, etc.</a:t>
            </a:r>
          </a:p>
          <a:p>
            <a:pPr algn="just"/>
            <a:endParaRPr lang="en-IN" b="0" i="0" u="none" strike="noStrike" dirty="0">
              <a:solidFill>
                <a:srgbClr val="000000"/>
              </a:solidFill>
              <a:effectLst/>
            </a:endParaRPr>
          </a:p>
          <a:p>
            <a:pPr algn="just"/>
            <a:r>
              <a:rPr lang="en-IN" b="0" i="0" u="none" strike="noStrike" dirty="0">
                <a:solidFill>
                  <a:srgbClr val="000000"/>
                </a:solidFill>
                <a:effectLst/>
              </a:rPr>
              <a:t> In this project, we will be working on predicting the 10-year risk of Coronary Heart Disease (CHD). We are given a set of variables that impact heart diseases.</a:t>
            </a:r>
          </a:p>
          <a:p>
            <a:pPr algn="just"/>
            <a:endParaRPr lang="en-IN" b="0" i="0" u="none" strike="noStrike" dirty="0">
              <a:solidFill>
                <a:srgbClr val="000000"/>
              </a:solidFill>
              <a:effectLst/>
            </a:endParaRPr>
          </a:p>
          <a:p>
            <a:pPr algn="just"/>
            <a:r>
              <a:rPr lang="en-IN" b="0" i="0" u="none" strike="noStrike" dirty="0">
                <a:solidFill>
                  <a:srgbClr val="000000"/>
                </a:solidFill>
                <a:effectLst/>
              </a:rPr>
              <a:t>These variables are related to demographic, past, and current medical history.</a:t>
            </a:r>
          </a:p>
          <a:p>
            <a:pPr marL="0" indent="0">
              <a:buNone/>
            </a:pPr>
            <a:endParaRPr lang="en-IN" sz="2300" dirty="0"/>
          </a:p>
          <a:p>
            <a:pPr marL="0" indent="0">
              <a:buNone/>
            </a:pPr>
            <a:endParaRPr lang="en-IN" sz="2300" dirty="0"/>
          </a:p>
        </p:txBody>
      </p:sp>
    </p:spTree>
    <p:extLst>
      <p:ext uri="{BB962C8B-B14F-4D97-AF65-F5344CB8AC3E}">
        <p14:creationId xmlns:p14="http://schemas.microsoft.com/office/powerpoint/2010/main" val="177708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9521-237F-CADE-85AA-A73EAA4B1412}"/>
              </a:ext>
            </a:extLst>
          </p:cNvPr>
          <p:cNvSpPr>
            <a:spLocks noGrp="1"/>
          </p:cNvSpPr>
          <p:nvPr>
            <p:ph type="title"/>
          </p:nvPr>
        </p:nvSpPr>
        <p:spPr>
          <a:xfrm>
            <a:off x="1921565" y="689112"/>
            <a:ext cx="10177669" cy="715617"/>
          </a:xfrm>
        </p:spPr>
        <p:txBody>
          <a:bodyPr>
            <a:noAutofit/>
          </a:bodyPr>
          <a:lstStyle/>
          <a:p>
            <a:r>
              <a:rPr lang="en-IN" sz="3200" dirty="0"/>
              <a:t>UNDERSTANDING OF CARIO VASCULAR DATASET</a:t>
            </a:r>
          </a:p>
        </p:txBody>
      </p:sp>
      <p:sp>
        <p:nvSpPr>
          <p:cNvPr id="3" name="Content Placeholder 2">
            <a:extLst>
              <a:ext uri="{FF2B5EF4-FFF2-40B4-BE49-F238E27FC236}">
                <a16:creationId xmlns:a16="http://schemas.microsoft.com/office/drawing/2014/main" id="{4FEE1570-842E-8616-8C4B-DE7AF7569082}"/>
              </a:ext>
            </a:extLst>
          </p:cNvPr>
          <p:cNvSpPr>
            <a:spLocks noGrp="1"/>
          </p:cNvSpPr>
          <p:nvPr>
            <p:ph sz="half" idx="1"/>
          </p:nvPr>
        </p:nvSpPr>
        <p:spPr>
          <a:xfrm>
            <a:off x="2875722" y="1404730"/>
            <a:ext cx="3564834" cy="5128592"/>
          </a:xfrm>
        </p:spPr>
        <p:txBody>
          <a:bodyPr>
            <a:normAutofit fontScale="92500" lnSpcReduction="10000"/>
          </a:bodyPr>
          <a:lstStyle/>
          <a:p>
            <a:pPr marL="0" indent="0">
              <a:buNone/>
            </a:pPr>
            <a:r>
              <a:rPr lang="en-IN" b="1" dirty="0">
                <a:solidFill>
                  <a:schemeClr val="accent1"/>
                </a:solidFill>
              </a:rPr>
              <a:t>INDEPENDENT VARIABLES</a:t>
            </a:r>
          </a:p>
          <a:p>
            <a:pPr marL="0" indent="0">
              <a:buNone/>
            </a:pPr>
            <a:r>
              <a:rPr lang="en-IN" b="1" dirty="0"/>
              <a:t>Continuous Variables:</a:t>
            </a:r>
          </a:p>
          <a:p>
            <a:r>
              <a:rPr lang="en-IN" sz="1800" dirty="0"/>
              <a:t>Age</a:t>
            </a:r>
          </a:p>
          <a:p>
            <a:r>
              <a:rPr lang="en-IN" sz="1800" dirty="0"/>
              <a:t>Gender</a:t>
            </a:r>
          </a:p>
          <a:p>
            <a:r>
              <a:rPr lang="en-IN" dirty="0"/>
              <a:t>is smoking</a:t>
            </a:r>
            <a:endParaRPr lang="en-IN" sz="1800" dirty="0"/>
          </a:p>
          <a:p>
            <a:r>
              <a:rPr lang="en-IN" sz="1800" dirty="0"/>
              <a:t>Cigs   per day</a:t>
            </a:r>
          </a:p>
          <a:p>
            <a:r>
              <a:rPr lang="en-IN" sz="1800" dirty="0"/>
              <a:t>Total Chol</a:t>
            </a:r>
          </a:p>
          <a:p>
            <a:r>
              <a:rPr lang="en-IN" sz="1800" dirty="0"/>
              <a:t>Systolic BP</a:t>
            </a:r>
          </a:p>
          <a:p>
            <a:r>
              <a:rPr lang="en-IN" sz="1800" dirty="0"/>
              <a:t>Diastolic BP</a:t>
            </a:r>
          </a:p>
          <a:p>
            <a:r>
              <a:rPr lang="en-IN" sz="1800" dirty="0"/>
              <a:t>Body Mass</a:t>
            </a:r>
          </a:p>
          <a:p>
            <a:r>
              <a:rPr lang="en-IN" sz="1800" dirty="0"/>
              <a:t>Heartrate</a:t>
            </a:r>
            <a:endParaRPr lang="en-IN" dirty="0"/>
          </a:p>
          <a:p>
            <a:r>
              <a:rPr lang="en-IN" sz="1800" dirty="0"/>
              <a:t>Glucose level </a:t>
            </a:r>
            <a:endParaRPr lang="en-IN" dirty="0"/>
          </a:p>
        </p:txBody>
      </p:sp>
      <p:sp>
        <p:nvSpPr>
          <p:cNvPr id="4" name="Content Placeholder 3">
            <a:extLst>
              <a:ext uri="{FF2B5EF4-FFF2-40B4-BE49-F238E27FC236}">
                <a16:creationId xmlns:a16="http://schemas.microsoft.com/office/drawing/2014/main" id="{762A3030-9329-D1C3-B3F8-2EF8BCCAE67B}"/>
              </a:ext>
            </a:extLst>
          </p:cNvPr>
          <p:cNvSpPr>
            <a:spLocks noGrp="1"/>
          </p:cNvSpPr>
          <p:nvPr>
            <p:ph sz="half" idx="2"/>
          </p:nvPr>
        </p:nvSpPr>
        <p:spPr>
          <a:xfrm>
            <a:off x="6930887" y="1762539"/>
            <a:ext cx="4573724" cy="4406348"/>
          </a:xfrm>
        </p:spPr>
        <p:txBody>
          <a:bodyPr>
            <a:normAutofit fontScale="92500" lnSpcReduction="10000"/>
          </a:bodyPr>
          <a:lstStyle/>
          <a:p>
            <a:pPr marL="0" indent="0">
              <a:buNone/>
            </a:pPr>
            <a:r>
              <a:rPr lang="en-IN" b="1" dirty="0"/>
              <a:t>Nominal Variables:</a:t>
            </a:r>
          </a:p>
          <a:p>
            <a:r>
              <a:rPr lang="en-IN" dirty="0"/>
              <a:t>BP Meds</a:t>
            </a:r>
          </a:p>
          <a:p>
            <a:r>
              <a:rPr lang="en-IN" dirty="0"/>
              <a:t>Prevalent Stroke</a:t>
            </a:r>
          </a:p>
          <a:p>
            <a:r>
              <a:rPr lang="en-IN" dirty="0"/>
              <a:t>Prevalent Hypertensive</a:t>
            </a:r>
          </a:p>
          <a:p>
            <a:r>
              <a:rPr lang="en-IN" dirty="0"/>
              <a:t>Diabetes</a:t>
            </a:r>
          </a:p>
          <a:p>
            <a:endParaRPr lang="en-IN" dirty="0"/>
          </a:p>
          <a:p>
            <a:pPr marL="0" indent="0">
              <a:buNone/>
            </a:pPr>
            <a:r>
              <a:rPr lang="en-IN" b="1" dirty="0"/>
              <a:t>Ordinal Variable:</a:t>
            </a:r>
          </a:p>
          <a:p>
            <a:r>
              <a:rPr lang="en-IN" dirty="0"/>
              <a:t>Education</a:t>
            </a:r>
          </a:p>
          <a:p>
            <a:endParaRPr lang="en-IN" b="1" dirty="0"/>
          </a:p>
          <a:p>
            <a:pPr marL="0" indent="0">
              <a:buNone/>
            </a:pPr>
            <a:r>
              <a:rPr lang="en-IN" b="1" dirty="0">
                <a:solidFill>
                  <a:schemeClr val="accent1"/>
                </a:solidFill>
              </a:rPr>
              <a:t>DEPENDENT VARIABLE</a:t>
            </a:r>
          </a:p>
          <a:p>
            <a:pPr marL="0" indent="0">
              <a:buNone/>
            </a:pPr>
            <a:r>
              <a:rPr lang="en-IN" b="1" dirty="0"/>
              <a:t>Binary Variable(0 or 1)</a:t>
            </a:r>
          </a:p>
          <a:p>
            <a:r>
              <a:rPr lang="en-IN" dirty="0"/>
              <a:t>TenYearCHD </a:t>
            </a:r>
          </a:p>
          <a:p>
            <a:endParaRPr lang="en-IN" b="1" dirty="0"/>
          </a:p>
        </p:txBody>
      </p:sp>
    </p:spTree>
    <p:extLst>
      <p:ext uri="{BB962C8B-B14F-4D97-AF65-F5344CB8AC3E}">
        <p14:creationId xmlns:p14="http://schemas.microsoft.com/office/powerpoint/2010/main" val="148562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A724-8918-28FF-516A-B49B93CE13D9}"/>
              </a:ext>
            </a:extLst>
          </p:cNvPr>
          <p:cNvSpPr>
            <a:spLocks noGrp="1"/>
          </p:cNvSpPr>
          <p:nvPr>
            <p:ph type="title"/>
          </p:nvPr>
        </p:nvSpPr>
        <p:spPr>
          <a:xfrm>
            <a:off x="2372139" y="624110"/>
            <a:ext cx="9132473" cy="926394"/>
          </a:xfrm>
        </p:spPr>
        <p:txBody>
          <a:bodyPr/>
          <a:lstStyle/>
          <a:p>
            <a:r>
              <a:rPr lang="en-IN" dirty="0"/>
              <a:t>EXPLORATARY DATA ANALYSIS [EDA]</a:t>
            </a:r>
          </a:p>
        </p:txBody>
      </p:sp>
      <p:sp>
        <p:nvSpPr>
          <p:cNvPr id="3" name="Content Placeholder 2">
            <a:extLst>
              <a:ext uri="{FF2B5EF4-FFF2-40B4-BE49-F238E27FC236}">
                <a16:creationId xmlns:a16="http://schemas.microsoft.com/office/drawing/2014/main" id="{21AA7E40-05D6-5CCF-EB67-17780CFFC853}"/>
              </a:ext>
            </a:extLst>
          </p:cNvPr>
          <p:cNvSpPr>
            <a:spLocks noGrp="1"/>
          </p:cNvSpPr>
          <p:nvPr>
            <p:ph idx="1"/>
          </p:nvPr>
        </p:nvSpPr>
        <p:spPr>
          <a:xfrm>
            <a:off x="1881809" y="1550504"/>
            <a:ext cx="9622803" cy="4996070"/>
          </a:xfrm>
        </p:spPr>
        <p:txBody>
          <a:bodyPr/>
          <a:lstStyle/>
          <a:p>
            <a:pPr marL="0" indent="0">
              <a:buNone/>
            </a:pPr>
            <a:endParaRPr lang="en-IN" b="1" dirty="0">
              <a:solidFill>
                <a:schemeClr val="accent1"/>
              </a:solidFill>
            </a:endParaRPr>
          </a:p>
          <a:p>
            <a:pPr marL="0" indent="0">
              <a:buNone/>
            </a:pPr>
            <a:r>
              <a:rPr lang="en-IN" sz="2000" b="1" dirty="0"/>
              <a:t>STEP 1</a:t>
            </a:r>
            <a:r>
              <a:rPr lang="en-IN" sz="2000" b="1" dirty="0">
                <a:solidFill>
                  <a:schemeClr val="accent1"/>
                </a:solidFill>
              </a:rPr>
              <a:t>: REMOVE UNWANTED COLUMNS</a:t>
            </a:r>
          </a:p>
          <a:p>
            <a:r>
              <a:rPr lang="en-IN" dirty="0"/>
              <a:t>The first step while solving any dataset is to remove the unwanted columns from the dataset</a:t>
            </a:r>
          </a:p>
          <a:p>
            <a:r>
              <a:rPr lang="en-IN" dirty="0"/>
              <a:t>So we have dropped </a:t>
            </a:r>
            <a:r>
              <a:rPr lang="en-IN" b="1" dirty="0"/>
              <a:t>id</a:t>
            </a:r>
            <a:r>
              <a:rPr lang="en-IN" dirty="0"/>
              <a:t> column and after having a good understanding of the Cardio Vascular Risk dataset we can say that column </a:t>
            </a:r>
            <a:r>
              <a:rPr lang="en-IN" b="1" dirty="0"/>
              <a:t>Education</a:t>
            </a:r>
            <a:r>
              <a:rPr lang="en-IN" dirty="0"/>
              <a:t> has nothing to do with patients risk of having Cardio Vascular disease. So we are dropping it.</a:t>
            </a:r>
          </a:p>
          <a:p>
            <a:endParaRPr lang="en-IN" b="1" dirty="0"/>
          </a:p>
          <a:p>
            <a:pPr marL="0" indent="0">
              <a:buNone/>
            </a:pPr>
            <a:r>
              <a:rPr lang="en-IN" sz="2000" b="1" dirty="0"/>
              <a:t>STEP 2: </a:t>
            </a:r>
            <a:r>
              <a:rPr lang="en-IN" sz="2000" b="1" dirty="0">
                <a:solidFill>
                  <a:schemeClr val="accent1"/>
                </a:solidFill>
              </a:rPr>
              <a:t>IDENTIFIING AND HANDLING MISSING VALUES</a:t>
            </a:r>
          </a:p>
          <a:p>
            <a:r>
              <a:rPr lang="en-IN" dirty="0"/>
              <a:t>We identified that total number of missing values in the dataset : </a:t>
            </a:r>
            <a:r>
              <a:rPr lang="en-IN" b="1" dirty="0"/>
              <a:t>423</a:t>
            </a:r>
          </a:p>
          <a:p>
            <a:r>
              <a:rPr lang="en-IN" dirty="0"/>
              <a:t>We have handled all the missing data in the dataset using </a:t>
            </a:r>
            <a:r>
              <a:rPr lang="en-IN" b="1" dirty="0"/>
              <a:t>Mean</a:t>
            </a:r>
            <a:r>
              <a:rPr lang="en-IN" dirty="0"/>
              <a:t> and </a:t>
            </a:r>
            <a:r>
              <a:rPr lang="en-IN" b="1" dirty="0"/>
              <a:t>Median</a:t>
            </a:r>
            <a:r>
              <a:rPr lang="en-IN" dirty="0"/>
              <a:t> approach.</a:t>
            </a:r>
          </a:p>
          <a:p>
            <a:pPr marL="0" indent="0">
              <a:buNone/>
            </a:pPr>
            <a:endParaRPr lang="en-IN" b="1" dirty="0">
              <a:solidFill>
                <a:schemeClr val="accent1"/>
              </a:solidFill>
            </a:endParaRP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47027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D224-6AE7-A594-636C-37152F159A19}"/>
              </a:ext>
            </a:extLst>
          </p:cNvPr>
          <p:cNvSpPr>
            <a:spLocks noGrp="1"/>
          </p:cNvSpPr>
          <p:nvPr>
            <p:ph type="title"/>
          </p:nvPr>
        </p:nvSpPr>
        <p:spPr>
          <a:xfrm>
            <a:off x="636105" y="624111"/>
            <a:ext cx="11330608" cy="595089"/>
          </a:xfrm>
        </p:spPr>
        <p:txBody>
          <a:bodyPr>
            <a:normAutofit fontScale="90000"/>
          </a:bodyPr>
          <a:lstStyle/>
          <a:p>
            <a:pPr algn="ctr"/>
            <a:r>
              <a:rPr lang="en-IN" dirty="0"/>
              <a:t>MISSING VALUES IN EACH COLUMN</a:t>
            </a:r>
          </a:p>
        </p:txBody>
      </p:sp>
      <p:pic>
        <p:nvPicPr>
          <p:cNvPr id="9" name="Content Placeholder 8">
            <a:extLst>
              <a:ext uri="{FF2B5EF4-FFF2-40B4-BE49-F238E27FC236}">
                <a16:creationId xmlns:a16="http://schemas.microsoft.com/office/drawing/2014/main" id="{CB278F28-C3A5-98B4-AE3E-4BBA32EA9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312" y="1311965"/>
            <a:ext cx="9647583" cy="5115339"/>
          </a:xfrm>
        </p:spPr>
      </p:pic>
    </p:spTree>
    <p:extLst>
      <p:ext uri="{BB962C8B-B14F-4D97-AF65-F5344CB8AC3E}">
        <p14:creationId xmlns:p14="http://schemas.microsoft.com/office/powerpoint/2010/main" val="296715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991D4-0A5B-ADD9-FECC-F0101F235459}"/>
              </a:ext>
            </a:extLst>
          </p:cNvPr>
          <p:cNvSpPr>
            <a:spLocks noGrp="1"/>
          </p:cNvSpPr>
          <p:nvPr>
            <p:ph idx="1"/>
          </p:nvPr>
        </p:nvSpPr>
        <p:spPr>
          <a:xfrm>
            <a:off x="1669774" y="728869"/>
            <a:ext cx="9834838" cy="5751444"/>
          </a:xfrm>
        </p:spPr>
        <p:txBody>
          <a:bodyPr/>
          <a:lstStyle/>
          <a:p>
            <a:pPr marL="0" indent="0">
              <a:buNone/>
            </a:pPr>
            <a:r>
              <a:rPr lang="en-IN" sz="2000" b="1" dirty="0"/>
              <a:t>STEP 3</a:t>
            </a:r>
            <a:r>
              <a:rPr lang="en-IN" sz="2000" b="1" dirty="0">
                <a:solidFill>
                  <a:schemeClr val="accent1"/>
                </a:solidFill>
              </a:rPr>
              <a:t>: LABEL ENCODEING</a:t>
            </a:r>
          </a:p>
          <a:p>
            <a:r>
              <a:rPr lang="en-IN" dirty="0"/>
              <a:t>Two of the columns from the dataset are of type object i.e. </a:t>
            </a:r>
            <a:r>
              <a:rPr lang="en-IN" b="1" dirty="0"/>
              <a:t>Gender </a:t>
            </a:r>
            <a:r>
              <a:rPr lang="en-IN" dirty="0"/>
              <a:t>and </a:t>
            </a:r>
            <a:r>
              <a:rPr lang="en-IN" b="1" dirty="0"/>
              <a:t>is smoking. </a:t>
            </a:r>
            <a:r>
              <a:rPr lang="en-IN" dirty="0"/>
              <a:t>So we have converted those columns into type float.</a:t>
            </a:r>
          </a:p>
          <a:p>
            <a:pPr marL="0" indent="0">
              <a:buNone/>
            </a:pPr>
            <a:endParaRPr lang="en-IN" dirty="0"/>
          </a:p>
          <a:p>
            <a:pPr marL="0" indent="0">
              <a:buNone/>
            </a:pPr>
            <a:r>
              <a:rPr lang="en-IN" sz="2000" b="1" dirty="0"/>
              <a:t>STEP 4</a:t>
            </a:r>
            <a:r>
              <a:rPr lang="en-IN" sz="2000" b="1" dirty="0">
                <a:solidFill>
                  <a:schemeClr val="accent1"/>
                </a:solidFill>
              </a:rPr>
              <a:t>: OUTLIER TREATMENT</a:t>
            </a:r>
          </a:p>
          <a:p>
            <a:pPr algn="just"/>
            <a:r>
              <a:rPr lang="en-IN" b="0" i="0" dirty="0">
                <a:effectLst/>
              </a:rPr>
              <a:t>Although its a Classification problem I do not recommend usage of outlier treatment in Classification. </a:t>
            </a:r>
          </a:p>
          <a:p>
            <a:pPr algn="just"/>
            <a:r>
              <a:rPr lang="en-IN" b="0" i="0" dirty="0">
                <a:effectLst/>
              </a:rPr>
              <a:t>Outliers do play High Impact in Regression problem. But its not good idea to remove the data by outlier treatment, its better to do square root or log transformation in place of removing outliers. </a:t>
            </a:r>
          </a:p>
          <a:p>
            <a:pPr algn="just"/>
            <a:r>
              <a:rPr lang="en-IN" b="0" i="0" dirty="0">
                <a:effectLst/>
              </a:rPr>
              <a:t>Instead of doing outlier and then doing feature scaling, the good idea is to feature scaling directly because after feature scaling many outliers automatically come in to the range and if we are using random forest Bagging method feature scaling is also not required.(no standardization impact)</a:t>
            </a:r>
            <a:endParaRPr lang="en-IN" dirty="0"/>
          </a:p>
          <a:p>
            <a:endParaRPr lang="en-IN" dirty="0"/>
          </a:p>
          <a:p>
            <a:endParaRPr lang="en-IN" b="1" dirty="0"/>
          </a:p>
        </p:txBody>
      </p:sp>
    </p:spTree>
    <p:extLst>
      <p:ext uri="{BB962C8B-B14F-4D97-AF65-F5344CB8AC3E}">
        <p14:creationId xmlns:p14="http://schemas.microsoft.com/office/powerpoint/2010/main" val="248097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FB9E-16DD-2A5C-B4BA-1E2D4771324D}"/>
              </a:ext>
            </a:extLst>
          </p:cNvPr>
          <p:cNvSpPr>
            <a:spLocks noGrp="1"/>
          </p:cNvSpPr>
          <p:nvPr>
            <p:ph type="title"/>
          </p:nvPr>
        </p:nvSpPr>
        <p:spPr>
          <a:xfrm>
            <a:off x="2014330" y="624110"/>
            <a:ext cx="9490281" cy="608342"/>
          </a:xfrm>
        </p:spPr>
        <p:txBody>
          <a:bodyPr>
            <a:normAutofit fontScale="90000"/>
          </a:bodyPr>
          <a:lstStyle/>
          <a:p>
            <a:pPr algn="just"/>
            <a:r>
              <a:rPr lang="en-IN" dirty="0"/>
              <a:t>                  </a:t>
            </a:r>
            <a:r>
              <a:rPr lang="en-IN" sz="4000" dirty="0"/>
              <a:t>DATA VISUALIZATION </a:t>
            </a:r>
          </a:p>
        </p:txBody>
      </p:sp>
      <p:pic>
        <p:nvPicPr>
          <p:cNvPr id="6" name="Content Placeholder 5">
            <a:extLst>
              <a:ext uri="{FF2B5EF4-FFF2-40B4-BE49-F238E27FC236}">
                <a16:creationId xmlns:a16="http://schemas.microsoft.com/office/drawing/2014/main" id="{D117CC02-05FC-F32D-8DFF-5AADAE1786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4071" y="1749286"/>
            <a:ext cx="5413168" cy="4471352"/>
          </a:xfrm>
        </p:spPr>
      </p:pic>
      <p:pic>
        <p:nvPicPr>
          <p:cNvPr id="8" name="Content Placeholder 7">
            <a:extLst>
              <a:ext uri="{FF2B5EF4-FFF2-40B4-BE49-F238E27FC236}">
                <a16:creationId xmlns:a16="http://schemas.microsoft.com/office/drawing/2014/main" id="{63C8A455-1B2E-C78D-B046-399B24F30B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5026" y="1749285"/>
            <a:ext cx="5512903" cy="4493237"/>
          </a:xfrm>
        </p:spPr>
      </p:pic>
    </p:spTree>
    <p:extLst>
      <p:ext uri="{BB962C8B-B14F-4D97-AF65-F5344CB8AC3E}">
        <p14:creationId xmlns:p14="http://schemas.microsoft.com/office/powerpoint/2010/main" val="160892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FB9E-16DD-2A5C-B4BA-1E2D4771324D}"/>
              </a:ext>
            </a:extLst>
          </p:cNvPr>
          <p:cNvSpPr>
            <a:spLocks noGrp="1"/>
          </p:cNvSpPr>
          <p:nvPr>
            <p:ph type="title"/>
          </p:nvPr>
        </p:nvSpPr>
        <p:spPr>
          <a:xfrm>
            <a:off x="2014330" y="624110"/>
            <a:ext cx="9490281" cy="608342"/>
          </a:xfrm>
        </p:spPr>
        <p:txBody>
          <a:bodyPr>
            <a:normAutofit fontScale="90000"/>
          </a:bodyPr>
          <a:lstStyle/>
          <a:p>
            <a:pPr algn="just"/>
            <a:r>
              <a:rPr lang="en-IN" dirty="0"/>
              <a:t>                  </a:t>
            </a:r>
            <a:r>
              <a:rPr lang="en-IN" sz="4000" dirty="0"/>
              <a:t>DATA VISUALIZATION </a:t>
            </a:r>
          </a:p>
        </p:txBody>
      </p:sp>
      <p:pic>
        <p:nvPicPr>
          <p:cNvPr id="7" name="Content Placeholder 6">
            <a:extLst>
              <a:ext uri="{FF2B5EF4-FFF2-40B4-BE49-F238E27FC236}">
                <a16:creationId xmlns:a16="http://schemas.microsoft.com/office/drawing/2014/main" id="{F89E1377-EACD-39F5-CE99-E01A47C5C3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4071" y="1550504"/>
            <a:ext cx="5512904" cy="4683386"/>
          </a:xfrm>
        </p:spPr>
      </p:pic>
      <p:pic>
        <p:nvPicPr>
          <p:cNvPr id="12" name="Content Placeholder 11">
            <a:extLst>
              <a:ext uri="{FF2B5EF4-FFF2-40B4-BE49-F238E27FC236}">
                <a16:creationId xmlns:a16="http://schemas.microsoft.com/office/drawing/2014/main" id="{B211DBB5-F1DD-EF5E-025F-D0EDF0C7457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5027" y="1537252"/>
            <a:ext cx="5512902" cy="4683386"/>
          </a:xfrm>
        </p:spPr>
      </p:pic>
    </p:spTree>
    <p:extLst>
      <p:ext uri="{BB962C8B-B14F-4D97-AF65-F5344CB8AC3E}">
        <p14:creationId xmlns:p14="http://schemas.microsoft.com/office/powerpoint/2010/main" val="83858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FB9E-16DD-2A5C-B4BA-1E2D4771324D}"/>
              </a:ext>
            </a:extLst>
          </p:cNvPr>
          <p:cNvSpPr>
            <a:spLocks noGrp="1"/>
          </p:cNvSpPr>
          <p:nvPr>
            <p:ph type="title"/>
          </p:nvPr>
        </p:nvSpPr>
        <p:spPr>
          <a:xfrm>
            <a:off x="2014330" y="624110"/>
            <a:ext cx="9490281" cy="608342"/>
          </a:xfrm>
        </p:spPr>
        <p:txBody>
          <a:bodyPr>
            <a:noAutofit/>
          </a:bodyPr>
          <a:lstStyle/>
          <a:p>
            <a:pPr algn="just"/>
            <a:r>
              <a:rPr lang="en-IN" dirty="0"/>
              <a:t>               DATA VISUALIZATION</a:t>
            </a:r>
          </a:p>
        </p:txBody>
      </p:sp>
      <p:pic>
        <p:nvPicPr>
          <p:cNvPr id="9" name="Content Placeholder 8">
            <a:extLst>
              <a:ext uri="{FF2B5EF4-FFF2-40B4-BE49-F238E27FC236}">
                <a16:creationId xmlns:a16="http://schemas.microsoft.com/office/drawing/2014/main" id="{CD7741E4-505D-F824-C6E3-65558C6361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6835" y="1630017"/>
            <a:ext cx="5579165" cy="4630377"/>
          </a:xfrm>
        </p:spPr>
      </p:pic>
      <p:sp>
        <p:nvSpPr>
          <p:cNvPr id="14" name="Content Placeholder 13">
            <a:extLst>
              <a:ext uri="{FF2B5EF4-FFF2-40B4-BE49-F238E27FC236}">
                <a16:creationId xmlns:a16="http://schemas.microsoft.com/office/drawing/2014/main" id="{885A9609-3FF7-9970-CF3B-38F7BCF3794D}"/>
              </a:ext>
            </a:extLst>
          </p:cNvPr>
          <p:cNvSpPr>
            <a:spLocks noGrp="1"/>
          </p:cNvSpPr>
          <p:nvPr>
            <p:ph sz="half" idx="2"/>
          </p:nvPr>
        </p:nvSpPr>
        <p:spPr>
          <a:xfrm>
            <a:off x="7129670" y="1736029"/>
            <a:ext cx="4545495" cy="344557"/>
          </a:xfrm>
        </p:spPr>
        <p:txBody>
          <a:bodyPr>
            <a:normAutofit fontScale="92500" lnSpcReduction="10000"/>
          </a:bodyPr>
          <a:lstStyle/>
          <a:p>
            <a:pPr marL="0" indent="0" algn="ctr">
              <a:buNone/>
            </a:pPr>
            <a:r>
              <a:rPr lang="en-IN" dirty="0">
                <a:solidFill>
                  <a:schemeClr val="tx1">
                    <a:lumMod val="65000"/>
                    <a:lumOff val="35000"/>
                  </a:schemeClr>
                </a:solidFill>
              </a:rPr>
              <a:t> </a:t>
            </a:r>
            <a:r>
              <a:rPr lang="en-IN" b="1" dirty="0">
                <a:solidFill>
                  <a:schemeClr val="tx1">
                    <a:lumMod val="65000"/>
                    <a:lumOff val="35000"/>
                  </a:schemeClr>
                </a:solidFill>
                <a:latin typeface="Calibri Light" panose="020F0302020204030204" pitchFamily="34" charset="0"/>
                <a:cs typeface="Calibri Light" panose="020F0302020204030204" pitchFamily="34" charset="0"/>
              </a:rPr>
              <a:t>Imbalance Dataset</a:t>
            </a:r>
          </a:p>
          <a:p>
            <a:pPr marL="0" indent="0" algn="ctr">
              <a:buNone/>
            </a:pPr>
            <a:endParaRPr lang="en-IN" dirty="0"/>
          </a:p>
          <a:p>
            <a:pPr marL="0" indent="0" algn="ctr">
              <a:buNone/>
            </a:pPr>
            <a:endParaRPr lang="en-IN" dirty="0"/>
          </a:p>
        </p:txBody>
      </p:sp>
      <p:pic>
        <p:nvPicPr>
          <p:cNvPr id="16" name="Picture 15">
            <a:extLst>
              <a:ext uri="{FF2B5EF4-FFF2-40B4-BE49-F238E27FC236}">
                <a16:creationId xmlns:a16="http://schemas.microsoft.com/office/drawing/2014/main" id="{BE2B02AA-4252-CAD6-FCBE-3DB411195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548" y="1868555"/>
            <a:ext cx="5287617" cy="4338831"/>
          </a:xfrm>
          <a:prstGeom prst="rect">
            <a:avLst/>
          </a:prstGeom>
        </p:spPr>
      </p:pic>
    </p:spTree>
    <p:extLst>
      <p:ext uri="{BB962C8B-B14F-4D97-AF65-F5344CB8AC3E}">
        <p14:creationId xmlns:p14="http://schemas.microsoft.com/office/powerpoint/2010/main" val="38983965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812</TotalTime>
  <Words>1375</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 Light</vt:lpstr>
      <vt:lpstr>Century Gothic</vt:lpstr>
      <vt:lpstr>Wingdings 3</vt:lpstr>
      <vt:lpstr>Wisp</vt:lpstr>
      <vt:lpstr>CARDIO VASCULAR RISK PREDICTION  (classification problem)</vt:lpstr>
      <vt:lpstr>PROBLEM STATEMENT</vt:lpstr>
      <vt:lpstr>UNDERSTANDING OF CARIO VASCULAR DATASET</vt:lpstr>
      <vt:lpstr>EXPLORATARY DATA ANALYSIS [EDA]</vt:lpstr>
      <vt:lpstr>MISSING VALUES IN EACH COLUMN</vt:lpstr>
      <vt:lpstr>PowerPoint Presentation</vt:lpstr>
      <vt:lpstr>                  DATA VISUALIZATION </vt:lpstr>
      <vt:lpstr>                  DATA VISUALIZATION </vt:lpstr>
      <vt:lpstr>               DATA VISUALIZATION</vt:lpstr>
      <vt:lpstr>PowerPoint Presentation</vt:lpstr>
      <vt:lpstr>                     EDA SUMMERY</vt:lpstr>
      <vt:lpstr>PowerPoint Presentation</vt:lpstr>
      <vt:lpstr>PowerPoint Presentation</vt:lpstr>
      <vt:lpstr>PowerPoint Presentation</vt:lpstr>
      <vt:lpstr>PowerPoint Presentation</vt:lpstr>
      <vt:lpstr>CLASSIFICATION MODEL EVALUATION TECHNIQUES</vt:lpstr>
      <vt:lpstr>PowerPoint Presentation</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VASCULAR RISK PREDICTION  (classification problem)</dc:title>
  <dc:creator>Tharunn BL</dc:creator>
  <cp:lastModifiedBy>Tharunn BL</cp:lastModifiedBy>
  <cp:revision>42</cp:revision>
  <dcterms:created xsi:type="dcterms:W3CDTF">2023-09-15T15:20:21Z</dcterms:created>
  <dcterms:modified xsi:type="dcterms:W3CDTF">2023-09-16T13:37:50Z</dcterms:modified>
</cp:coreProperties>
</file>