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68" r:id="rId3"/>
    <p:sldId id="257" r:id="rId4"/>
    <p:sldId id="258" r:id="rId5"/>
    <p:sldId id="269" r:id="rId6"/>
    <p:sldId id="259" r:id="rId7"/>
    <p:sldId id="260" r:id="rId8"/>
    <p:sldId id="261" r:id="rId9"/>
    <p:sldId id="263" r:id="rId10"/>
    <p:sldId id="262" r:id="rId11"/>
    <p:sldId id="264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onents101.com/sensors/hc-sr04-ultrasonic-sens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72B20-D46C-1EB6-2699-25FD7C7D4013}"/>
              </a:ext>
            </a:extLst>
          </p:cNvPr>
          <p:cNvSpPr/>
          <p:nvPr/>
        </p:nvSpPr>
        <p:spPr>
          <a:xfrm>
            <a:off x="2667000" y="0"/>
            <a:ext cx="6858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ENGINEERING COLLEGE (AUTONOMOUS)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8333169-1AE1-4DFA-6E62-A9125086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1143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A83196-AC77-CAE4-DBA6-99C78BFCC4F7}"/>
              </a:ext>
            </a:extLst>
          </p:cNvPr>
          <p:cNvSpPr txBox="1"/>
          <p:nvPr/>
        </p:nvSpPr>
        <p:spPr>
          <a:xfrm>
            <a:off x="2133600" y="838200"/>
            <a:ext cx="79248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AICTE, New Delhi &amp; Affiliated to Anna University, Chennai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Accredited by NBA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(AERO,AGRI,BME,CIVIL,CSE,ECE,MECH )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NAAC with “A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Recognised by UGC (2f &amp;12B)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KOMARAPALAYAM – 637303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A48D8FF-AA05-B192-1641-F61793CF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009" y="2033365"/>
            <a:ext cx="72850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INTELLIGENCE &amp; DATA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5EF6B-B43F-43A0-F6DB-0C307CACB0D9}"/>
              </a:ext>
            </a:extLst>
          </p:cNvPr>
          <p:cNvSpPr txBox="1"/>
          <p:nvPr/>
        </p:nvSpPr>
        <p:spPr>
          <a:xfrm>
            <a:off x="2628507" y="2876729"/>
            <a:ext cx="702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6E96C-3306-E0E5-DCB4-DC9F4D970D31}"/>
              </a:ext>
            </a:extLst>
          </p:cNvPr>
          <p:cNvSpPr txBox="1"/>
          <p:nvPr/>
        </p:nvSpPr>
        <p:spPr>
          <a:xfrm>
            <a:off x="253738" y="4116002"/>
            <a:ext cx="4826524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by :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MOHAMED AQEEL M,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THARUN ATITHYA B,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BERBIN JOE J,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AARIFF 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59153-CEB6-5B6E-6F14-2734996CC40B}"/>
              </a:ext>
            </a:extLst>
          </p:cNvPr>
          <p:cNvSpPr txBox="1"/>
          <p:nvPr/>
        </p:nvSpPr>
        <p:spPr>
          <a:xfrm>
            <a:off x="7239785" y="4270724"/>
            <a:ext cx="4826524" cy="204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.YASMIN</a:t>
            </a:r>
            <a:r>
              <a:rPr lang="en-US" sz="20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i="1" kern="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i="1" kern="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AP/ AI &amp; DS,</a:t>
            </a:r>
          </a:p>
          <a:p>
            <a:pPr>
              <a:lnSpc>
                <a:spcPct val="150000"/>
              </a:lnSpc>
            </a:pPr>
            <a:r>
              <a:rPr lang="en-US" sz="2000" b="1" i="1" kern="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EXCEL ENGINEERING COLLEGE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C4597-1844-06A3-3B90-3E3AAA64B2C0}"/>
              </a:ext>
            </a:extLst>
          </p:cNvPr>
          <p:cNvSpPr txBox="1"/>
          <p:nvPr/>
        </p:nvSpPr>
        <p:spPr>
          <a:xfrm>
            <a:off x="2583730" y="3342190"/>
            <a:ext cx="702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AI-DRIVERN WILDLIFE DETERRENCE AND MOVEMENT MONITORING SYSTEM </a:t>
            </a:r>
          </a:p>
        </p:txBody>
      </p:sp>
    </p:spTree>
    <p:extLst>
      <p:ext uri="{BB962C8B-B14F-4D97-AF65-F5344CB8AC3E}">
        <p14:creationId xmlns:p14="http://schemas.microsoft.com/office/powerpoint/2010/main" val="228053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ADVANTAGES: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210"/>
            <a:ext cx="10515600" cy="513207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Accurate real-time detection using YOLOv11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Low power consumption with solar energy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Wide area coverage via pan-tilt camera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Humane animal deterrence using ultrasonic sound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Real-time alerts through MQTT protocol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Data logging for monitoring and analysis</a:t>
            </a: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Modular and scalable system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SYSTEM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935"/>
            <a:ext cx="10515600" cy="50463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 REQUIREMENT:-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     :HTML,CSS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       : Python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Framework : </a:t>
            </a:r>
            <a:r>
              <a:rPr lang="en-US" alt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Streamlit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Hardware components:-</a:t>
            </a:r>
          </a:p>
          <a:p>
            <a:pPr marL="0" indent="0">
              <a:buNone/>
            </a:pPr>
            <a:endParaRPr lang="en-US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Ultrasonic Sensors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Thermal imaging cameras for night detection – Camera</a:t>
            </a: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alt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46156-EA20-E084-FA55-33AA791322F2}"/>
              </a:ext>
            </a:extLst>
          </p:cNvPr>
          <p:cNvSpPr txBox="1"/>
          <p:nvPr/>
        </p:nvSpPr>
        <p:spPr>
          <a:xfrm>
            <a:off x="322729" y="537882"/>
            <a:ext cx="3827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54496-C614-416C-626B-CC776452C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94213" y="658029"/>
            <a:ext cx="5351929" cy="3003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A2425-4314-E619-4198-9002C96A8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8385" y="3713052"/>
            <a:ext cx="5361003" cy="30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98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110"/>
            <a:ext cx="10515600" cy="5170170"/>
          </a:xfrm>
        </p:spPr>
        <p:txBody>
          <a:bodyPr>
            <a:noAutofit/>
          </a:bodyPr>
          <a:lstStyle/>
          <a:p>
            <a:pPr marR="0" lvl="0" algn="just">
              <a:lnSpc>
                <a:spcPct val="150000"/>
              </a:lnSpc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AI-Driven Animal Detection and Tracking: The system successfully integrates a custom-trained YOLOv11 model for real-time animal detection and tracking, capable of identifying various species in agricultural and forested areas.</a:t>
            </a:r>
          </a:p>
          <a:p>
            <a:pPr marR="0" lvl="0" algn="just">
              <a:lnSpc>
                <a:spcPct val="150000"/>
              </a:lnSpc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Pan-Tilt Mechanism for Tracking: The pan-tilt servo mechanism enables precise animal tracking by continuously adjusting the camera’s orientation, ensuring that the detected animal remains within the field of view at all times.</a:t>
            </a:r>
          </a:p>
          <a:p>
            <a:pPr marR="0" lvl="0" algn="just">
              <a:lnSpc>
                <a:spcPct val="150000"/>
              </a:lnSpc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Ultrasonic Deterrence System: The project introduced an eco-friendly ultrasonic deterrent to safely and humanely repel animals without causing harm, offering a non-invasive method to protect crops and preserve wildlife habitats.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 Boundary Breach Alerts: The system utilizes MQTT protocol to send real-time alerts to local authorities and farmers when an animal crosses the predefined virtual boundary, ensuring immediate intervention to prevent crop damage.</a:t>
            </a:r>
          </a:p>
          <a:p>
            <a:pPr marL="342900" marR="0" lvl="0" indent="-342900" algn="just">
              <a:lnSpc>
                <a:spcPct val="150000"/>
              </a:lnSpc>
              <a:tabLst>
                <a:tab pos="457200" algn="l"/>
              </a:tabLs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53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755"/>
            <a:ext cx="10515600" cy="526859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Redmon, Joseph, and Ali Farhadi. YOLOv3: An Incremental Improvement. April 8, 2018.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arXiv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https://arxiv.org/abs/1804.02767.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Espressif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Systems. ESP8266EX Datasheet. Accessed April 23, 2025. https://www.espressif.com/sites/default/files/documentation/0a-esp8266ex_datasheet_en.pdf.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MQTT.org. MQTT Version 3.1.1 Specification. Last modified 2014. https://mqtt.org/specification/.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Components101. “HC-SR04 Ultrasonic Sensor – Working and Application.” Accessed April 23, 2025.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https://components101.com/sensors/hc-sr04-ultrasonic-sensor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Arduino Project Hub. “How to Control a Pan-Tilt System with Arduino.” Accessed April 23, 2025. https://create.arduino.cc/projecthub.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448E5-FAC5-8BA5-F799-6133C56F0292}"/>
              </a:ext>
            </a:extLst>
          </p:cNvPr>
          <p:cNvSpPr txBox="1"/>
          <p:nvPr/>
        </p:nvSpPr>
        <p:spPr>
          <a:xfrm>
            <a:off x="286870" y="421341"/>
            <a:ext cx="4482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F81E7-BDC8-315E-2FC3-5658A636A58F}"/>
              </a:ext>
            </a:extLst>
          </p:cNvPr>
          <p:cNvSpPr txBox="1"/>
          <p:nvPr/>
        </p:nvSpPr>
        <p:spPr>
          <a:xfrm>
            <a:off x="385481" y="1165412"/>
            <a:ext cx="11187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How can we develop a practical, cost-effective, and eco-friendly Al-driven ultrasound technology to detect and deter wild animals from entering agricultural fields, while studying the movement of animals from reserve forests to human habitation areas and implementing a warning system to alert nearby localities for effective crop protection and wildlife management?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113E2-1ED8-ED22-DB72-B5523F10C40D}"/>
              </a:ext>
            </a:extLst>
          </p:cNvPr>
          <p:cNvSpPr txBox="1"/>
          <p:nvPr/>
        </p:nvSpPr>
        <p:spPr>
          <a:xfrm>
            <a:off x="286870" y="2536724"/>
            <a:ext cx="412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D51A1-2D62-EC1A-A2D2-8D6FF75DC630}"/>
              </a:ext>
            </a:extLst>
          </p:cNvPr>
          <p:cNvSpPr txBox="1"/>
          <p:nvPr/>
        </p:nvSpPr>
        <p:spPr>
          <a:xfrm>
            <a:off x="457199" y="2998389"/>
            <a:ext cx="1111623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 the presence of </a:t>
            </a:r>
            <a:r>
              <a:rPr lang="en-US" b="1" dirty="0"/>
              <a:t>wild animals near agricultural fields </a:t>
            </a:r>
            <a:r>
              <a:rPr lang="en-US" dirty="0"/>
              <a:t>using AI-integrated sensor systems.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the type of animal (e.g., elephant, wild boar, deer) using </a:t>
            </a:r>
            <a:r>
              <a:rPr lang="en-US" b="1" dirty="0"/>
              <a:t>lightweight AI models </a:t>
            </a:r>
            <a:r>
              <a:rPr lang="en-US" dirty="0"/>
              <a:t>at the edge.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 wild animals non-invasively using species-specific </a:t>
            </a:r>
            <a:r>
              <a:rPr lang="en-US" b="1" dirty="0"/>
              <a:t>ultrasound frequencies </a:t>
            </a:r>
            <a:r>
              <a:rPr lang="en-US" dirty="0"/>
              <a:t>that are eco-friendly and harmless.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Track movement patterns of wildlife from reserve forests to </a:t>
            </a:r>
            <a:r>
              <a:rPr lang="en-US" b="1" dirty="0"/>
              <a:t>human habitations for ecological study </a:t>
            </a:r>
            <a:r>
              <a:rPr lang="en-US" dirty="0"/>
              <a:t>and prevention planning.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real-time alerts to local communities and </a:t>
            </a:r>
            <a:r>
              <a:rPr lang="en-US" b="1" dirty="0"/>
              <a:t>authorities through SMS, mobile apps</a:t>
            </a:r>
            <a:r>
              <a:rPr lang="en-US" dirty="0"/>
              <a:t>, or sirens for timely crop protection.</a:t>
            </a:r>
          </a:p>
        </p:txBody>
      </p:sp>
    </p:spTree>
    <p:extLst>
      <p:ext uri="{BB962C8B-B14F-4D97-AF65-F5344CB8AC3E}">
        <p14:creationId xmlns:p14="http://schemas.microsoft.com/office/powerpoint/2010/main" val="9668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090"/>
            <a:ext cx="10515600" cy="697230"/>
          </a:xfrm>
        </p:spPr>
        <p:txBody>
          <a:bodyPr/>
          <a:lstStyle/>
          <a:p>
            <a:pPr algn="l"/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ABSTRACT: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2260"/>
            <a:ext cx="10515600" cy="521398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Human-wildlife conflict is a growing concern in areas bordering forests, where wild animals frequently invade agricultural lands, causing crop damage and threatening human safety.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This project proposes a cost-effective, eco-friendly, and AI-driven ultrasound technology to detect, deter, and monitor wild animals near farmlands.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The system integrates AI-based object recognition, motion sensors, and infrared/thermal imaging to accurately detect and identify wild animals in real time.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Once an animal is detected, the system triggers adaptive ultrasound frequencies tailored to specific species, safely deterring them from entering protected areas.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IoT-based alert mechanisms notify nearby farmers and local authorities via SMS, mobile apps, and/or sirens, enabling immediate preventive 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53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INTRODUCTION: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2655"/>
            <a:ext cx="10515600" cy="525462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Human-wildlife conflict is an escalating issue in regions adjacent to forests, particularly in agricultural zones, leading to significant crop damage, economic losses, and safety concerns.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The expansion of human settlements, deforestation, and climate change have pushed wildlife to venture into farmlands in search of food and water.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Traditional methods of protecting crops—like electric fencing, noise makers, or physical barriers—are often expensive, harmful to wildlife, or unsustainable.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There is a pressing need for a non-invasive, intelligent, and eco-friendly solution that can safeguard farmlands while also preserving wildlife.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The proposed system utilizes artificial intelligence (AI) combined with ultrasound deterrent technology to detect and deter animals without causing harm.</a:t>
            </a:r>
          </a:p>
          <a:p>
            <a:pPr algn="just">
              <a:lnSpc>
                <a:spcPct val="150000"/>
              </a:lnSpc>
            </a:pP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The system employs edge computing, motion and thermal sensors, and AI-based image recognition to identify animals and assess potential threats in real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DD9AA-3EB5-F321-5BB7-4E7239E23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47766"/>
              </p:ext>
            </p:extLst>
          </p:nvPr>
        </p:nvGraphicFramePr>
        <p:xfrm>
          <a:off x="654424" y="923364"/>
          <a:ext cx="10650072" cy="576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364">
                  <a:extLst>
                    <a:ext uri="{9D8B030D-6E8A-4147-A177-3AD203B41FA5}">
                      <a16:colId xmlns:a16="http://schemas.microsoft.com/office/drawing/2014/main" val="1572602586"/>
                    </a:ext>
                  </a:extLst>
                </a:gridCol>
                <a:gridCol w="2133177">
                  <a:extLst>
                    <a:ext uri="{9D8B030D-6E8A-4147-A177-3AD203B41FA5}">
                      <a16:colId xmlns:a16="http://schemas.microsoft.com/office/drawing/2014/main" val="2936915549"/>
                    </a:ext>
                  </a:extLst>
                </a:gridCol>
                <a:gridCol w="2133177">
                  <a:extLst>
                    <a:ext uri="{9D8B030D-6E8A-4147-A177-3AD203B41FA5}">
                      <a16:colId xmlns:a16="http://schemas.microsoft.com/office/drawing/2014/main" val="1930471970"/>
                    </a:ext>
                  </a:extLst>
                </a:gridCol>
                <a:gridCol w="2133177">
                  <a:extLst>
                    <a:ext uri="{9D8B030D-6E8A-4147-A177-3AD203B41FA5}">
                      <a16:colId xmlns:a16="http://schemas.microsoft.com/office/drawing/2014/main" val="569834215"/>
                    </a:ext>
                  </a:extLst>
                </a:gridCol>
                <a:gridCol w="2133177">
                  <a:extLst>
                    <a:ext uri="{9D8B030D-6E8A-4147-A177-3AD203B41FA5}">
                      <a16:colId xmlns:a16="http://schemas.microsoft.com/office/drawing/2014/main" val="406218861"/>
                    </a:ext>
                  </a:extLst>
                </a:gridCol>
              </a:tblGrid>
              <a:tr h="339752">
                <a:tc>
                  <a:txBody>
                    <a:bodyPr/>
                    <a:lstStyle/>
                    <a:p>
                      <a:r>
                        <a:rPr lang="en-US" dirty="0"/>
                        <a:t>Sno.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Title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Technologies Used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Advantages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Disadvantages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869168"/>
                  </a:ext>
                </a:extLst>
              </a:tr>
              <a:tr h="1567973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Smart Wildlife Monitoring using Wireless Sensor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WSN, ZigBee, PIR Sensors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power, wireless deployment, scalable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detection range, low accuracy, interference in dense forests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377529"/>
                  </a:ext>
                </a:extLst>
              </a:tr>
              <a:tr h="1320399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Vision-Based Animal Detection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OpenCV, Machine Learning, CCTV Cameras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 video analysis, low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false positives, poor performance in low-light conditions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823403"/>
                  </a:ext>
                </a:extLst>
              </a:tr>
              <a:tr h="1320399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AI-based Elephant Intrusion Detection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Deep Learning (YOLO), Raspberry Pi, Camera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Accurate detection, suitable for large animals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processing power needed, delay in alert messaging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028009"/>
                  </a:ext>
                </a:extLst>
              </a:tr>
              <a:tr h="1072823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IoT-based Animal Intrusion Alert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Ultrasonic Sensor, Arduino, GSM 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and cost-effective, easy to deploy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identify species, limited range, prone to false alarms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439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157AF8-E458-1378-FF42-77C0CCA49068}"/>
              </a:ext>
            </a:extLst>
          </p:cNvPr>
          <p:cNvSpPr txBox="1"/>
          <p:nvPr/>
        </p:nvSpPr>
        <p:spPr>
          <a:xfrm>
            <a:off x="654424" y="287282"/>
            <a:ext cx="429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</p:spTree>
    <p:extLst>
      <p:ext uri="{BB962C8B-B14F-4D97-AF65-F5344CB8AC3E}">
        <p14:creationId xmlns:p14="http://schemas.microsoft.com/office/powerpoint/2010/main" val="7524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EXISTING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350"/>
            <a:ext cx="10515600" cy="52819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Electric Fencing Provides a physical and electrical </a:t>
            </a:r>
            <a:r>
              <a:rPr lang="en-US" altLang="en-US" sz="2000" dirty="0" err="1">
                <a:latin typeface="Times New Roman" panose="02020603050405020304" charset="0"/>
                <a:cs typeface="Times New Roman" panose="02020603050405020304" charset="0"/>
              </a:rPr>
              <a:t>barrier.Effective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 for large animals like elephants and wild boars but High installation and maintenance costs, can injure animals and humans.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Manual Surveillance and Patrolling Forest staff or farmers monitor areas physically but Labor-intensive, time-consuming, low coverage, unsafe during animal encounters.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Firecrackers and Sound-based Repellents Loud noises scare away animals temporarily.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Camera Traps Motion-triggered cameras used mainly for research and </a:t>
            </a:r>
            <a:r>
              <a:rPr lang="en-US" altLang="en-US" sz="2000" dirty="0" err="1">
                <a:latin typeface="Times New Roman" panose="02020603050405020304" charset="0"/>
                <a:cs typeface="Times New Roman" panose="02020603050405020304" charset="0"/>
              </a:rPr>
              <a:t>monitoring.No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 deterrence feature, expensive, requires manual data retrieval and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14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DRAW BACKS: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270"/>
            <a:ext cx="10515600" cy="503301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Limited Range &amp; Coverage</a:t>
            </a:r>
          </a:p>
          <a:p>
            <a:pPr algn="just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False Positives / Accuracy Issues</a:t>
            </a:r>
          </a:p>
          <a:p>
            <a:pPr algn="just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Environmental Interference</a:t>
            </a:r>
          </a:p>
          <a:p>
            <a:pPr algn="just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High Power Requirements / Infrastructure Needs</a:t>
            </a:r>
          </a:p>
          <a:p>
            <a:pPr algn="just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Cost and Complexity</a:t>
            </a:r>
          </a:p>
          <a:p>
            <a:pPr algn="just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Scalability Concerns</a:t>
            </a:r>
          </a:p>
          <a:p>
            <a:pPr algn="just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Connectivity Dependence</a:t>
            </a:r>
          </a:p>
          <a:p>
            <a:pPr algn="just">
              <a:lnSpc>
                <a:spcPct val="17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Animal Adaptation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23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PROPOSED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360"/>
            <a:ext cx="10515600" cy="50749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The system integrates multiple technologies for effective wildlife monitoring. It uses YOLOv11 for real-time object detection, an ESP8266 microcontroller for wireless communication, an ultrasonic sensor for proximity-based deterrence, and a pan-tilt servo motor to give the camera dynamic tracking ability. 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It relies on the MQTT protocol for fast, lightweight data and alert transmission, and is solar-powered, making it suitable for remote, off-grid locations.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This system is best suited for agricultural lands, wildlife buffer zones, and semi-remote locations where animal intrusion is a concern. </a:t>
            </a:r>
          </a:p>
          <a:p>
            <a:pPr algn="just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Its low power consumption and solar capability make it ideal for long-term deployment, while real-time detection and alerting support quick response and proactive deterrence.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98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charset="0"/>
                <a:cs typeface="Times New Roman" panose="02020603050405020304" charset="0"/>
              </a:rPr>
              <a:t>ARCHITECTURE DIAGRAM: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0227" y="1210310"/>
            <a:ext cx="9031856" cy="6027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1294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ABSTRACT: </vt:lpstr>
      <vt:lpstr>INTRODUCTION: </vt:lpstr>
      <vt:lpstr>PowerPoint Presentation</vt:lpstr>
      <vt:lpstr>EXISTING SYSTEM:</vt:lpstr>
      <vt:lpstr>DRAW BACKS:</vt:lpstr>
      <vt:lpstr>PROPOSED SYSTEM:</vt:lpstr>
      <vt:lpstr>ARCHITECTURE DIAGRAM:</vt:lpstr>
      <vt:lpstr>ADVANTAGES: </vt:lpstr>
      <vt:lpstr>SYSTEM REQUIREMENTS:</vt:lpstr>
      <vt:lpstr>PowerPoint Presentation</vt:lpstr>
      <vt:lpstr>CONCLUSION: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dharanish r</cp:lastModifiedBy>
  <cp:revision>38</cp:revision>
  <dcterms:created xsi:type="dcterms:W3CDTF">2025-01-28T11:45:37Z</dcterms:created>
  <dcterms:modified xsi:type="dcterms:W3CDTF">2025-04-23T09:22:02Z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60C3BF5B56294F3D9B2AEA85A3157A24_11</vt:lpwstr>
  </property>
  <property fmtid="{D5CDD505-2E9C-101B-9397-08002B2CF9AE}" pid="3" name="KSOProductBuildVer">
    <vt:lpwstr>1033-12.2.0.19805</vt:lpwstr>
  </property>
</Properties>
</file>