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</p:sldIdLst>
  <p:sldSz cy="5143500" cx="9144000"/>
  <p:notesSz cx="6858000" cy="9144000"/>
  <p:embeddedFontLst>
    <p:embeddedFont>
      <p:font typeface="Montserrat"/>
      <p:regular r:id="rId74"/>
      <p:bold r:id="rId75"/>
      <p:italic r:id="rId76"/>
      <p:boldItalic r:id="rId77"/>
    </p:embeddedFont>
    <p:embeddedFont>
      <p:font typeface="Overpass"/>
      <p:regular r:id="rId78"/>
      <p:bold r:id="rId79"/>
      <p:italic r:id="rId80"/>
      <p:boldItalic r:id="rId8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8E35368-A8A7-46E7-81DA-BFE304B7D165}">
  <a:tblStyle styleId="{78E35368-A8A7-46E7-81DA-BFE304B7D1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font" Target="fonts/Overpass-italic.fntdata"/><Relationship Id="rId81" Type="http://schemas.openxmlformats.org/officeDocument/2006/relationships/font" Target="fonts/Overpas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font" Target="fonts/Montserrat-bold.fntdata"/><Relationship Id="rId30" Type="http://schemas.openxmlformats.org/officeDocument/2006/relationships/slide" Target="slides/slide24.xml"/><Relationship Id="rId74" Type="http://schemas.openxmlformats.org/officeDocument/2006/relationships/font" Target="fonts/Montserrat-regular.fntdata"/><Relationship Id="rId33" Type="http://schemas.openxmlformats.org/officeDocument/2006/relationships/slide" Target="slides/slide27.xml"/><Relationship Id="rId77" Type="http://schemas.openxmlformats.org/officeDocument/2006/relationships/font" Target="fonts/Montserrat-boldItalic.fntdata"/><Relationship Id="rId32" Type="http://schemas.openxmlformats.org/officeDocument/2006/relationships/slide" Target="slides/slide26.xml"/><Relationship Id="rId76" Type="http://schemas.openxmlformats.org/officeDocument/2006/relationships/font" Target="fonts/Montserrat-italic.fntdata"/><Relationship Id="rId35" Type="http://schemas.openxmlformats.org/officeDocument/2006/relationships/slide" Target="slides/slide29.xml"/><Relationship Id="rId79" Type="http://schemas.openxmlformats.org/officeDocument/2006/relationships/font" Target="fonts/Overpass-bold.fntdata"/><Relationship Id="rId34" Type="http://schemas.openxmlformats.org/officeDocument/2006/relationships/slide" Target="slides/slide28.xml"/><Relationship Id="rId78" Type="http://schemas.openxmlformats.org/officeDocument/2006/relationships/font" Target="fonts/Overpass-regular.fntdata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be941c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0be941c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e2fbcc795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e2fbcc795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e2fbcc795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e2fbcc795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e2fbcc79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e2fbcc79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e2fbcc7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e2fbcc7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e2fbcc795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e2fbcc795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e2fbcc795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e2fbcc795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e2fbcc79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e2fbcc79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e2fbcc79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e2fbcc79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e2fbcc79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e2fbcc79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e2fbcc795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e2fbcc795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60be941cc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60be941cc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e2fbcc795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7e2fbcc795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7e2fbcc795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7e2fbcc795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e2fbcc795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7e2fbcc795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7e2fbcc795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7e2fbcc795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e2fbcc795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7e2fbcc795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7e2fbcc795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7e2fbcc795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e2fbcc795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7e2fbcc795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e2fbcc795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7e2fbcc795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7e2fbcc795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7e2fbcc795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7e2fbcc795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7e2fbcc795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dc66adf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dc66adf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7e2fbcc795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7e2fbcc795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7e2fbcc795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7e2fbcc795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7e2fbcc795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7e2fbcc79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7e2fbcc795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7e2fbcc795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7e2fbcc795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7e2fbcc795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7e2fbcc795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7e2fbcc795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7e2fbcc795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7e2fbcc795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7e2fbcc795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7e2fbcc795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7e2fbcc795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7e2fbcc795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7e2fbcc795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7e2fbcc795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e2fbcc795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e2fbcc795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7e2fbcc795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7e2fbcc795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7e2fbcc795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7e2fbcc795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7e2fbcc795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7e2fbcc795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7e2fbcc795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7e2fbcc795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7e2fbcc795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7e2fbcc795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7e2fbcc795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7e2fbcc795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7e2fbcc795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7e2fbcc795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7e2fbcc795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7e2fbcc795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7e2fbcc795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7e2fbcc795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7e2fbcc795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7e2fbcc795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e2fbcc795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e2fbcc79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7e2fbcc795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7e2fbcc795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7e2fbcc795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7e2fbcc795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7e2fbcc795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7e2fbcc795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7e2fbcc795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7e2fbcc795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7e2fbcc795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7e2fbcc795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7e2fbcc795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7e2fbcc795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7e2fbcc795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7e2fbcc795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7e2fbcc795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7e2fbcc795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7e2fbcc795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7e2fbcc795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7e2fbcc795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7e2fbcc795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e2fbcc795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e2fbcc79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7e2fbcc795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7e2fbcc795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7e2fbcc795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7e2fbcc795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7e2fbcc795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7e2fbcc795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7e2fbcc795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7e2fbcc795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7e2fbcc795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7e2fbcc795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7e2fbcc795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7e2fbcc795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7e2fbcc795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7e2fbcc795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7e2fbcc795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7e2fbcc795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e2fbcc795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e2fbcc795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e2fbcc795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e2fbcc795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e2fbcc795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e2fbcc795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postgresql.org/docs/current/functions-aggregate.html" TargetMode="External"/><Relationship Id="rId4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GROUP BY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 in our database!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GROUP BY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</a:t>
            </a:r>
            <a:endParaRPr/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allows us to aggregate columns per some category.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this idea with a simple example.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3" name="Google Shape;153;p25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{78E35368-A8A7-46E7-81DA-BFE304B7D165}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58" name="Google Shape;15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1" name="Google Shape;161;p26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{78E35368-A8A7-46E7-81DA-BFE304B7D165}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2" name="Google Shape;162;p26"/>
          <p:cNvSpPr/>
          <p:nvPr/>
        </p:nvSpPr>
        <p:spPr>
          <a:xfrm>
            <a:off x="58250" y="1140225"/>
            <a:ext cx="1410600" cy="325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2996225" y="1190175"/>
            <a:ext cx="5925900" cy="3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need to choose a </a:t>
            </a:r>
            <a:r>
              <a:rPr b="1"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categorical</a:t>
            </a: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 to GROUP BY. </a:t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Categorical</a:t>
            </a: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columns are non-continuous.</a:t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they can still be numerical, such as cabin class categories on a ship (e.g. Class 1, Class 2, Class 3)</a:t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" name="Google Shape;170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1" name="Google Shape;171;p27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{78E35368-A8A7-46E7-81DA-BFE304B7D165}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2" name="Google Shape;172;p27"/>
          <p:cNvSpPr/>
          <p:nvPr/>
        </p:nvSpPr>
        <p:spPr>
          <a:xfrm>
            <a:off x="58250" y="1140225"/>
            <a:ext cx="1410600" cy="3254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7"/>
          <p:cNvSpPr txBox="1"/>
          <p:nvPr/>
        </p:nvSpPr>
        <p:spPr>
          <a:xfrm>
            <a:off x="2996225" y="1190175"/>
            <a:ext cx="5925900" cy="3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see what happens with a GROUP BY call.</a:t>
            </a:r>
            <a:endParaRPr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78" name="Google Shape;17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0" name="Google Shape;180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1" name="Google Shape;181;p28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{78E35368-A8A7-46E7-81DA-BFE304B7D165}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2" name="Google Shape;182;p28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{78E35368-A8A7-46E7-81DA-BFE304B7D165}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3" name="Google Shape;183;p28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{78E35368-A8A7-46E7-81DA-BFE304B7D165}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4" name="Google Shape;184;p28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{78E35368-A8A7-46E7-81DA-BFE304B7D165}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85" name="Google Shape;185;p28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28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28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92" name="Google Shape;19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4" name="Google Shape;194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5" name="Google Shape;195;p29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{78E35368-A8A7-46E7-81DA-BFE304B7D165}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6" name="Google Shape;196;p29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{78E35368-A8A7-46E7-81DA-BFE304B7D165}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7" name="Google Shape;197;p29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{78E35368-A8A7-46E7-81DA-BFE304B7D165}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8" name="Google Shape;198;p29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{78E35368-A8A7-46E7-81DA-BFE304B7D165}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99" name="Google Shape;199;p29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29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29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02" name="Google Shape;202;p29"/>
          <p:cNvGraphicFramePr/>
          <p:nvPr/>
        </p:nvGraphicFramePr>
        <p:xfrm>
          <a:off x="7052100" y="185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{78E35368-A8A7-46E7-81DA-BFE304B7D165}</a:tableStyleId>
              </a:tblPr>
              <a:tblGrid>
                <a:gridCol w="1045950"/>
                <a:gridCol w="1045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Result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18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03" name="Google Shape;203;p29"/>
          <p:cNvCxnSpPr/>
          <p:nvPr/>
        </p:nvCxnSpPr>
        <p:spPr>
          <a:xfrm>
            <a:off x="6368100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29"/>
          <p:cNvCxnSpPr/>
          <p:nvPr/>
        </p:nvCxnSpPr>
        <p:spPr>
          <a:xfrm>
            <a:off x="6306875" y="1069475"/>
            <a:ext cx="626700" cy="122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29"/>
          <p:cNvCxnSpPr/>
          <p:nvPr/>
        </p:nvCxnSpPr>
        <p:spPr>
          <a:xfrm flipH="1" rot="10800000">
            <a:off x="6345200" y="3168675"/>
            <a:ext cx="623100" cy="126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" name="Google Shape;206;p29"/>
          <p:cNvSpPr txBox="1"/>
          <p:nvPr/>
        </p:nvSpPr>
        <p:spPr>
          <a:xfrm>
            <a:off x="6565650" y="805125"/>
            <a:ext cx="25785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Aggregate Function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verpass"/>
                <a:ea typeface="Overpass"/>
                <a:cs typeface="Overpass"/>
                <a:sym typeface="Overpass"/>
              </a:rPr>
              <a:t>SUM</a:t>
            </a:r>
            <a:endParaRPr b="1" sz="18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11" name="Google Shape;211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3" name="Google Shape;213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4" name="Google Shape;214;p30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{78E35368-A8A7-46E7-81DA-BFE304B7D165}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5" name="Google Shape;215;p30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{78E35368-A8A7-46E7-81DA-BFE304B7D165}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6" name="Google Shape;216;p30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{78E35368-A8A7-46E7-81DA-BFE304B7D165}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7" name="Google Shape;217;p30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{78E35368-A8A7-46E7-81DA-BFE304B7D165}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18" name="Google Shape;218;p30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30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30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21" name="Google Shape;221;p30"/>
          <p:cNvGraphicFramePr/>
          <p:nvPr/>
        </p:nvGraphicFramePr>
        <p:xfrm>
          <a:off x="7052100" y="185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{78E35368-A8A7-46E7-81DA-BFE304B7D165}</a:tableStyleId>
              </a:tblPr>
              <a:tblGrid>
                <a:gridCol w="1045950"/>
                <a:gridCol w="1045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Result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7.5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9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22" name="Google Shape;222;p30"/>
          <p:cNvCxnSpPr/>
          <p:nvPr/>
        </p:nvCxnSpPr>
        <p:spPr>
          <a:xfrm>
            <a:off x="6368100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30"/>
          <p:cNvCxnSpPr/>
          <p:nvPr/>
        </p:nvCxnSpPr>
        <p:spPr>
          <a:xfrm>
            <a:off x="6306875" y="1069475"/>
            <a:ext cx="626700" cy="122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30"/>
          <p:cNvCxnSpPr/>
          <p:nvPr/>
        </p:nvCxnSpPr>
        <p:spPr>
          <a:xfrm flipH="1" rot="10800000">
            <a:off x="6345200" y="3168675"/>
            <a:ext cx="623100" cy="126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" name="Google Shape;225;p30"/>
          <p:cNvSpPr txBox="1"/>
          <p:nvPr/>
        </p:nvSpPr>
        <p:spPr>
          <a:xfrm>
            <a:off x="6565650" y="805125"/>
            <a:ext cx="25785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Aggregate Function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verpass"/>
                <a:ea typeface="Overpass"/>
                <a:cs typeface="Overpass"/>
                <a:sym typeface="Overpass"/>
              </a:rPr>
              <a:t>AVG</a:t>
            </a:r>
            <a:endParaRPr b="1" sz="18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30" name="Google Shape;23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" name="Google Shape;232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3" name="Google Shape;233;p31"/>
          <p:cNvGraphicFramePr/>
          <p:nvPr/>
        </p:nvGraphicFramePr>
        <p:xfrm>
          <a:off x="89875" y="125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{78E35368-A8A7-46E7-81DA-BFE304B7D165}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Data Value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4" name="Google Shape;234;p31"/>
          <p:cNvGraphicFramePr/>
          <p:nvPr/>
        </p:nvGraphicFramePr>
        <p:xfrm>
          <a:off x="3491550" y="53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{78E35368-A8A7-46E7-81DA-BFE304B7D165}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10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5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5" name="Google Shape;235;p31"/>
          <p:cNvGraphicFramePr/>
          <p:nvPr/>
        </p:nvGraphicFramePr>
        <p:xfrm>
          <a:off x="3491550" y="229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{78E35368-A8A7-46E7-81DA-BFE304B7D165}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4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6" name="Google Shape;236;p31"/>
          <p:cNvGraphicFramePr/>
          <p:nvPr/>
        </p:nvGraphicFramePr>
        <p:xfrm>
          <a:off x="3491550" y="404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{78E35368-A8A7-46E7-81DA-BFE304B7D165}</a:tableStyleId>
              </a:tblPr>
              <a:tblGrid>
                <a:gridCol w="1379025"/>
                <a:gridCol w="1379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12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37" name="Google Shape;237;p31"/>
          <p:cNvCxnSpPr/>
          <p:nvPr/>
        </p:nvCxnSpPr>
        <p:spPr>
          <a:xfrm flipH="1" rot="10800000">
            <a:off x="2952150" y="1025600"/>
            <a:ext cx="507900" cy="94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31"/>
          <p:cNvCxnSpPr/>
          <p:nvPr/>
        </p:nvCxnSpPr>
        <p:spPr>
          <a:xfrm>
            <a:off x="2904225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31"/>
          <p:cNvCxnSpPr/>
          <p:nvPr/>
        </p:nvCxnSpPr>
        <p:spPr>
          <a:xfrm>
            <a:off x="2942575" y="3776450"/>
            <a:ext cx="517500" cy="65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40" name="Google Shape;240;p31"/>
          <p:cNvGraphicFramePr/>
          <p:nvPr/>
        </p:nvGraphicFramePr>
        <p:xfrm>
          <a:off x="7052100" y="185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{78E35368-A8A7-46E7-81DA-BFE304B7D165}</a:tableStyleId>
              </a:tblPr>
              <a:tblGrid>
                <a:gridCol w="1045950"/>
                <a:gridCol w="1045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Category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Result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C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2</a:t>
                      </a:r>
                      <a:endParaRPr b="1" sz="16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41" name="Google Shape;241;p31"/>
          <p:cNvCxnSpPr/>
          <p:nvPr/>
        </p:nvCxnSpPr>
        <p:spPr>
          <a:xfrm>
            <a:off x="6368100" y="2712525"/>
            <a:ext cx="565500" cy="9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p31"/>
          <p:cNvCxnSpPr/>
          <p:nvPr/>
        </p:nvCxnSpPr>
        <p:spPr>
          <a:xfrm>
            <a:off x="6306875" y="1069475"/>
            <a:ext cx="626700" cy="122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31"/>
          <p:cNvCxnSpPr/>
          <p:nvPr/>
        </p:nvCxnSpPr>
        <p:spPr>
          <a:xfrm flipH="1" rot="10800000">
            <a:off x="6345200" y="3168675"/>
            <a:ext cx="623100" cy="1265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p31"/>
          <p:cNvSpPr txBox="1"/>
          <p:nvPr/>
        </p:nvSpPr>
        <p:spPr>
          <a:xfrm>
            <a:off x="6565650" y="805125"/>
            <a:ext cx="25785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verpass"/>
                <a:ea typeface="Overpass"/>
                <a:cs typeface="Overpass"/>
                <a:sym typeface="Overpass"/>
              </a:rPr>
              <a:t>Aggregate Function</a:t>
            </a:r>
            <a:endParaRPr sz="1800"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verpass"/>
                <a:ea typeface="Overpass"/>
                <a:cs typeface="Overpass"/>
                <a:sym typeface="Overpass"/>
              </a:rPr>
              <a:t>COUNT</a:t>
            </a:r>
            <a:endParaRPr b="1" sz="1800"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Welcome to this section on GROUP BY and Aggregate functions.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will allow us to aggregate data and apply functions to better understand how data is distributed per category.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0" name="Google Shape;250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category_col , AGG(data_col)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category_col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1" name="Google Shape;251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2" name="Google Shape;252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category_col , AGG(data_col)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category_col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GROUP BY clause must appear right after a FROM or WHERE statement.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9" name="Google Shape;259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0" name="Google Shape;260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6" name="Google Shape;266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category_col , AGG(data_col)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category_col != ‘A’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category_col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GROUP BY clause must appear right after a FROM or WHERE statement.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7" name="Google Shape;267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8" name="Google Shape;268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Google Shape;274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category_col , AGG(data_col)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category_col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SELECT statement, columns must either have an aggregate function or be in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GROUP BY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5" name="Google Shape;275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6" name="Google Shape;276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" name="Google Shape;282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category_col , AGG(data_col)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category_col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SELECT statement, columns must either have an aggregate function or be in the GROUP BY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3" name="Google Shape;283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4" name="Google Shape;284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6"/>
          <p:cNvSpPr/>
          <p:nvPr/>
        </p:nvSpPr>
        <p:spPr>
          <a:xfrm>
            <a:off x="2342875" y="1180475"/>
            <a:ext cx="2583900" cy="5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6"/>
          <p:cNvSpPr/>
          <p:nvPr/>
        </p:nvSpPr>
        <p:spPr>
          <a:xfrm>
            <a:off x="2886775" y="2064550"/>
            <a:ext cx="2583900" cy="572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2" name="Google Shape;292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category_col , AGG(data_col)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category_col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SELECT statement, columns must either have an aggregate function or be in the GROUP BY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3" name="Google Shape;293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4" name="Google Shape;294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7"/>
          <p:cNvSpPr/>
          <p:nvPr/>
        </p:nvSpPr>
        <p:spPr>
          <a:xfrm>
            <a:off x="5101325" y="1192500"/>
            <a:ext cx="890100" cy="572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6" name="Google Shape;296;p37"/>
          <p:cNvCxnSpPr/>
          <p:nvPr/>
        </p:nvCxnSpPr>
        <p:spPr>
          <a:xfrm>
            <a:off x="6137275" y="1692425"/>
            <a:ext cx="1572000" cy="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division,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company,division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SELECT statement, columns must either have an aggregate function or be in the GROUP BY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3" name="Google Shape;303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4" name="Google Shape;304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division,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company,division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SELECT statement, columns must either have an aggregate function or be in the GROUP BY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1" name="Google Shape;311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2" name="Google Shape;312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9"/>
          <p:cNvSpPr/>
          <p:nvPr/>
        </p:nvSpPr>
        <p:spPr>
          <a:xfrm>
            <a:off x="2342875" y="1180475"/>
            <a:ext cx="1806900" cy="5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9"/>
          <p:cNvSpPr/>
          <p:nvPr/>
        </p:nvSpPr>
        <p:spPr>
          <a:xfrm>
            <a:off x="4223825" y="1180475"/>
            <a:ext cx="1527900" cy="5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9"/>
          <p:cNvSpPr/>
          <p:nvPr/>
        </p:nvSpPr>
        <p:spPr>
          <a:xfrm>
            <a:off x="2942775" y="2109825"/>
            <a:ext cx="1743000" cy="5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9"/>
          <p:cNvSpPr/>
          <p:nvPr/>
        </p:nvSpPr>
        <p:spPr>
          <a:xfrm>
            <a:off x="4769525" y="2109825"/>
            <a:ext cx="1470000" cy="5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2" name="Google Shape;322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division,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company,division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SELECT statement, columns must either have an aggregate function or be in the GROUP BY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3" name="Google Shape;323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4" name="Google Shape;324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0"/>
          <p:cNvSpPr/>
          <p:nvPr/>
        </p:nvSpPr>
        <p:spPr>
          <a:xfrm>
            <a:off x="5854175" y="1204550"/>
            <a:ext cx="975600" cy="518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6" name="Google Shape;326;p40"/>
          <p:cNvCxnSpPr/>
          <p:nvPr/>
        </p:nvCxnSpPr>
        <p:spPr>
          <a:xfrm>
            <a:off x="6962400" y="1716500"/>
            <a:ext cx="891300" cy="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2" name="Google Shape;332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division,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division IN (‘marketing’, ‘transport’)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company,division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statements should not refer to the aggregation result, later on we will learn to use HAVING to filter on those results.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3" name="Google Shape;333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4" name="Google Shape;334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Aggregate Functions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- Part One - Theory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- Part Two - Implementation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Challenge Tasks for GROUP BY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HAVING - Filtering with a GROUP BY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Challenge Tasks for HAVING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0" name="Google Shape;340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 BY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want to sort results based on the aggregate, make sure to reference the entire function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1" name="Google Shape;341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2" name="Google Shape;342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8" name="Google Shape;348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 BY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 5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want to sort results based on the aggregate, make sure to reference the entire function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9" name="Google Shape;349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0" name="Google Shape;350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GROUP BY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Google Shape;356;p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</a:t>
            </a:r>
            <a:endParaRPr/>
          </a:p>
        </p:txBody>
      </p:sp>
      <p:pic>
        <p:nvPicPr>
          <p:cNvPr descr="watermark.jpg" id="357" name="Google Shape;357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8" name="Google Shape;358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4" name="Google Shape;364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jump to our database and work through some GROUP BY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5" name="Google Shape;365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6" name="Google Shape;366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GROUP BY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2" name="Google Shape;372;p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TASKS</a:t>
            </a:r>
            <a:endParaRPr/>
          </a:p>
        </p:txBody>
      </p:sp>
      <p:pic>
        <p:nvPicPr>
          <p:cNvPr descr="watermark.jpg" id="373" name="Google Shape;373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4" name="Google Shape;374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0" name="Google Shape;380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Challenge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1" name="Google Shape;381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2" name="Google Shape;382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8" name="Google Shape;388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have two staff members, with Staff IDs 1 and 2. We want to give a bonus to the staff member that handled the most payments. (Most in terms of number of payments processed, not total dollar amount).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many payments did each staff member handle and who gets the bonus?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1725" y="1835825"/>
            <a:ext cx="3240350" cy="16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5" name="Google Shape;405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payment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the difference between COUNT and SUM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6" name="Google Shape;40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7" name="Google Shape;40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3" name="Google Shape;413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staff_id,COUNT(amount)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payment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staff_id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4" name="Google Shape;414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5" name="Google Shape;415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1" name="Google Shape;421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staff_id,COUNT(*)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payment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staff_id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2" name="Google Shape;422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3" name="Google Shape;423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9" name="Google Shape;429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Corporate HQ is conducting a study on the relationship between replacement cost and a movie MPAA rating (e.g. G, PG, R, etc…).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the average replacement cost per MPAA rating?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You may need to expand the AVG column to view correct results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0" name="Google Shape;430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1" name="Google Shape;431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7" name="Google Shape;437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8" name="Google Shape;438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9" name="Google Shape;439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7346" y="1800700"/>
            <a:ext cx="4803376" cy="25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6" name="Google Shape;446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film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that AVG returns back many significant digits, you can either stretch the column or use ROUND() to fix this issue.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7" name="Google Shape;447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8" name="Google Shape;448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4" name="Google Shape;454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rating , AVG(replacement_cost)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film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rating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5" name="Google Shape;455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6" name="Google Shape;456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2" name="Google Shape;462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rating , ROUND(AVG(replacement_cost),2)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film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rating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3" name="Google Shape;463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4" name="Google Shape;464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0" name="Google Shape;470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are running a promotion to reward our top 5 customers with coupons.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are the customer ids of the top 5 customers by total spend?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1" name="Google Shape;471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2" name="Google Shape;472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8" name="Google Shape;478;p5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9" name="Google Shape;479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0" name="Google Shape;480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1400" y="1866947"/>
            <a:ext cx="3458050" cy="250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7" name="Google Shape;487;p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payment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ORDER BY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you can order by the results of an aggregate function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may want to use LIMIT to view just the top 5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8" name="Google Shape;488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9" name="Google Shape;489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5" name="Google Shape;495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customer_id , SUM(amount)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payment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customer_id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 BY SUM(amount) DESC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 5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6" name="Google Shape;496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7" name="Google Shape;497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Aggregate 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HAVING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3" name="Google Shape;503;p6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04" name="Google Shape;504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5" name="Google Shape;505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1" name="Google Shape;511;p6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HAVING clause allows us to filter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 aggregation has already taken place.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take a look back at one of our previous examples.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2" name="Google Shape;512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3" name="Google Shape;513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9" name="Google Shape;519;p6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0" name="Google Shape;520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1" name="Google Shape;521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7" name="Google Shape;527;p6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company != ‘Google’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already seen we can filter before executing the GROUP BY, but what if we want to filter based on SUM(sales)?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8" name="Google Shape;528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9" name="Google Shape;529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5" name="Google Shape;535;p6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company != ‘Google’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not use WHERE to filter based off of aggregate results, because those happen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WHERE is executed.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6" name="Google Shape;536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7" name="Google Shape;537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66"/>
          <p:cNvSpPr/>
          <p:nvPr/>
        </p:nvSpPr>
        <p:spPr>
          <a:xfrm>
            <a:off x="4258150" y="1204575"/>
            <a:ext cx="2150100" cy="49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4" name="Google Shape;544;p6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company != ‘Google’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HAVING SUM(sales) &gt; 1000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HAVING allows us to use the aggregate result as a filter along with a GROUP BY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5" name="Google Shape;545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6" name="Google Shape;546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67"/>
          <p:cNvSpPr/>
          <p:nvPr/>
        </p:nvSpPr>
        <p:spPr>
          <a:xfrm>
            <a:off x="4258150" y="1204575"/>
            <a:ext cx="2150100" cy="49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67"/>
          <p:cNvSpPr/>
          <p:nvPr/>
        </p:nvSpPr>
        <p:spPr>
          <a:xfrm>
            <a:off x="2421900" y="2995450"/>
            <a:ext cx="2150100" cy="49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4" name="Google Shape;554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company, SUM(sales)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finance_table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company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HAVING SUM(sales) &gt; 1000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5" name="Google Shape;555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6" name="Google Shape;556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68"/>
          <p:cNvSpPr/>
          <p:nvPr/>
        </p:nvSpPr>
        <p:spPr>
          <a:xfrm>
            <a:off x="4258150" y="1204575"/>
            <a:ext cx="2150100" cy="49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68"/>
          <p:cNvSpPr/>
          <p:nvPr/>
        </p:nvSpPr>
        <p:spPr>
          <a:xfrm>
            <a:off x="2421900" y="2571750"/>
            <a:ext cx="2150100" cy="49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4" name="Google Shape;564;p6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some examples of HAVING in our database!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5" name="Google Shape;565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6" name="Google Shape;566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7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HAVING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2" name="Google Shape;572;p7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TASKS</a:t>
            </a:r>
            <a:endParaRPr/>
          </a:p>
        </p:txBody>
      </p:sp>
      <p:pic>
        <p:nvPicPr>
          <p:cNvPr descr="watermark.jpg" id="573" name="Google Shape;573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4" name="Google Shape;574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0" name="Google Shape;580;p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challenge tasks will all utilize the HAVING clause.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Challenge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1" name="Google Shape;581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2" name="Google Shape;582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SQL provides a variety of aggregate functions.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main idea behind an aggregate function is to take multiple inputs and return a single output.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https://www.postgresql.org/docs/current/functions-aggregate.html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8" name="Google Shape;588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Challenge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are launching a platinum service for our most loyal customers. We will assign platinum status to customers that have had 40 or more transaction payments.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customer_ids are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eligible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for platinum status?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9" name="Google Shape;589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0" name="Google Shape;590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6" name="Google Shape;596;p7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7" name="Google Shape;597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8" name="Google Shape;598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7875" y="1865550"/>
            <a:ext cx="3425800" cy="188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5" name="Google Shape;605;p7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payment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any column can be passed into a COUNT() call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6" name="Google Shape;606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7" name="Google Shape;607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3" name="Google Shape;613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customer_id, COUNT(*)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payment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customer_id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HAVING COUNT(*) &gt;= 40;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4" name="Google Shape;614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5" name="Google Shape;615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1" name="Google Shape;621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Challenge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are the customer ids of customers who have spent more than $100 in payment transactions with our staff_id member 2?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2" name="Google Shape;622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3" name="Google Shape;623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9" name="Google Shape;629;p7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0" name="Google Shape;630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1" name="Google Shape;631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9625" y="1797671"/>
            <a:ext cx="3605525" cy="260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8" name="Google Shape;638;p7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the payment table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 to use WHERE to first filter based on the staff_id , then use the GROUP BY clause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9" name="Google Shape;639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0" name="Google Shape;640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6" name="Google Shape;646;p7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customer_id, SUM(amount)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payment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staff_id = 2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GROUP BY customer_id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HAVING SUM(amount) &gt; 100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7" name="Google Shape;647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8" name="Google Shape;648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Common Aggregate Functions: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AVG() - returns average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COUNT() - returns number of values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MAX() - returns maximum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MIN() - returns minimum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SUM() - returns the sum of all values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Aggregate function calls happen only in the SELECT clause or the HAVING clause.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Special Notes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AVG() returns a floating point value many decimal places (e.g. 2.342418…)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use ROUND() to specify precision after the decimal.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COUNT() simply returns the number of rows, which means by convention we just use COUNT(*)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