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829945" y="1958975"/>
            <a:ext cx="5149850" cy="706755"/>
          </a:xfrm>
          <a:prstGeom prst="rect">
            <a:avLst/>
          </a:prstGeom>
          <a:noFill/>
        </p:spPr>
        <p:txBody>
          <a:bodyPr wrap="square" rtlCol="0">
            <a:spAutoFit/>
          </a:bodyPr>
          <a:p>
            <a:r>
              <a:rPr lang="en-US" sz="4000">
                <a:solidFill>
                  <a:schemeClr val="bg1"/>
                </a:solidFill>
                <a:latin typeface="Cooper Black" panose="0208090404030B020404" charset="0"/>
                <a:cs typeface="Cooper Black" panose="0208090404030B020404" charset="0"/>
              </a:rPr>
              <a:t>Malware Detection</a:t>
            </a:r>
            <a:endParaRPr lang="en-US" sz="4000">
              <a:solidFill>
                <a:schemeClr val="bg1"/>
              </a:solidFill>
              <a:latin typeface="Cooper Black" panose="0208090404030B020404" charset="0"/>
              <a:cs typeface="Cooper Black" panose="0208090404030B020404" charset="0"/>
            </a:endParaRPr>
          </a:p>
        </p:txBody>
      </p:sp>
      <p:sp>
        <p:nvSpPr>
          <p:cNvPr id="6" name="Text Box 5"/>
          <p:cNvSpPr txBox="1"/>
          <p:nvPr/>
        </p:nvSpPr>
        <p:spPr>
          <a:xfrm>
            <a:off x="829945" y="1252220"/>
            <a:ext cx="5010150" cy="706755"/>
          </a:xfrm>
          <a:prstGeom prst="rect">
            <a:avLst/>
          </a:prstGeom>
          <a:noFill/>
        </p:spPr>
        <p:txBody>
          <a:bodyPr wrap="square" rtlCol="0">
            <a:spAutoFit/>
          </a:bodyPr>
          <a:p>
            <a:r>
              <a:rPr lang="en-US" sz="4000">
                <a:solidFill>
                  <a:schemeClr val="bg1"/>
                </a:solidFill>
                <a:latin typeface="Cooper Black" panose="0208090404030B020404" charset="0"/>
                <a:cs typeface="Cooper Black" panose="0208090404030B020404" charset="0"/>
              </a:rPr>
              <a:t>CYBER SECURITY</a:t>
            </a:r>
            <a:endParaRPr lang="en-US" sz="4000">
              <a:solidFill>
                <a:schemeClr val="bg1"/>
              </a:solidFill>
              <a:latin typeface="Cooper Black" panose="0208090404030B020404" charset="0"/>
              <a:cs typeface="Cooper Black" panose="0208090404030B020404" charset="0"/>
            </a:endParaRPr>
          </a:p>
        </p:txBody>
      </p:sp>
      <p:sp>
        <p:nvSpPr>
          <p:cNvPr id="7" name="Text Box 6"/>
          <p:cNvSpPr txBox="1"/>
          <p:nvPr/>
        </p:nvSpPr>
        <p:spPr>
          <a:xfrm>
            <a:off x="1372870" y="4159250"/>
            <a:ext cx="4064000" cy="368300"/>
          </a:xfrm>
          <a:prstGeom prst="rect">
            <a:avLst/>
          </a:prstGeom>
          <a:noFill/>
        </p:spPr>
        <p:txBody>
          <a:bodyPr wrap="square" rtlCol="0">
            <a:spAutoFit/>
          </a:bodyPr>
          <a:p>
            <a:r>
              <a:rPr lang="en-US">
                <a:solidFill>
                  <a:schemeClr val="bg1"/>
                </a:solidFill>
              </a:rPr>
              <a:t>PRESENTED BY</a:t>
            </a:r>
            <a:endParaRPr lang="en-US">
              <a:solidFill>
                <a:schemeClr val="bg1"/>
              </a:solidFill>
            </a:endParaRPr>
          </a:p>
        </p:txBody>
      </p:sp>
      <p:sp>
        <p:nvSpPr>
          <p:cNvPr id="8" name="Text Box 7"/>
          <p:cNvSpPr txBox="1"/>
          <p:nvPr/>
        </p:nvSpPr>
        <p:spPr>
          <a:xfrm>
            <a:off x="1178560" y="4527550"/>
            <a:ext cx="4064000" cy="368300"/>
          </a:xfrm>
          <a:prstGeom prst="rect">
            <a:avLst/>
          </a:prstGeom>
          <a:noFill/>
        </p:spPr>
        <p:txBody>
          <a:bodyPr wrap="square" rtlCol="0">
            <a:spAutoFit/>
          </a:bodyPr>
          <a:p>
            <a:r>
              <a:rPr lang="en-US">
                <a:solidFill>
                  <a:schemeClr val="bg1"/>
                </a:solidFill>
              </a:rPr>
              <a:t>THARUNPRAKASH R</a:t>
            </a:r>
            <a:endParaRPr lang="en-US">
              <a:solidFill>
                <a:schemeClr val="bg1"/>
              </a:solidFill>
            </a:endParaRPr>
          </a:p>
        </p:txBody>
      </p:sp>
      <p:sp>
        <p:nvSpPr>
          <p:cNvPr id="9" name="Text Box 8"/>
          <p:cNvSpPr txBox="1"/>
          <p:nvPr/>
        </p:nvSpPr>
        <p:spPr>
          <a:xfrm>
            <a:off x="381635" y="5022850"/>
            <a:ext cx="4064000" cy="617220"/>
          </a:xfrm>
          <a:prstGeom prst="rect">
            <a:avLst/>
          </a:prstGeom>
          <a:noFill/>
        </p:spPr>
        <p:txBody>
          <a:bodyPr wrap="square" rtlCol="0">
            <a:spAutoFit/>
          </a:bodyPr>
          <a:p>
            <a:pPr algn="ctr"/>
            <a:r>
              <a:rPr lang="en-US">
                <a:solidFill>
                  <a:schemeClr val="bg1"/>
                </a:solidFill>
              </a:rPr>
              <a:t>THE KAVERY ENGINEERING COLLEGE</a:t>
            </a:r>
            <a:endParaRPr lang="en-US">
              <a:solidFill>
                <a:schemeClr val="bg1"/>
              </a:solidFill>
            </a:endParaRPr>
          </a:p>
          <a:p>
            <a:pPr algn="ctr">
              <a:lnSpc>
                <a:spcPct val="90000"/>
              </a:lnSpc>
            </a:pPr>
            <a:r>
              <a:rPr lang="en-US">
                <a:solidFill>
                  <a:schemeClr val="bg1"/>
                </a:solidFill>
              </a:rPr>
              <a:t>COMPUTER SCIENCE ENGINEERING</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2125980" y="1998345"/>
            <a:ext cx="8548370" cy="2861310"/>
          </a:xfrm>
          <a:prstGeom prst="rect">
            <a:avLst/>
          </a:prstGeom>
          <a:noFill/>
        </p:spPr>
        <p:txBody>
          <a:bodyPr wrap="square" rtlCol="0">
            <a:spAutoFit/>
          </a:bodyPr>
          <a:p>
            <a:pPr marL="285750" indent="-285750">
              <a:buFont typeface="Wingdings" panose="05000000000000000000" charset="0"/>
              <a:buChar char="v"/>
            </a:pPr>
            <a:r>
              <a:rPr lang="en-US">
                <a:latin typeface="Elephant" panose="02020904090505020303" charset="0"/>
                <a:cs typeface="Elephant" panose="02020904090505020303" charset="0"/>
              </a:rPr>
              <a:t>Kolosnjaji, Bojan, et al. "Deep learning for classification of malware system call sequences." Proceedings of the 2016 IEEE European Symposium on Security and Privacy (EuroS&amp;P). IEEE, 2016.</a:t>
            </a:r>
            <a:endParaRPr lang="en-US">
              <a:latin typeface="Elephant" panose="02020904090505020303" charset="0"/>
              <a:cs typeface="Elephant" panose="02020904090505020303" charset="0"/>
            </a:endParaRPr>
          </a:p>
          <a:p>
            <a:pPr marL="285750" indent="-285750">
              <a:buFont typeface="Wingdings" panose="05000000000000000000" charset="0"/>
              <a:buChar char="v"/>
            </a:pPr>
            <a:endParaRPr lang="en-US">
              <a:latin typeface="Elephant" panose="02020904090505020303" charset="0"/>
              <a:cs typeface="Elephant" panose="02020904090505020303" charset="0"/>
            </a:endParaRPr>
          </a:p>
          <a:p>
            <a:pPr marL="285750" indent="-285750">
              <a:buFont typeface="Wingdings" panose="05000000000000000000" charset="0"/>
              <a:buChar char="v"/>
            </a:pPr>
            <a:r>
              <a:rPr lang="en-US">
                <a:latin typeface="Elephant" panose="02020904090505020303" charset="0"/>
                <a:cs typeface="Elephant" panose="02020904090505020303" charset="0"/>
              </a:rPr>
              <a:t>Saxe, Jonathan, et al. "Deep neural network based malware detection using two dimensional binary program features." Advances in neural information processing systems. 2015.</a:t>
            </a:r>
            <a:endParaRPr lang="en-US">
              <a:latin typeface="Elephant" panose="02020904090505020303" charset="0"/>
              <a:cs typeface="Elephant" panose="02020904090505020303" charset="0"/>
            </a:endParaRPr>
          </a:p>
          <a:p>
            <a:pPr marL="285750" indent="-285750">
              <a:buFont typeface="Wingdings" panose="05000000000000000000" charset="0"/>
              <a:buChar char="v"/>
            </a:pPr>
            <a:endParaRPr lang="en-US">
              <a:latin typeface="Elephant" panose="02020904090505020303" charset="0"/>
              <a:cs typeface="Elephant" panose="02020904090505020303" charset="0"/>
            </a:endParaRPr>
          </a:p>
          <a:p>
            <a:pPr marL="285750" indent="-285750">
              <a:buFont typeface="Wingdings" panose="05000000000000000000" charset="0"/>
              <a:buChar char="v"/>
            </a:pPr>
            <a:r>
              <a:rPr lang="en-US">
                <a:latin typeface="Elephant" panose="02020904090505020303" charset="0"/>
                <a:cs typeface="Elephant" panose="02020904090505020303" charset="0"/>
              </a:rPr>
              <a:t>Raff, Edward, et al. "Malware detection by eating a whole exe." arXiv preprint arXiv:1710.09435 (2017).</a:t>
            </a:r>
            <a:endParaRPr lang="en-US">
              <a:latin typeface="Elephant" panose="02020904090505020303" charset="0"/>
              <a:cs typeface="Elephant" panose="02020904090505020303" charset="0"/>
            </a:endParaRPr>
          </a:p>
        </p:txBody>
      </p:sp>
      <p:sp>
        <p:nvSpPr>
          <p:cNvPr id="4" name="Text Box 3"/>
          <p:cNvSpPr txBox="1"/>
          <p:nvPr/>
        </p:nvSpPr>
        <p:spPr>
          <a:xfrm>
            <a:off x="1644015" y="688340"/>
            <a:ext cx="4064000" cy="583565"/>
          </a:xfrm>
          <a:prstGeom prst="rect">
            <a:avLst/>
          </a:prstGeom>
          <a:noFill/>
        </p:spPr>
        <p:txBody>
          <a:bodyPr wrap="square" rtlCol="0">
            <a:spAutoFit/>
          </a:bodyPr>
          <a:p>
            <a:r>
              <a:rPr lang="en-US" sz="3200">
                <a:latin typeface="Arial Black" panose="020B0A04020102020204" charset="0"/>
                <a:cs typeface="Arial Black" panose="020B0A04020102020204" charset="0"/>
                <a:sym typeface="+mn-ea"/>
              </a:rPr>
              <a:t>Reference</a:t>
            </a:r>
            <a:endParaRPr lang="en-US" sz="3200">
              <a:latin typeface="Arial Black" panose="020B0A04020102020204" charset="0"/>
              <a:cs typeface="Arial Black" panose="020B0A040201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4064000" y="3075305"/>
            <a:ext cx="4064000" cy="706755"/>
          </a:xfrm>
          <a:prstGeom prst="rect">
            <a:avLst/>
          </a:prstGeom>
          <a:noFill/>
        </p:spPr>
        <p:txBody>
          <a:bodyPr wrap="square" rtlCol="0">
            <a:spAutoFit/>
          </a:bodyPr>
          <a:p>
            <a:r>
              <a:rPr lang="en-US" sz="4000">
                <a:latin typeface="Arial Black" panose="020B0A04020102020204" charset="0"/>
                <a:cs typeface="Arial Black" panose="020B0A04020102020204" charset="0"/>
              </a:rPr>
              <a:t>THANK YOU</a:t>
            </a:r>
            <a:endParaRPr lang="en-US" sz="400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035685" y="863600"/>
            <a:ext cx="4064000" cy="645160"/>
          </a:xfrm>
          <a:prstGeom prst="rect">
            <a:avLst/>
          </a:prstGeom>
          <a:noFill/>
        </p:spPr>
        <p:txBody>
          <a:bodyPr wrap="square" rtlCol="0">
            <a:spAutoFit/>
          </a:bodyPr>
          <a:p>
            <a:r>
              <a:rPr lang="en-US" sz="3600">
                <a:latin typeface="Arial Black" panose="020B0A04020102020204" charset="0"/>
                <a:cs typeface="Arial Black" panose="020B0A04020102020204" charset="0"/>
              </a:rPr>
              <a:t>OUTLINE</a:t>
            </a:r>
            <a:endParaRPr lang="en-US" sz="3600">
              <a:latin typeface="Arial Black" panose="020B0A04020102020204" charset="0"/>
              <a:cs typeface="Arial Black" panose="020B0A04020102020204" charset="0"/>
            </a:endParaRPr>
          </a:p>
        </p:txBody>
      </p:sp>
      <p:sp>
        <p:nvSpPr>
          <p:cNvPr id="3" name="Text Box 2"/>
          <p:cNvSpPr txBox="1"/>
          <p:nvPr/>
        </p:nvSpPr>
        <p:spPr>
          <a:xfrm>
            <a:off x="2036445" y="2099310"/>
            <a:ext cx="5995670" cy="2447925"/>
          </a:xfrm>
          <a:prstGeom prst="rect">
            <a:avLst/>
          </a:prstGeom>
          <a:noFill/>
        </p:spPr>
        <p:txBody>
          <a:bodyPr wrap="square" rtlCol="0">
            <a:noAutofit/>
          </a:bodyPr>
          <a:p>
            <a:r>
              <a:rPr lang="en-US" sz="2400">
                <a:latin typeface="Elephant" panose="02020904090505020303" charset="0"/>
                <a:cs typeface="Elephant" panose="02020904090505020303" charset="0"/>
              </a:rPr>
              <a:t>Problem Statement</a:t>
            </a:r>
            <a:endParaRPr lang="en-US" sz="2400">
              <a:latin typeface="Elephant" panose="02020904090505020303" charset="0"/>
              <a:cs typeface="Elephant" panose="02020904090505020303" charset="0"/>
            </a:endParaRPr>
          </a:p>
          <a:p>
            <a:r>
              <a:rPr lang="en-US" sz="2400">
                <a:latin typeface="Elephant" panose="02020904090505020303" charset="0"/>
                <a:cs typeface="Elephant" panose="02020904090505020303" charset="0"/>
              </a:rPr>
              <a:t>Proposed System/ Solution</a:t>
            </a:r>
            <a:endParaRPr lang="en-US" sz="2400">
              <a:latin typeface="Elephant" panose="02020904090505020303" charset="0"/>
              <a:cs typeface="Elephant" panose="02020904090505020303" charset="0"/>
            </a:endParaRPr>
          </a:p>
          <a:p>
            <a:r>
              <a:rPr lang="en-US" sz="2400">
                <a:latin typeface="Elephant" panose="02020904090505020303" charset="0"/>
                <a:cs typeface="Elephant" panose="02020904090505020303" charset="0"/>
              </a:rPr>
              <a:t>System Development Approach</a:t>
            </a:r>
            <a:endParaRPr lang="en-US" sz="2400">
              <a:latin typeface="Elephant" panose="02020904090505020303" charset="0"/>
              <a:cs typeface="Elephant" panose="02020904090505020303" charset="0"/>
            </a:endParaRPr>
          </a:p>
          <a:p>
            <a:r>
              <a:rPr lang="en-US" sz="2400">
                <a:latin typeface="Elephant" panose="02020904090505020303" charset="0"/>
                <a:cs typeface="Elephant" panose="02020904090505020303" charset="0"/>
              </a:rPr>
              <a:t>Algorithm &amp; Deployment</a:t>
            </a:r>
            <a:endParaRPr lang="en-US" sz="2400">
              <a:latin typeface="Elephant" panose="02020904090505020303" charset="0"/>
              <a:cs typeface="Elephant" panose="02020904090505020303" charset="0"/>
            </a:endParaRPr>
          </a:p>
          <a:p>
            <a:r>
              <a:rPr lang="en-US" sz="2400">
                <a:latin typeface="Elephant" panose="02020904090505020303" charset="0"/>
                <a:cs typeface="Elephant" panose="02020904090505020303" charset="0"/>
              </a:rPr>
              <a:t>Result</a:t>
            </a:r>
            <a:endParaRPr lang="en-US" sz="2400">
              <a:latin typeface="Elephant" panose="02020904090505020303" charset="0"/>
              <a:cs typeface="Elephant" panose="02020904090505020303" charset="0"/>
            </a:endParaRPr>
          </a:p>
          <a:p>
            <a:r>
              <a:rPr lang="en-US" sz="2400">
                <a:latin typeface="Elephant" panose="02020904090505020303" charset="0"/>
                <a:cs typeface="Elephant" panose="02020904090505020303" charset="0"/>
              </a:rPr>
              <a:t>Conclusion</a:t>
            </a:r>
            <a:endParaRPr lang="en-US" sz="2400">
              <a:latin typeface="Elephant" panose="02020904090505020303" charset="0"/>
              <a:cs typeface="Elephant" panose="02020904090505020303" charset="0"/>
            </a:endParaRPr>
          </a:p>
          <a:p>
            <a:r>
              <a:rPr lang="en-US" sz="2400">
                <a:latin typeface="Elephant" panose="02020904090505020303" charset="0"/>
                <a:cs typeface="Elephant" panose="02020904090505020303" charset="0"/>
              </a:rPr>
              <a:t>Future Scope</a:t>
            </a:r>
            <a:endParaRPr lang="en-US" sz="2400">
              <a:latin typeface="Elephant" panose="02020904090505020303" charset="0"/>
              <a:cs typeface="Elephant" panose="02020904090505020303" charset="0"/>
            </a:endParaRPr>
          </a:p>
          <a:p>
            <a:r>
              <a:rPr lang="en-US" sz="2400">
                <a:latin typeface="Elephant" panose="02020904090505020303" charset="0"/>
                <a:cs typeface="Elephant" panose="02020904090505020303" charset="0"/>
              </a:rPr>
              <a:t>Reference</a:t>
            </a:r>
            <a:endParaRPr lang="en-US" sz="2400">
              <a:latin typeface="Elephant" panose="02020904090505020303" charset="0"/>
              <a:cs typeface="Elephant" panose="020209040905050203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774190" y="582295"/>
            <a:ext cx="4784725" cy="583565"/>
          </a:xfrm>
          <a:prstGeom prst="rect">
            <a:avLst/>
          </a:prstGeom>
          <a:noFill/>
        </p:spPr>
        <p:txBody>
          <a:bodyPr wrap="square" rtlCol="0">
            <a:spAutoFit/>
          </a:bodyPr>
          <a:p>
            <a:r>
              <a:rPr lang="en-US" sz="3200">
                <a:latin typeface="Arial Black" panose="020B0A04020102020204" charset="0"/>
                <a:cs typeface="Arial Black" panose="020B0A04020102020204" charset="0"/>
                <a:sym typeface="+mn-ea"/>
              </a:rPr>
              <a:t>Problem Statement</a:t>
            </a:r>
            <a:endParaRPr lang="en-US" sz="3200">
              <a:latin typeface="Arial Black" panose="020B0A04020102020204" charset="0"/>
              <a:cs typeface="Arial Black" panose="020B0A04020102020204" charset="0"/>
            </a:endParaRPr>
          </a:p>
        </p:txBody>
      </p:sp>
      <p:sp>
        <p:nvSpPr>
          <p:cNvPr id="3" name="Text Box 2"/>
          <p:cNvSpPr txBox="1"/>
          <p:nvPr/>
        </p:nvSpPr>
        <p:spPr>
          <a:xfrm>
            <a:off x="2212975" y="1565910"/>
            <a:ext cx="8349615" cy="3035935"/>
          </a:xfrm>
          <a:prstGeom prst="rect">
            <a:avLst/>
          </a:prstGeom>
          <a:noFill/>
        </p:spPr>
        <p:txBody>
          <a:bodyPr wrap="square" rtlCol="0">
            <a:noAutofit/>
          </a:bodyPr>
          <a:p>
            <a:pPr marL="342900" indent="-342900">
              <a:buFont typeface="Wingdings" panose="05000000000000000000" charset="0"/>
              <a:buChar char="v"/>
            </a:pPr>
            <a:r>
              <a:rPr lang="en-US" sz="2400">
                <a:latin typeface="Elephant" panose="02020904090505020303" charset="0"/>
                <a:cs typeface="Elephant" panose="02020904090505020303" charset="0"/>
              </a:rPr>
              <a:t>The proliferation of malware presents a significant challenge to cybersecurity professionals, individuals, and organizations alike. As malware evolves in sophistication and complexity, traditional signature-based detection methods become increasingly ineffective. Therefore, there is a pressing need for robust and adaptive malware detection systems capable of identifying malicious software based on its behavior and characteristics rather than relying solely on known signatures.</a:t>
            </a:r>
            <a:endParaRPr lang="en-US" sz="2400">
              <a:latin typeface="Elephant" panose="02020904090505020303" charset="0"/>
              <a:cs typeface="Elephant" panose="020209040905050203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1071245" y="248920"/>
            <a:ext cx="6961505" cy="583565"/>
          </a:xfrm>
          <a:prstGeom prst="rect">
            <a:avLst/>
          </a:prstGeom>
          <a:noFill/>
        </p:spPr>
        <p:txBody>
          <a:bodyPr wrap="square" rtlCol="0">
            <a:spAutoFit/>
          </a:bodyPr>
          <a:p>
            <a:r>
              <a:rPr lang="en-US" sz="3200">
                <a:latin typeface="Arial Black" panose="020B0A04020102020204" charset="0"/>
                <a:cs typeface="Arial Black" panose="020B0A04020102020204" charset="0"/>
                <a:sym typeface="+mn-ea"/>
              </a:rPr>
              <a:t>Proposed System/ Solution</a:t>
            </a:r>
            <a:endParaRPr lang="en-US" sz="3200">
              <a:latin typeface="Arial Black" panose="020B0A04020102020204" charset="0"/>
              <a:cs typeface="Arial Black" panose="020B0A04020102020204" charset="0"/>
            </a:endParaRPr>
          </a:p>
        </p:txBody>
      </p:sp>
      <p:sp>
        <p:nvSpPr>
          <p:cNvPr id="4" name="Text Box 3"/>
          <p:cNvSpPr txBox="1"/>
          <p:nvPr/>
        </p:nvSpPr>
        <p:spPr>
          <a:xfrm>
            <a:off x="1334770" y="832485"/>
            <a:ext cx="9842500" cy="398780"/>
          </a:xfrm>
          <a:prstGeom prst="rect">
            <a:avLst/>
          </a:prstGeom>
          <a:noFill/>
        </p:spPr>
        <p:txBody>
          <a:bodyPr wrap="square" rtlCol="0">
            <a:spAutoFit/>
          </a:bodyPr>
          <a:p>
            <a:r>
              <a:rPr lang="en-US" sz="2000">
                <a:latin typeface="Arial Black" panose="020B0A04020102020204" charset="0"/>
                <a:cs typeface="Arial Black" panose="020B0A04020102020204" charset="0"/>
              </a:rPr>
              <a:t>Proposed Solution for Malware </a:t>
            </a:r>
            <a:r>
              <a:rPr lang="en-US" sz="2000">
                <a:latin typeface="Elephant" panose="02020904090505020303" charset="0"/>
                <a:cs typeface="Elephant" panose="02020904090505020303" charset="0"/>
              </a:rPr>
              <a:t>Detection </a:t>
            </a:r>
            <a:r>
              <a:rPr lang="en-US" sz="2000">
                <a:latin typeface="Arial Black" panose="020B0A04020102020204" charset="0"/>
                <a:cs typeface="Arial Black" panose="020B0A04020102020204" charset="0"/>
              </a:rPr>
              <a:t>using Machine Learning:</a:t>
            </a:r>
            <a:endParaRPr lang="en-US" sz="2000">
              <a:latin typeface="Arial Black" panose="020B0A04020102020204" charset="0"/>
              <a:cs typeface="Arial Black" panose="020B0A04020102020204" charset="0"/>
            </a:endParaRPr>
          </a:p>
        </p:txBody>
      </p:sp>
      <p:sp>
        <p:nvSpPr>
          <p:cNvPr id="5" name="Text Box 4"/>
          <p:cNvSpPr txBox="1"/>
          <p:nvPr/>
        </p:nvSpPr>
        <p:spPr>
          <a:xfrm>
            <a:off x="1510665" y="1231265"/>
            <a:ext cx="4977130" cy="368300"/>
          </a:xfrm>
          <a:prstGeom prst="rect">
            <a:avLst/>
          </a:prstGeom>
          <a:noFill/>
        </p:spPr>
        <p:txBody>
          <a:bodyPr wrap="square" rtlCol="0">
            <a:spAutoFit/>
          </a:bodyPr>
          <a:p>
            <a:pPr indent="0">
              <a:buFont typeface="+mj-lt"/>
              <a:buNone/>
            </a:pPr>
            <a:r>
              <a:rPr lang="en-US">
                <a:latin typeface="Elephant" panose="02020904090505020303" charset="0"/>
                <a:cs typeface="Elephant" panose="02020904090505020303" charset="0"/>
              </a:rPr>
              <a:t>Data Collection and Preprocessing:</a:t>
            </a:r>
            <a:endParaRPr lang="en-US">
              <a:latin typeface="Elephant" panose="02020904090505020303" charset="0"/>
              <a:cs typeface="Elephant" panose="02020904090505020303" charset="0"/>
            </a:endParaRPr>
          </a:p>
        </p:txBody>
      </p:sp>
      <p:sp>
        <p:nvSpPr>
          <p:cNvPr id="6" name="Text Box 5"/>
          <p:cNvSpPr txBox="1"/>
          <p:nvPr/>
        </p:nvSpPr>
        <p:spPr>
          <a:xfrm>
            <a:off x="1826895" y="1599565"/>
            <a:ext cx="9123045" cy="922020"/>
          </a:xfrm>
          <a:prstGeom prst="rect">
            <a:avLst/>
          </a:prstGeom>
          <a:noFill/>
        </p:spPr>
        <p:txBody>
          <a:bodyPr wrap="square" rtlCol="0">
            <a:spAutoFit/>
          </a:bodyPr>
          <a:p>
            <a:pPr marL="285750" indent="-285750">
              <a:buFont typeface="Wingdings" panose="05000000000000000000" charset="0"/>
              <a:buChar char="v"/>
            </a:pPr>
            <a:r>
              <a:rPr lang="en-US">
                <a:latin typeface="Elephant" panose="02020904090505020303" charset="0"/>
                <a:cs typeface="Elephant" panose="02020904090505020303" charset="0"/>
              </a:rPr>
              <a:t>Collect a diverse dataset of malware samples from public repositories, malware sharing platforms, and research datasets. Ensure the dataset covers various types of malware families and variants.</a:t>
            </a:r>
            <a:endParaRPr lang="en-US">
              <a:latin typeface="Elephant" panose="02020904090505020303" charset="0"/>
              <a:cs typeface="Elephant" panose="02020904090505020303" charset="0"/>
            </a:endParaRPr>
          </a:p>
        </p:txBody>
      </p:sp>
      <p:sp>
        <p:nvSpPr>
          <p:cNvPr id="7" name="Text Box 6"/>
          <p:cNvSpPr txBox="1"/>
          <p:nvPr/>
        </p:nvSpPr>
        <p:spPr>
          <a:xfrm>
            <a:off x="1510665" y="2521585"/>
            <a:ext cx="4064000" cy="368300"/>
          </a:xfrm>
          <a:prstGeom prst="rect">
            <a:avLst/>
          </a:prstGeom>
          <a:noFill/>
        </p:spPr>
        <p:txBody>
          <a:bodyPr wrap="square" rtlCol="0">
            <a:spAutoFit/>
          </a:bodyPr>
          <a:p>
            <a:pPr indent="0">
              <a:buFont typeface="+mj-lt"/>
              <a:buNone/>
            </a:pPr>
            <a:r>
              <a:rPr lang="en-US">
                <a:latin typeface="Elephant" panose="02020904090505020303" charset="0"/>
                <a:cs typeface="Elephant" panose="02020904090505020303" charset="0"/>
              </a:rPr>
              <a:t>Model Selection and Training</a:t>
            </a:r>
            <a:r>
              <a:rPr lang="en-US"/>
              <a:t>:</a:t>
            </a:r>
            <a:endParaRPr lang="en-US"/>
          </a:p>
        </p:txBody>
      </p:sp>
      <p:sp>
        <p:nvSpPr>
          <p:cNvPr id="8" name="Text Box 7"/>
          <p:cNvSpPr txBox="1"/>
          <p:nvPr/>
        </p:nvSpPr>
        <p:spPr>
          <a:xfrm>
            <a:off x="1826895" y="2889885"/>
            <a:ext cx="9122410" cy="1476375"/>
          </a:xfrm>
          <a:prstGeom prst="rect">
            <a:avLst/>
          </a:prstGeom>
          <a:noFill/>
        </p:spPr>
        <p:txBody>
          <a:bodyPr wrap="square" rtlCol="0">
            <a:spAutoFit/>
          </a:bodyPr>
          <a:p>
            <a:pPr marL="285750" indent="-285750">
              <a:buFont typeface="Wingdings" panose="05000000000000000000" charset="0"/>
              <a:buChar char="v"/>
            </a:pPr>
            <a:r>
              <a:rPr lang="en-US">
                <a:latin typeface="Elephant" panose="02020904090505020303" charset="0"/>
                <a:cs typeface="Elephant" panose="02020904090505020303" charset="0"/>
              </a:rPr>
              <a:t>Train the selected models using the preprocessed dataset, optimizing hyperparameters through techniques like grid search or Bayesian optimization.</a:t>
            </a:r>
            <a:endParaRPr lang="en-US">
              <a:latin typeface="Elephant" panose="02020904090505020303" charset="0"/>
              <a:cs typeface="Elephant" panose="02020904090505020303" charset="0"/>
            </a:endParaRPr>
          </a:p>
          <a:p>
            <a:pPr marL="285750" indent="-285750">
              <a:buFont typeface="Wingdings" panose="05000000000000000000" charset="0"/>
              <a:buChar char="v"/>
            </a:pPr>
            <a:r>
              <a:rPr lang="en-US">
                <a:latin typeface="Elephant" panose="02020904090505020303" charset="0"/>
                <a:cs typeface="Elephant" panose="02020904090505020303" charset="0"/>
              </a:rPr>
              <a:t>Experiment with ensemble methods such as bagging or boosting to combine multiple models for improved performance and robustness.</a:t>
            </a:r>
            <a:endParaRPr lang="en-US">
              <a:latin typeface="Elephant" panose="02020904090505020303" charset="0"/>
              <a:cs typeface="Elephant" panose="02020904090505020303" charset="0"/>
            </a:endParaRPr>
          </a:p>
        </p:txBody>
      </p:sp>
      <p:sp>
        <p:nvSpPr>
          <p:cNvPr id="9" name="Text Box 8"/>
          <p:cNvSpPr txBox="1"/>
          <p:nvPr/>
        </p:nvSpPr>
        <p:spPr>
          <a:xfrm>
            <a:off x="1510665" y="4366260"/>
            <a:ext cx="4064000" cy="368300"/>
          </a:xfrm>
          <a:prstGeom prst="rect">
            <a:avLst/>
          </a:prstGeom>
          <a:noFill/>
        </p:spPr>
        <p:txBody>
          <a:bodyPr wrap="square" rtlCol="0">
            <a:spAutoFit/>
          </a:bodyPr>
          <a:p>
            <a:pPr indent="0">
              <a:buFont typeface="+mj-lt"/>
              <a:buNone/>
            </a:pPr>
            <a:r>
              <a:rPr lang="en-US">
                <a:latin typeface="Elephant" panose="02020904090505020303" charset="0"/>
                <a:cs typeface="Elephant" panose="02020904090505020303" charset="0"/>
              </a:rPr>
              <a:t>Evaluation and Validation</a:t>
            </a:r>
            <a:r>
              <a:rPr lang="en-US"/>
              <a:t>:</a:t>
            </a:r>
            <a:endParaRPr lang="en-US"/>
          </a:p>
        </p:txBody>
      </p:sp>
      <p:sp>
        <p:nvSpPr>
          <p:cNvPr id="10" name="Text Box 9"/>
          <p:cNvSpPr txBox="1"/>
          <p:nvPr/>
        </p:nvSpPr>
        <p:spPr>
          <a:xfrm>
            <a:off x="1826895" y="4734560"/>
            <a:ext cx="9123680" cy="1476375"/>
          </a:xfrm>
          <a:prstGeom prst="rect">
            <a:avLst/>
          </a:prstGeom>
          <a:noFill/>
        </p:spPr>
        <p:txBody>
          <a:bodyPr wrap="square" rtlCol="0">
            <a:spAutoFit/>
          </a:bodyPr>
          <a:p>
            <a:pPr marL="285750" indent="-285750">
              <a:buFont typeface="Wingdings" panose="05000000000000000000" charset="0"/>
              <a:buChar char="v"/>
            </a:pPr>
            <a:r>
              <a:rPr lang="en-US">
                <a:latin typeface="Elephant" panose="02020904090505020303" charset="0"/>
                <a:cs typeface="Elephant" panose="02020904090505020303" charset="0"/>
              </a:rPr>
              <a:t>Split the dataset into training, validation, and test sets to assess model performance.</a:t>
            </a:r>
            <a:endParaRPr lang="en-US">
              <a:latin typeface="Elephant" panose="02020904090505020303" charset="0"/>
              <a:cs typeface="Elephant" panose="02020904090505020303" charset="0"/>
            </a:endParaRPr>
          </a:p>
          <a:p>
            <a:pPr marL="285750" indent="-285750">
              <a:buFont typeface="Wingdings" panose="05000000000000000000" charset="0"/>
              <a:buChar char="v"/>
            </a:pPr>
            <a:r>
              <a:rPr lang="en-US">
                <a:latin typeface="Elephant" panose="02020904090505020303" charset="0"/>
                <a:cs typeface="Elephant" panose="02020904090505020303" charset="0"/>
              </a:rPr>
              <a:t>Evaluate models using standard metrics like accuracy, precision, recall, F1-score, and area under the receiver operating characteristic curve (ROC-AUC).</a:t>
            </a:r>
            <a:endParaRPr lang="en-US">
              <a:latin typeface="Elephant" panose="02020904090505020303" charset="0"/>
              <a:cs typeface="Elephant" panose="020209040905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1141095" y="459105"/>
            <a:ext cx="7769860" cy="583565"/>
          </a:xfrm>
          <a:prstGeom prst="rect">
            <a:avLst/>
          </a:prstGeom>
          <a:noFill/>
        </p:spPr>
        <p:txBody>
          <a:bodyPr wrap="square" rtlCol="0">
            <a:spAutoFit/>
          </a:bodyPr>
          <a:p>
            <a:r>
              <a:rPr lang="en-US" sz="3200">
                <a:latin typeface="Arial Black" panose="020B0A04020102020204" charset="0"/>
                <a:cs typeface="Arial Black" panose="020B0A04020102020204" charset="0"/>
                <a:sym typeface="+mn-ea"/>
              </a:rPr>
              <a:t>System Approach</a:t>
            </a:r>
            <a:endParaRPr lang="en-US" sz="3200">
              <a:latin typeface="Arial Black" panose="020B0A04020102020204" charset="0"/>
              <a:cs typeface="Arial Black" panose="020B0A04020102020204" charset="0"/>
              <a:sym typeface="+mn-ea"/>
            </a:endParaRPr>
          </a:p>
        </p:txBody>
      </p:sp>
      <p:sp>
        <p:nvSpPr>
          <p:cNvPr id="5" name="Text Box 4"/>
          <p:cNvSpPr txBox="1"/>
          <p:nvPr/>
        </p:nvSpPr>
        <p:spPr>
          <a:xfrm>
            <a:off x="1913890" y="2453640"/>
            <a:ext cx="9246870" cy="1938020"/>
          </a:xfrm>
          <a:prstGeom prst="rect">
            <a:avLst/>
          </a:prstGeom>
          <a:noFill/>
        </p:spPr>
        <p:txBody>
          <a:bodyPr wrap="square" rtlCol="0">
            <a:spAutoFit/>
          </a:bodyPr>
          <a:p>
            <a:pPr marL="342900" indent="-342900">
              <a:buFont typeface="Wingdings" panose="05000000000000000000" charset="0"/>
              <a:buChar char="v"/>
            </a:pPr>
            <a:r>
              <a:rPr lang="en-US" sz="2000">
                <a:latin typeface="Elephant" panose="02020904090505020303" charset="0"/>
                <a:cs typeface="Elephant" panose="02020904090505020303" charset="0"/>
              </a:rPr>
              <a:t>Define the objectives of the malware detection system, including the types of malware to be detected, performance metrics, and deployment constraints.</a:t>
            </a:r>
            <a:endParaRPr lang="en-US" sz="2000">
              <a:latin typeface="Elephant" panose="02020904090505020303" charset="0"/>
              <a:cs typeface="Elephant" panose="02020904090505020303" charset="0"/>
            </a:endParaRPr>
          </a:p>
          <a:p>
            <a:pPr marL="342900" indent="-342900">
              <a:buFont typeface="Wingdings" panose="05000000000000000000" charset="0"/>
              <a:buChar char="v"/>
            </a:pPr>
            <a:r>
              <a:rPr lang="en-US" sz="2000">
                <a:latin typeface="Elephant" panose="02020904090505020303" charset="0"/>
                <a:cs typeface="Elephant" panose="02020904090505020303" charset="0"/>
              </a:rPr>
              <a:t>Gather requirements from stakeholders, such as cybersecurity experts, IT administrators, and end-users, to understand their needs and preferences</a:t>
            </a:r>
            <a:r>
              <a:rPr lang="en-US" sz="2000"/>
              <a:t>.</a:t>
            </a:r>
            <a:endParaRPr lang="en-US" sz="2000"/>
          </a:p>
        </p:txBody>
      </p:sp>
      <p:sp>
        <p:nvSpPr>
          <p:cNvPr id="7" name="Text Box 6"/>
          <p:cNvSpPr txBox="1"/>
          <p:nvPr/>
        </p:nvSpPr>
        <p:spPr>
          <a:xfrm>
            <a:off x="1668145" y="1548765"/>
            <a:ext cx="4064000" cy="460375"/>
          </a:xfrm>
          <a:prstGeom prst="rect">
            <a:avLst/>
          </a:prstGeom>
          <a:noFill/>
        </p:spPr>
        <p:txBody>
          <a:bodyPr wrap="square" rtlCol="0">
            <a:spAutoFit/>
          </a:bodyPr>
          <a:p>
            <a:r>
              <a:rPr lang="en-US" sz="2400">
                <a:latin typeface="Elephant" panose="02020904090505020303" charset="0"/>
                <a:cs typeface="Elephant" panose="02020904090505020303" charset="0"/>
                <a:sym typeface="+mn-ea"/>
              </a:rPr>
              <a:t>Requirement </a:t>
            </a:r>
            <a:r>
              <a:rPr lang="en-US" sz="2000">
                <a:latin typeface="Elephant" panose="02020904090505020303" charset="0"/>
                <a:cs typeface="Elephant" panose="02020904090505020303" charset="0"/>
                <a:sym typeface="+mn-ea"/>
              </a:rPr>
              <a:t>Analysis:</a:t>
            </a:r>
            <a:endParaRPr lang="en-US" sz="2000">
              <a:latin typeface="Elephant" panose="02020904090505020303" charset="0"/>
              <a:cs typeface="Elephant" panose="02020904090505020303"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356360" y="652780"/>
            <a:ext cx="6289675" cy="583565"/>
          </a:xfrm>
          <a:prstGeom prst="rect">
            <a:avLst/>
          </a:prstGeom>
          <a:noFill/>
        </p:spPr>
        <p:txBody>
          <a:bodyPr wrap="square" rtlCol="0">
            <a:spAutoFit/>
          </a:bodyPr>
          <a:p>
            <a:r>
              <a:rPr lang="en-US" sz="3200">
                <a:latin typeface="Arial Black" panose="020B0A04020102020204" charset="0"/>
                <a:cs typeface="Arial Black" panose="020B0A04020102020204" charset="0"/>
                <a:sym typeface="+mn-ea"/>
              </a:rPr>
              <a:t>Algorithm &amp; Deployment</a:t>
            </a:r>
            <a:endParaRPr lang="en-US" sz="3200">
              <a:latin typeface="Arial Black" panose="020B0A04020102020204" charset="0"/>
              <a:cs typeface="Arial Black" panose="020B0A04020102020204" charset="0"/>
            </a:endParaRPr>
          </a:p>
        </p:txBody>
      </p:sp>
      <p:sp>
        <p:nvSpPr>
          <p:cNvPr id="3" name="Text Box 2"/>
          <p:cNvSpPr txBox="1"/>
          <p:nvPr/>
        </p:nvSpPr>
        <p:spPr>
          <a:xfrm>
            <a:off x="1743710" y="1402080"/>
            <a:ext cx="4064000" cy="368300"/>
          </a:xfrm>
          <a:prstGeom prst="rect">
            <a:avLst/>
          </a:prstGeom>
          <a:noFill/>
        </p:spPr>
        <p:txBody>
          <a:bodyPr wrap="square" rtlCol="0">
            <a:spAutoFit/>
          </a:bodyPr>
          <a:p>
            <a:r>
              <a:rPr lang="en-US">
                <a:latin typeface="Elephant" panose="02020904090505020303" charset="0"/>
                <a:cs typeface="Elephant" panose="02020904090505020303" charset="0"/>
              </a:rPr>
              <a:t>Supervised Learning Algorithms:</a:t>
            </a:r>
            <a:endParaRPr lang="en-US">
              <a:latin typeface="Elephant" panose="02020904090505020303" charset="0"/>
              <a:cs typeface="Elephant" panose="02020904090505020303" charset="0"/>
            </a:endParaRPr>
          </a:p>
        </p:txBody>
      </p:sp>
      <p:sp>
        <p:nvSpPr>
          <p:cNvPr id="4" name="Text Box 3"/>
          <p:cNvSpPr txBox="1"/>
          <p:nvPr/>
        </p:nvSpPr>
        <p:spPr>
          <a:xfrm>
            <a:off x="2142490" y="1936115"/>
            <a:ext cx="8333105" cy="922020"/>
          </a:xfrm>
          <a:prstGeom prst="rect">
            <a:avLst/>
          </a:prstGeom>
          <a:noFill/>
        </p:spPr>
        <p:txBody>
          <a:bodyPr wrap="square" rtlCol="0">
            <a:spAutoFit/>
          </a:bodyPr>
          <a:p>
            <a:pPr marL="285750" indent="-285750">
              <a:buFont typeface="Wingdings" panose="05000000000000000000" charset="0"/>
              <a:buChar char="v"/>
            </a:pPr>
            <a:r>
              <a:rPr lang="en-US">
                <a:latin typeface="Elephant" panose="02020904090505020303" charset="0"/>
                <a:cs typeface="Elephant" panose="02020904090505020303" charset="0"/>
              </a:rPr>
              <a:t>Random Forest: Ensemble learning method that constructs multiple decision trees during training and outputs the class that is the mode of the classes of the individual trees.</a:t>
            </a:r>
            <a:endParaRPr lang="en-US">
              <a:latin typeface="Elephant" panose="02020904090505020303" charset="0"/>
              <a:cs typeface="Elephant" panose="02020904090505020303" charset="0"/>
            </a:endParaRPr>
          </a:p>
        </p:txBody>
      </p:sp>
      <p:sp>
        <p:nvSpPr>
          <p:cNvPr id="5" name="Text Box 4"/>
          <p:cNvSpPr txBox="1"/>
          <p:nvPr/>
        </p:nvSpPr>
        <p:spPr>
          <a:xfrm>
            <a:off x="1743710" y="2845435"/>
            <a:ext cx="4064000" cy="368300"/>
          </a:xfrm>
          <a:prstGeom prst="rect">
            <a:avLst/>
          </a:prstGeom>
          <a:noFill/>
        </p:spPr>
        <p:txBody>
          <a:bodyPr wrap="square" rtlCol="0">
            <a:spAutoFit/>
          </a:bodyPr>
          <a:p>
            <a:r>
              <a:rPr lang="en-US">
                <a:latin typeface="Elephant" panose="02020904090505020303" charset="0"/>
                <a:cs typeface="Elephant" panose="02020904090505020303" charset="0"/>
              </a:rPr>
              <a:t>Deep Learning Algorithms:</a:t>
            </a:r>
            <a:endParaRPr lang="en-US">
              <a:latin typeface="Elephant" panose="02020904090505020303" charset="0"/>
              <a:cs typeface="Elephant" panose="02020904090505020303" charset="0"/>
            </a:endParaRPr>
          </a:p>
        </p:txBody>
      </p:sp>
      <p:sp>
        <p:nvSpPr>
          <p:cNvPr id="6" name="Text Box 5"/>
          <p:cNvSpPr txBox="1"/>
          <p:nvPr/>
        </p:nvSpPr>
        <p:spPr>
          <a:xfrm>
            <a:off x="2142490" y="3367405"/>
            <a:ext cx="8333740" cy="922020"/>
          </a:xfrm>
          <a:prstGeom prst="rect">
            <a:avLst/>
          </a:prstGeom>
          <a:noFill/>
        </p:spPr>
        <p:txBody>
          <a:bodyPr wrap="square" rtlCol="0">
            <a:spAutoFit/>
          </a:bodyPr>
          <a:p>
            <a:pPr marL="285750" indent="-285750">
              <a:buFont typeface="Wingdings" panose="05000000000000000000" charset="0"/>
              <a:buChar char="v"/>
            </a:pPr>
            <a:r>
              <a:rPr lang="en-US">
                <a:latin typeface="Elephant" panose="02020904090505020303" charset="0"/>
                <a:cs typeface="Elephant" panose="02020904090505020303" charset="0"/>
              </a:rPr>
              <a:t>Convolutional Neural Networks (CNNs): Effective for image-based malware detection tasks, CNNs can learn hierarchical features from raw byte sequences or opcode representations.</a:t>
            </a:r>
            <a:endParaRPr lang="en-US">
              <a:latin typeface="Elephant" panose="02020904090505020303" charset="0"/>
              <a:cs typeface="Elephant" panose="02020904090505020303" charset="0"/>
            </a:endParaRPr>
          </a:p>
        </p:txBody>
      </p:sp>
      <p:sp>
        <p:nvSpPr>
          <p:cNvPr id="7" name="Text Box 6"/>
          <p:cNvSpPr txBox="1"/>
          <p:nvPr/>
        </p:nvSpPr>
        <p:spPr>
          <a:xfrm>
            <a:off x="1743710" y="4289425"/>
            <a:ext cx="4064000" cy="368300"/>
          </a:xfrm>
          <a:prstGeom prst="rect">
            <a:avLst/>
          </a:prstGeom>
          <a:noFill/>
        </p:spPr>
        <p:txBody>
          <a:bodyPr wrap="square" rtlCol="0">
            <a:spAutoFit/>
          </a:bodyPr>
          <a:p>
            <a:r>
              <a:rPr lang="en-US">
                <a:latin typeface="Elephant" panose="02020904090505020303" charset="0"/>
                <a:cs typeface="Elephant" panose="02020904090505020303" charset="0"/>
              </a:rPr>
              <a:t>On-Premise Deployment:</a:t>
            </a:r>
            <a:endParaRPr lang="en-US">
              <a:latin typeface="Elephant" panose="02020904090505020303" charset="0"/>
              <a:cs typeface="Elephant" panose="02020904090505020303" charset="0"/>
            </a:endParaRPr>
          </a:p>
        </p:txBody>
      </p:sp>
      <p:sp>
        <p:nvSpPr>
          <p:cNvPr id="8" name="Text Box 7"/>
          <p:cNvSpPr txBox="1"/>
          <p:nvPr/>
        </p:nvSpPr>
        <p:spPr>
          <a:xfrm>
            <a:off x="2142490" y="4798695"/>
            <a:ext cx="8333105" cy="1198880"/>
          </a:xfrm>
          <a:prstGeom prst="rect">
            <a:avLst/>
          </a:prstGeom>
          <a:noFill/>
        </p:spPr>
        <p:txBody>
          <a:bodyPr wrap="square" rtlCol="0">
            <a:spAutoFit/>
          </a:bodyPr>
          <a:p>
            <a:pPr marL="285750" indent="-285750">
              <a:buFont typeface="Wingdings" panose="05000000000000000000" charset="0"/>
              <a:buChar char="v"/>
            </a:pPr>
            <a:r>
              <a:rPr lang="en-US">
                <a:latin typeface="Elephant" panose="02020904090505020303" charset="0"/>
                <a:cs typeface="Elephant" panose="02020904090505020303" charset="0"/>
              </a:rPr>
              <a:t>Deploy the trained model on local servers within the organization's infrastructure, ensuring data privacy and control.</a:t>
            </a:r>
            <a:endParaRPr lang="en-US">
              <a:latin typeface="Elephant" panose="02020904090505020303" charset="0"/>
              <a:cs typeface="Elephant" panose="02020904090505020303" charset="0"/>
            </a:endParaRPr>
          </a:p>
          <a:p>
            <a:pPr marL="285750" indent="-285750">
              <a:buFont typeface="Wingdings" panose="05000000000000000000" charset="0"/>
              <a:buChar char="v"/>
            </a:pPr>
            <a:r>
              <a:rPr lang="en-US">
                <a:latin typeface="Elephant" panose="02020904090505020303" charset="0"/>
                <a:cs typeface="Elephant" panose="02020904090505020303" charset="0"/>
              </a:rPr>
              <a:t>Implement an API or web service interface for integrating the model into existing security solutions or custom applications.</a:t>
            </a:r>
            <a:endParaRPr lang="en-US">
              <a:latin typeface="Elephant" panose="02020904090505020303" charset="0"/>
              <a:cs typeface="Elephant" panose="0202090409050502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1760220" y="2697480"/>
            <a:ext cx="9047480" cy="1938020"/>
          </a:xfrm>
          <a:prstGeom prst="rect">
            <a:avLst/>
          </a:prstGeom>
          <a:noFill/>
        </p:spPr>
        <p:txBody>
          <a:bodyPr wrap="square" rtlCol="0">
            <a:spAutoFit/>
          </a:bodyPr>
          <a:p>
            <a:r>
              <a:rPr lang="en-US" sz="2400">
                <a:latin typeface="Elephant" panose="02020904090505020303" charset="0"/>
                <a:cs typeface="Elephant" panose="02020904090505020303" charset="0"/>
              </a:rPr>
              <a:t>The results of exploring machine learning approaches for malware detection can vary depending on several factors, including the quality of the dataset, feature engineering techniques, choice of algorithms, and deployment strategies.</a:t>
            </a:r>
            <a:endParaRPr lang="en-US" sz="2400">
              <a:latin typeface="Elephant" panose="02020904090505020303" charset="0"/>
              <a:cs typeface="Elephant" panose="02020904090505020303" charset="0"/>
            </a:endParaRPr>
          </a:p>
        </p:txBody>
      </p:sp>
      <p:sp>
        <p:nvSpPr>
          <p:cNvPr id="4" name="Text Box 3"/>
          <p:cNvSpPr txBox="1"/>
          <p:nvPr/>
        </p:nvSpPr>
        <p:spPr>
          <a:xfrm>
            <a:off x="1361440" y="870585"/>
            <a:ext cx="4064000" cy="645160"/>
          </a:xfrm>
          <a:prstGeom prst="rect">
            <a:avLst/>
          </a:prstGeom>
          <a:noFill/>
        </p:spPr>
        <p:txBody>
          <a:bodyPr wrap="square" rtlCol="0">
            <a:spAutoFit/>
          </a:bodyPr>
          <a:p>
            <a:r>
              <a:rPr lang="en-US" sz="3600">
                <a:latin typeface="Arial Black" panose="020B0A04020102020204" charset="0"/>
                <a:cs typeface="Arial Black" panose="020B0A04020102020204" charset="0"/>
              </a:rPr>
              <a:t>Result</a:t>
            </a:r>
            <a:endParaRPr lang="en-US" sz="3600">
              <a:latin typeface="Arial Black" panose="020B0A04020102020204" charset="0"/>
              <a:cs typeface="Arial Black" panose="020B0A040201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2025650" y="2033270"/>
            <a:ext cx="8615045" cy="2676525"/>
          </a:xfrm>
          <a:prstGeom prst="rect">
            <a:avLst/>
          </a:prstGeom>
          <a:noFill/>
        </p:spPr>
        <p:txBody>
          <a:bodyPr wrap="square" rtlCol="0">
            <a:spAutoFit/>
          </a:bodyPr>
          <a:p>
            <a:r>
              <a:rPr lang="en-US" sz="2400">
                <a:latin typeface="Elephant" panose="02020904090505020303" charset="0"/>
                <a:cs typeface="Elephant" panose="02020904090505020303" charset="0"/>
              </a:rPr>
              <a:t>In conclusion, exploring machine learning approaches for malware detection represents a promising avenue for enhancing cybersecurity measures against evolving cyber threats. By leveraging machine learning techniques, organizations can develop robust and adaptive malware detection systems capable of effectively identifying and mitigating malicious software. </a:t>
            </a:r>
            <a:endParaRPr lang="en-US" sz="2400">
              <a:latin typeface="Elephant" panose="02020904090505020303" charset="0"/>
              <a:cs typeface="Elephant" panose="02020904090505020303" charset="0"/>
            </a:endParaRPr>
          </a:p>
        </p:txBody>
      </p:sp>
      <p:sp>
        <p:nvSpPr>
          <p:cNvPr id="3" name="Text Box 2"/>
          <p:cNvSpPr txBox="1"/>
          <p:nvPr/>
        </p:nvSpPr>
        <p:spPr>
          <a:xfrm>
            <a:off x="1793240" y="787400"/>
            <a:ext cx="4064000" cy="583565"/>
          </a:xfrm>
          <a:prstGeom prst="rect">
            <a:avLst/>
          </a:prstGeom>
          <a:noFill/>
        </p:spPr>
        <p:txBody>
          <a:bodyPr wrap="square" rtlCol="0">
            <a:spAutoFit/>
          </a:bodyPr>
          <a:p>
            <a:r>
              <a:rPr lang="en-US" sz="3200">
                <a:latin typeface="Arial Black" panose="020B0A04020102020204" charset="0"/>
                <a:cs typeface="Arial Black" panose="020B0A04020102020204" charset="0"/>
                <a:sym typeface="+mn-ea"/>
              </a:rPr>
              <a:t>Conclusion</a:t>
            </a:r>
            <a:endParaRPr lang="en-US" sz="3200">
              <a:latin typeface="Arial Black" panose="020B0A04020102020204" charset="0"/>
              <a:cs typeface="Arial Black" panose="020B0A040201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461135" y="803910"/>
            <a:ext cx="4064000" cy="583565"/>
          </a:xfrm>
          <a:prstGeom prst="rect">
            <a:avLst/>
          </a:prstGeom>
          <a:noFill/>
        </p:spPr>
        <p:txBody>
          <a:bodyPr wrap="square" rtlCol="0">
            <a:spAutoFit/>
          </a:bodyPr>
          <a:p>
            <a:r>
              <a:rPr lang="en-US" sz="3200">
                <a:latin typeface="Arial Black" panose="020B0A04020102020204" charset="0"/>
                <a:cs typeface="Arial Black" panose="020B0A04020102020204" charset="0"/>
                <a:sym typeface="+mn-ea"/>
              </a:rPr>
              <a:t>Future Scope</a:t>
            </a:r>
            <a:endParaRPr lang="en-US" sz="3200">
              <a:latin typeface="Arial Black" panose="020B0A04020102020204" charset="0"/>
              <a:cs typeface="Arial Black" panose="020B0A04020102020204" charset="0"/>
            </a:endParaRPr>
          </a:p>
        </p:txBody>
      </p:sp>
      <p:sp>
        <p:nvSpPr>
          <p:cNvPr id="3" name="Text Box 2"/>
          <p:cNvSpPr txBox="1"/>
          <p:nvPr/>
        </p:nvSpPr>
        <p:spPr>
          <a:xfrm>
            <a:off x="1959610" y="2049780"/>
            <a:ext cx="8415020" cy="1014730"/>
          </a:xfrm>
          <a:prstGeom prst="rect">
            <a:avLst/>
          </a:prstGeom>
          <a:noFill/>
        </p:spPr>
        <p:txBody>
          <a:bodyPr wrap="square" rtlCol="0">
            <a:spAutoFit/>
          </a:bodyPr>
          <a:p>
            <a:r>
              <a:rPr lang="en-US" sz="2000">
                <a:latin typeface="Elephant" panose="02020904090505020303" charset="0"/>
                <a:cs typeface="Elephant" panose="02020904090505020303" charset="0"/>
              </a:rPr>
              <a:t>The future scope of exploring machine learning approaches for malware detection is vast and holds promise for further advancements in cybersecurity. </a:t>
            </a:r>
            <a:endParaRPr lang="en-US" sz="2000">
              <a:latin typeface="Elephant" panose="02020904090505020303" charset="0"/>
              <a:cs typeface="Elephant" panose="02020904090505020303" charset="0"/>
            </a:endParaRPr>
          </a:p>
        </p:txBody>
      </p:sp>
      <p:sp>
        <p:nvSpPr>
          <p:cNvPr id="4" name="Text Box 3"/>
          <p:cNvSpPr txBox="1"/>
          <p:nvPr/>
        </p:nvSpPr>
        <p:spPr>
          <a:xfrm>
            <a:off x="2955925" y="3545205"/>
            <a:ext cx="5259070" cy="1753235"/>
          </a:xfrm>
          <a:prstGeom prst="rect">
            <a:avLst/>
          </a:prstGeom>
          <a:noFill/>
        </p:spPr>
        <p:txBody>
          <a:bodyPr wrap="square" rtlCol="0">
            <a:spAutoFit/>
          </a:bodyPr>
          <a:p>
            <a:pPr marL="285750" indent="-285750">
              <a:buFont typeface="Wingdings" panose="05000000000000000000" charset="0"/>
              <a:buChar char="v"/>
            </a:pPr>
            <a:r>
              <a:rPr lang="en-US">
                <a:latin typeface="Elephant" panose="02020904090505020303" charset="0"/>
                <a:cs typeface="Elephant" panose="02020904090505020303" charset="0"/>
              </a:rPr>
              <a:t>Enhanced Feature Representation</a:t>
            </a:r>
            <a:endParaRPr lang="en-US">
              <a:latin typeface="Elephant" panose="02020904090505020303" charset="0"/>
              <a:cs typeface="Elephant" panose="02020904090505020303" charset="0"/>
            </a:endParaRPr>
          </a:p>
          <a:p>
            <a:pPr marL="285750" indent="-285750">
              <a:buFont typeface="Wingdings" panose="05000000000000000000" charset="0"/>
              <a:buChar char="v"/>
            </a:pPr>
            <a:r>
              <a:rPr lang="en-US">
                <a:latin typeface="Elephant" panose="02020904090505020303" charset="0"/>
                <a:cs typeface="Elephant" panose="02020904090505020303" charset="0"/>
              </a:rPr>
              <a:t>Adversarial Learning</a:t>
            </a:r>
            <a:endParaRPr lang="en-US">
              <a:latin typeface="Elephant" panose="02020904090505020303" charset="0"/>
              <a:cs typeface="Elephant" panose="02020904090505020303" charset="0"/>
            </a:endParaRPr>
          </a:p>
          <a:p>
            <a:pPr marL="285750" indent="-285750">
              <a:buFont typeface="Wingdings" panose="05000000000000000000" charset="0"/>
              <a:buChar char="v"/>
            </a:pPr>
            <a:r>
              <a:rPr lang="en-US">
                <a:latin typeface="Elephant" panose="02020904090505020303" charset="0"/>
                <a:cs typeface="Elephant" panose="02020904090505020303" charset="0"/>
              </a:rPr>
              <a:t>Explainable AI and Interpretability</a:t>
            </a:r>
            <a:endParaRPr lang="en-US">
              <a:latin typeface="Elephant" panose="02020904090505020303" charset="0"/>
              <a:cs typeface="Elephant" panose="02020904090505020303" charset="0"/>
            </a:endParaRPr>
          </a:p>
          <a:p>
            <a:pPr marL="285750" indent="-285750">
              <a:buFont typeface="Wingdings" panose="05000000000000000000" charset="0"/>
              <a:buChar char="v"/>
            </a:pPr>
            <a:r>
              <a:rPr lang="en-US">
                <a:latin typeface="Elephant" panose="02020904090505020303" charset="0"/>
                <a:cs typeface="Elephant" panose="02020904090505020303" charset="0"/>
              </a:rPr>
              <a:t>Privacy-Preserving Techniques</a:t>
            </a:r>
            <a:endParaRPr lang="en-US">
              <a:latin typeface="Elephant" panose="02020904090505020303" charset="0"/>
              <a:cs typeface="Elephant" panose="02020904090505020303" charset="0"/>
            </a:endParaRPr>
          </a:p>
          <a:p>
            <a:pPr marL="285750" indent="-285750">
              <a:buFont typeface="Wingdings" panose="05000000000000000000" charset="0"/>
              <a:buChar char="v"/>
            </a:pPr>
            <a:r>
              <a:rPr lang="en-US">
                <a:latin typeface="Elephant" panose="02020904090505020303" charset="0"/>
                <a:cs typeface="Elephant" panose="02020904090505020303" charset="0"/>
              </a:rPr>
              <a:t>IoT and Edge Computing</a:t>
            </a:r>
            <a:endParaRPr lang="en-US">
              <a:latin typeface="Elephant" panose="02020904090505020303" charset="0"/>
              <a:cs typeface="Elephant" panose="02020904090505020303" charset="0"/>
            </a:endParaRPr>
          </a:p>
          <a:p>
            <a:pPr marL="285750" indent="-285750">
              <a:buFont typeface="Wingdings" panose="05000000000000000000" charset="0"/>
              <a:buChar char="v"/>
            </a:pPr>
            <a:r>
              <a:rPr lang="en-US">
                <a:latin typeface="Elephant" panose="02020904090505020303" charset="0"/>
                <a:cs typeface="Elephant" panose="02020904090505020303" charset="0"/>
              </a:rPr>
              <a:t>Cross-Domain Collaboration</a:t>
            </a:r>
            <a:endParaRPr lang="en-US">
              <a:latin typeface="Elephant" panose="02020904090505020303" charset="0"/>
              <a:cs typeface="Elephant" panose="020209040905050203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4070</Words>
  <Application>WPS Presentation</Application>
  <PresentationFormat>Widescreen</PresentationFormat>
  <Paragraphs>95</Paragraphs>
  <Slides>11</Slides>
  <Notes>0</Notes>
  <HiddenSlides>0</HiddenSlides>
  <MMClips>0</MMClips>
  <ScaleCrop>false</ScaleCrop>
  <HeadingPairs>
    <vt:vector size="6" baseType="variant">
      <vt:variant>
        <vt:lpstr>已用的字体</vt:lpstr>
      </vt:variant>
      <vt:variant>
        <vt:i4>47</vt:i4>
      </vt:variant>
      <vt:variant>
        <vt:lpstr>主题</vt:lpstr>
      </vt:variant>
      <vt:variant>
        <vt:i4>1</vt:i4>
      </vt:variant>
      <vt:variant>
        <vt:lpstr>幻灯片标题</vt:lpstr>
      </vt:variant>
      <vt:variant>
        <vt:i4>11</vt:i4>
      </vt:variant>
    </vt:vector>
  </HeadingPairs>
  <TitlesOfParts>
    <vt:vector size="59" baseType="lpstr">
      <vt:lpstr>Arial</vt:lpstr>
      <vt:lpstr>SimSun</vt:lpstr>
      <vt:lpstr>Wingdings</vt:lpstr>
      <vt:lpstr>Arial Unicode MS</vt:lpstr>
      <vt:lpstr>Calibri Light</vt:lpstr>
      <vt:lpstr>Calibri</vt:lpstr>
      <vt:lpstr>Microsoft YaHei</vt:lpstr>
      <vt:lpstr>Arial Narrow</vt:lpstr>
      <vt:lpstr>Arial Black</vt:lpstr>
      <vt:lpstr>Arial Rounded MT Bold</vt:lpstr>
      <vt:lpstr>Agency FB</vt:lpstr>
      <vt:lpstr>Bahnschrift Light</vt:lpstr>
      <vt:lpstr>Bahnschrift SemiBold SemiConden</vt:lpstr>
      <vt:lpstr>Bahnschrift</vt:lpstr>
      <vt:lpstr>Bahnschrift SemiCondensed</vt:lpstr>
      <vt:lpstr>Bahnschrift SemiLight</vt:lpstr>
      <vt:lpstr>Bahnschrift SemiLight Condensed</vt:lpstr>
      <vt:lpstr>Baskerville Old Face</vt:lpstr>
      <vt:lpstr>Blackadder ITC</vt:lpstr>
      <vt:lpstr>Bernard MT Condensed</vt:lpstr>
      <vt:lpstr>Berlin Sans FB Demi</vt:lpstr>
      <vt:lpstr>Bauhaus 93</vt:lpstr>
      <vt:lpstr>Bell MT</vt:lpstr>
      <vt:lpstr>Bodoni MT Poster Compressed</vt:lpstr>
      <vt:lpstr>Bodoni MT Black</vt:lpstr>
      <vt:lpstr>Bodoni MT Condensed</vt:lpstr>
      <vt:lpstr>Book Antiqua</vt:lpstr>
      <vt:lpstr>Brush Script MT</vt:lpstr>
      <vt:lpstr>Broadway</vt:lpstr>
      <vt:lpstr>Britannic Bold</vt:lpstr>
      <vt:lpstr>Calisto MT</vt:lpstr>
      <vt:lpstr>Cambria</vt:lpstr>
      <vt:lpstr>Candara Light</vt:lpstr>
      <vt:lpstr>Eras Bold ITC</vt:lpstr>
      <vt:lpstr>Engravers MT</vt:lpstr>
      <vt:lpstr>Edwardian Script ITC</vt:lpstr>
      <vt:lpstr>Elephant</vt:lpstr>
      <vt:lpstr>Corbel Light</vt:lpstr>
      <vt:lpstr>Wingdings</vt:lpstr>
      <vt:lpstr>Bahnschrift Condensed</vt:lpstr>
      <vt:lpstr>Bahnschrift SemiBold Condensed</vt:lpstr>
      <vt:lpstr>Cambria Math</vt:lpstr>
      <vt:lpstr>Candara</vt:lpstr>
      <vt:lpstr>Eras Medium ITC</vt:lpstr>
      <vt:lpstr>Eras Light ITC</vt:lpstr>
      <vt:lpstr>Copperplate Gothic Bold</vt:lpstr>
      <vt:lpstr>Cooper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SANTHYA</dc:creator>
  <cp:lastModifiedBy>SANTHYA</cp:lastModifiedBy>
  <cp:revision>2</cp:revision>
  <dcterms:created xsi:type="dcterms:W3CDTF">2024-04-02T11:01:03Z</dcterms:created>
  <dcterms:modified xsi:type="dcterms:W3CDTF">2024-04-02T11:02:51Z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24207FA2F80E43D98986ADD642DA335C_13</vt:lpwstr>
  </property>
  <property fmtid="{D5CDD505-2E9C-101B-9397-08002B2CF9AE}" pid="3" name="KSOProductBuildVer">
    <vt:lpwstr>1033-12.2.0.13489</vt:lpwstr>
  </property>
</Properties>
</file>