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73D1-7036-34FF-4521-34B7CC81DD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1D98C6-B11A-E04F-D0B6-A7CC2B4D1F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8CF9FE-B2FC-2532-CE6C-E05DD516039C}"/>
              </a:ext>
            </a:extLst>
          </p:cNvPr>
          <p:cNvSpPr>
            <a:spLocks noGrp="1"/>
          </p:cNvSpPr>
          <p:nvPr>
            <p:ph type="dt" sz="half" idx="10"/>
          </p:nvPr>
        </p:nvSpPr>
        <p:spPr/>
        <p:txBody>
          <a:bodyPr/>
          <a:lstStyle/>
          <a:p>
            <a:fld id="{7CFF9080-3516-4B36-9378-8F6E0F3314A3}" type="datetimeFigureOut">
              <a:rPr lang="en-IN" smtClean="0"/>
              <a:t>11-29-2023</a:t>
            </a:fld>
            <a:endParaRPr lang="en-IN"/>
          </a:p>
        </p:txBody>
      </p:sp>
      <p:sp>
        <p:nvSpPr>
          <p:cNvPr id="5" name="Footer Placeholder 4">
            <a:extLst>
              <a:ext uri="{FF2B5EF4-FFF2-40B4-BE49-F238E27FC236}">
                <a16:creationId xmlns:a16="http://schemas.microsoft.com/office/drawing/2014/main" id="{68A35F7B-58F3-A38F-195F-BB5148FE03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37E8EC-C834-E538-17C0-8FD4553356E0}"/>
              </a:ext>
            </a:extLst>
          </p:cNvPr>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255452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DA979-44FB-5C03-1EC3-AD86955A85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D1CC5B-49ED-4F6B-2F03-D2E4271BB2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A0395-D90F-0AC2-4DA7-E7E058F9FCAF}"/>
              </a:ext>
            </a:extLst>
          </p:cNvPr>
          <p:cNvSpPr>
            <a:spLocks noGrp="1"/>
          </p:cNvSpPr>
          <p:nvPr>
            <p:ph type="dt" sz="half" idx="10"/>
          </p:nvPr>
        </p:nvSpPr>
        <p:spPr/>
        <p:txBody>
          <a:bodyPr/>
          <a:lstStyle/>
          <a:p>
            <a:fld id="{7CFF9080-3516-4B36-9378-8F6E0F3314A3}" type="datetimeFigureOut">
              <a:rPr lang="en-IN" smtClean="0"/>
              <a:t>11-29-2023</a:t>
            </a:fld>
            <a:endParaRPr lang="en-IN"/>
          </a:p>
        </p:txBody>
      </p:sp>
      <p:sp>
        <p:nvSpPr>
          <p:cNvPr id="5" name="Footer Placeholder 4">
            <a:extLst>
              <a:ext uri="{FF2B5EF4-FFF2-40B4-BE49-F238E27FC236}">
                <a16:creationId xmlns:a16="http://schemas.microsoft.com/office/drawing/2014/main" id="{A24B2DA5-884D-9158-A691-97A350C249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C310F3-BA2A-211D-2D73-57346DB6A758}"/>
              </a:ext>
            </a:extLst>
          </p:cNvPr>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426490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C41AFF-8DBA-5A88-FACF-4B47C54B9D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943A1E-CF9F-ABC3-6D87-79F8005842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D1D7E8-9A8E-6C02-6723-3225C597E776}"/>
              </a:ext>
            </a:extLst>
          </p:cNvPr>
          <p:cNvSpPr>
            <a:spLocks noGrp="1"/>
          </p:cNvSpPr>
          <p:nvPr>
            <p:ph type="dt" sz="half" idx="10"/>
          </p:nvPr>
        </p:nvSpPr>
        <p:spPr/>
        <p:txBody>
          <a:bodyPr/>
          <a:lstStyle/>
          <a:p>
            <a:fld id="{7CFF9080-3516-4B36-9378-8F6E0F3314A3}" type="datetimeFigureOut">
              <a:rPr lang="en-IN" smtClean="0"/>
              <a:t>11-29-2023</a:t>
            </a:fld>
            <a:endParaRPr lang="en-IN"/>
          </a:p>
        </p:txBody>
      </p:sp>
      <p:sp>
        <p:nvSpPr>
          <p:cNvPr id="5" name="Footer Placeholder 4">
            <a:extLst>
              <a:ext uri="{FF2B5EF4-FFF2-40B4-BE49-F238E27FC236}">
                <a16:creationId xmlns:a16="http://schemas.microsoft.com/office/drawing/2014/main" id="{E80AE2F9-99DA-05BD-402F-27FC75FE1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27F792-5D7F-0953-1608-F7E2446BB5BF}"/>
              </a:ext>
            </a:extLst>
          </p:cNvPr>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60807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5095-05CF-C6C3-4293-AB5B887231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F6DDAE-B04C-405B-03A9-AEA5E4404D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7166D9-1C61-83F4-52A5-D0B26FF337FA}"/>
              </a:ext>
            </a:extLst>
          </p:cNvPr>
          <p:cNvSpPr>
            <a:spLocks noGrp="1"/>
          </p:cNvSpPr>
          <p:nvPr>
            <p:ph type="dt" sz="half" idx="10"/>
          </p:nvPr>
        </p:nvSpPr>
        <p:spPr/>
        <p:txBody>
          <a:bodyPr/>
          <a:lstStyle/>
          <a:p>
            <a:fld id="{7CFF9080-3516-4B36-9378-8F6E0F3314A3}" type="datetimeFigureOut">
              <a:rPr lang="en-IN" smtClean="0"/>
              <a:t>11-29-2023</a:t>
            </a:fld>
            <a:endParaRPr lang="en-IN"/>
          </a:p>
        </p:txBody>
      </p:sp>
      <p:sp>
        <p:nvSpPr>
          <p:cNvPr id="5" name="Footer Placeholder 4">
            <a:extLst>
              <a:ext uri="{FF2B5EF4-FFF2-40B4-BE49-F238E27FC236}">
                <a16:creationId xmlns:a16="http://schemas.microsoft.com/office/drawing/2014/main" id="{379EC5E9-31A3-EBF8-FC76-374C66940C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A0189D-7DEA-A895-D550-2E631F547416}"/>
              </a:ext>
            </a:extLst>
          </p:cNvPr>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90612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7AA1-A09B-D596-4B0E-FF165FE4AE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B3019F-9792-DC89-CB86-FF1C6E2CF0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0D551-5928-5CD1-736B-6F3E7B387D0F}"/>
              </a:ext>
            </a:extLst>
          </p:cNvPr>
          <p:cNvSpPr>
            <a:spLocks noGrp="1"/>
          </p:cNvSpPr>
          <p:nvPr>
            <p:ph type="dt" sz="half" idx="10"/>
          </p:nvPr>
        </p:nvSpPr>
        <p:spPr/>
        <p:txBody>
          <a:bodyPr/>
          <a:lstStyle/>
          <a:p>
            <a:fld id="{7CFF9080-3516-4B36-9378-8F6E0F3314A3}" type="datetimeFigureOut">
              <a:rPr lang="en-IN" smtClean="0"/>
              <a:t>11-29-2023</a:t>
            </a:fld>
            <a:endParaRPr lang="en-IN"/>
          </a:p>
        </p:txBody>
      </p:sp>
      <p:sp>
        <p:nvSpPr>
          <p:cNvPr id="5" name="Footer Placeholder 4">
            <a:extLst>
              <a:ext uri="{FF2B5EF4-FFF2-40B4-BE49-F238E27FC236}">
                <a16:creationId xmlns:a16="http://schemas.microsoft.com/office/drawing/2014/main" id="{68C356E8-5E5C-A9D4-C229-2035024101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2A9BB9-2504-5EEF-C288-8A501EDA0C6E}"/>
              </a:ext>
            </a:extLst>
          </p:cNvPr>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2879391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97CD-E757-CD60-A513-79EBF2FCC3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B7C158-B1E2-7190-F921-EDCE59CBB2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7ECB27-8BD0-8855-9424-1F2A215415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EC6F41-513B-71CA-9F4B-F34E64A67E62}"/>
              </a:ext>
            </a:extLst>
          </p:cNvPr>
          <p:cNvSpPr>
            <a:spLocks noGrp="1"/>
          </p:cNvSpPr>
          <p:nvPr>
            <p:ph type="dt" sz="half" idx="10"/>
          </p:nvPr>
        </p:nvSpPr>
        <p:spPr/>
        <p:txBody>
          <a:bodyPr/>
          <a:lstStyle/>
          <a:p>
            <a:fld id="{7CFF9080-3516-4B36-9378-8F6E0F3314A3}" type="datetimeFigureOut">
              <a:rPr lang="en-IN" smtClean="0"/>
              <a:t>11-29-2023</a:t>
            </a:fld>
            <a:endParaRPr lang="en-IN"/>
          </a:p>
        </p:txBody>
      </p:sp>
      <p:sp>
        <p:nvSpPr>
          <p:cNvPr id="6" name="Footer Placeholder 5">
            <a:extLst>
              <a:ext uri="{FF2B5EF4-FFF2-40B4-BE49-F238E27FC236}">
                <a16:creationId xmlns:a16="http://schemas.microsoft.com/office/drawing/2014/main" id="{AD6DF8E4-D31E-9119-D15F-1FB5444F52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08A460-B4FC-F74D-43C8-F86B83201263}"/>
              </a:ext>
            </a:extLst>
          </p:cNvPr>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33646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8C04-E054-9632-1BA3-D50378FDAD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29A8E7-7775-018A-2CEB-BF2093EFDD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A7D74B-3C8A-D57C-89FD-8A4866D569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759291-CEE7-0294-6403-49955247B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17504E-493E-F480-493A-2F9AFD69FD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9D4CA3-F6D3-A3C9-C25F-A3434166F6B3}"/>
              </a:ext>
            </a:extLst>
          </p:cNvPr>
          <p:cNvSpPr>
            <a:spLocks noGrp="1"/>
          </p:cNvSpPr>
          <p:nvPr>
            <p:ph type="dt" sz="half" idx="10"/>
          </p:nvPr>
        </p:nvSpPr>
        <p:spPr/>
        <p:txBody>
          <a:bodyPr/>
          <a:lstStyle/>
          <a:p>
            <a:fld id="{7CFF9080-3516-4B36-9378-8F6E0F3314A3}" type="datetimeFigureOut">
              <a:rPr lang="en-IN" smtClean="0"/>
              <a:t>11-29-2023</a:t>
            </a:fld>
            <a:endParaRPr lang="en-IN"/>
          </a:p>
        </p:txBody>
      </p:sp>
      <p:sp>
        <p:nvSpPr>
          <p:cNvPr id="8" name="Footer Placeholder 7">
            <a:extLst>
              <a:ext uri="{FF2B5EF4-FFF2-40B4-BE49-F238E27FC236}">
                <a16:creationId xmlns:a16="http://schemas.microsoft.com/office/drawing/2014/main" id="{10C954CA-7634-09CD-39A6-F51B4221B3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E24CC4-1E30-53FA-D706-7C776A863D19}"/>
              </a:ext>
            </a:extLst>
          </p:cNvPr>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333870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6E7A-76D5-672A-61DA-4C5364B49C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558F10-3991-633E-BB24-DB381007A7E3}"/>
              </a:ext>
            </a:extLst>
          </p:cNvPr>
          <p:cNvSpPr>
            <a:spLocks noGrp="1"/>
          </p:cNvSpPr>
          <p:nvPr>
            <p:ph type="dt" sz="half" idx="10"/>
          </p:nvPr>
        </p:nvSpPr>
        <p:spPr/>
        <p:txBody>
          <a:bodyPr/>
          <a:lstStyle/>
          <a:p>
            <a:fld id="{7CFF9080-3516-4B36-9378-8F6E0F3314A3}" type="datetimeFigureOut">
              <a:rPr lang="en-IN" smtClean="0"/>
              <a:t>11-29-2023</a:t>
            </a:fld>
            <a:endParaRPr lang="en-IN"/>
          </a:p>
        </p:txBody>
      </p:sp>
      <p:sp>
        <p:nvSpPr>
          <p:cNvPr id="4" name="Footer Placeholder 3">
            <a:extLst>
              <a:ext uri="{FF2B5EF4-FFF2-40B4-BE49-F238E27FC236}">
                <a16:creationId xmlns:a16="http://schemas.microsoft.com/office/drawing/2014/main" id="{14926B6B-649D-E421-C11C-F8F96BD343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3A3E33-E13C-2678-8691-0390BDB7D64C}"/>
              </a:ext>
            </a:extLst>
          </p:cNvPr>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191392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DF43D-8454-7247-F60D-9A18CE3BA65D}"/>
              </a:ext>
            </a:extLst>
          </p:cNvPr>
          <p:cNvSpPr>
            <a:spLocks noGrp="1"/>
          </p:cNvSpPr>
          <p:nvPr>
            <p:ph type="dt" sz="half" idx="10"/>
          </p:nvPr>
        </p:nvSpPr>
        <p:spPr/>
        <p:txBody>
          <a:bodyPr/>
          <a:lstStyle/>
          <a:p>
            <a:fld id="{7CFF9080-3516-4B36-9378-8F6E0F3314A3}" type="datetimeFigureOut">
              <a:rPr lang="en-IN" smtClean="0"/>
              <a:t>11-29-2023</a:t>
            </a:fld>
            <a:endParaRPr lang="en-IN"/>
          </a:p>
        </p:txBody>
      </p:sp>
      <p:sp>
        <p:nvSpPr>
          <p:cNvPr id="3" name="Footer Placeholder 2">
            <a:extLst>
              <a:ext uri="{FF2B5EF4-FFF2-40B4-BE49-F238E27FC236}">
                <a16:creationId xmlns:a16="http://schemas.microsoft.com/office/drawing/2014/main" id="{E230D40E-F509-DFC4-5B71-16620BAFAA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C73E9C-5B43-AE7B-1C62-4A5A03C8971C}"/>
              </a:ext>
            </a:extLst>
          </p:cNvPr>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2371404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AFFE-1582-16CA-0900-C80A6ADDCD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7B9A09-B522-417D-7A50-3B6FF0C7AB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A4D038-BFC9-DCCA-A718-C9B43406B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A35ED5-AAC1-5824-B179-784710881B2D}"/>
              </a:ext>
            </a:extLst>
          </p:cNvPr>
          <p:cNvSpPr>
            <a:spLocks noGrp="1"/>
          </p:cNvSpPr>
          <p:nvPr>
            <p:ph type="dt" sz="half" idx="10"/>
          </p:nvPr>
        </p:nvSpPr>
        <p:spPr/>
        <p:txBody>
          <a:bodyPr/>
          <a:lstStyle/>
          <a:p>
            <a:fld id="{7CFF9080-3516-4B36-9378-8F6E0F3314A3}" type="datetimeFigureOut">
              <a:rPr lang="en-IN" smtClean="0"/>
              <a:t>11-29-2023</a:t>
            </a:fld>
            <a:endParaRPr lang="en-IN"/>
          </a:p>
        </p:txBody>
      </p:sp>
      <p:sp>
        <p:nvSpPr>
          <p:cNvPr id="6" name="Footer Placeholder 5">
            <a:extLst>
              <a:ext uri="{FF2B5EF4-FFF2-40B4-BE49-F238E27FC236}">
                <a16:creationId xmlns:a16="http://schemas.microsoft.com/office/drawing/2014/main" id="{4B35749B-D527-7AD5-2D22-CE73CE6949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988543-454E-C8B5-3BF6-45E637953461}"/>
              </a:ext>
            </a:extLst>
          </p:cNvPr>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3923813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EDB9-333D-726A-D3EE-0C72A30AB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F4FE82-AE68-ABE3-90AA-E5BA7864BE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7D4EEA-26FC-6EB1-45D6-9578F15FA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A4A43-C83A-83B8-883E-75D10F8A01B9}"/>
              </a:ext>
            </a:extLst>
          </p:cNvPr>
          <p:cNvSpPr>
            <a:spLocks noGrp="1"/>
          </p:cNvSpPr>
          <p:nvPr>
            <p:ph type="dt" sz="half" idx="10"/>
          </p:nvPr>
        </p:nvSpPr>
        <p:spPr/>
        <p:txBody>
          <a:bodyPr/>
          <a:lstStyle/>
          <a:p>
            <a:fld id="{7CFF9080-3516-4B36-9378-8F6E0F3314A3}" type="datetimeFigureOut">
              <a:rPr lang="en-IN" smtClean="0"/>
              <a:t>11-29-2023</a:t>
            </a:fld>
            <a:endParaRPr lang="en-IN"/>
          </a:p>
        </p:txBody>
      </p:sp>
      <p:sp>
        <p:nvSpPr>
          <p:cNvPr id="6" name="Footer Placeholder 5">
            <a:extLst>
              <a:ext uri="{FF2B5EF4-FFF2-40B4-BE49-F238E27FC236}">
                <a16:creationId xmlns:a16="http://schemas.microsoft.com/office/drawing/2014/main" id="{B86A2AD9-D1AC-6A8A-981F-0DBABF42D4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241129-DF8E-8389-9111-512CB66293A9}"/>
              </a:ext>
            </a:extLst>
          </p:cNvPr>
          <p:cNvSpPr>
            <a:spLocks noGrp="1"/>
          </p:cNvSpPr>
          <p:nvPr>
            <p:ph type="sldNum" sz="quarter" idx="12"/>
          </p:nvPr>
        </p:nvSpPr>
        <p:spPr/>
        <p:txBody>
          <a:bodyPr/>
          <a:lstStyle/>
          <a:p>
            <a:fld id="{DE07232D-2F06-4495-84E2-4D94C262710C}" type="slidenum">
              <a:rPr lang="en-IN" smtClean="0"/>
              <a:t>‹#›</a:t>
            </a:fld>
            <a:endParaRPr lang="en-IN"/>
          </a:p>
        </p:txBody>
      </p:sp>
    </p:spTree>
    <p:extLst>
      <p:ext uri="{BB962C8B-B14F-4D97-AF65-F5344CB8AC3E}">
        <p14:creationId xmlns:p14="http://schemas.microsoft.com/office/powerpoint/2010/main" val="345421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B01785-F0EA-B8C6-8BE2-B027EAF865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FD4995-E80D-4EEC-F35C-260AE4E4EF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EB71C7-BB53-6D17-E23D-AF58D1683E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F9080-3516-4B36-9378-8F6E0F3314A3}" type="datetimeFigureOut">
              <a:rPr lang="en-IN" smtClean="0"/>
              <a:t>11-29-2023</a:t>
            </a:fld>
            <a:endParaRPr lang="en-IN"/>
          </a:p>
        </p:txBody>
      </p:sp>
      <p:sp>
        <p:nvSpPr>
          <p:cNvPr id="5" name="Footer Placeholder 4">
            <a:extLst>
              <a:ext uri="{FF2B5EF4-FFF2-40B4-BE49-F238E27FC236}">
                <a16:creationId xmlns:a16="http://schemas.microsoft.com/office/drawing/2014/main" id="{80BB7160-B5AD-D26E-7F8B-1B453AE16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69926-1728-407A-F649-E9915F75D2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7232D-2F06-4495-84E2-4D94C262710C}" type="slidenum">
              <a:rPr lang="en-IN" smtClean="0"/>
              <a:t>‹#›</a:t>
            </a:fld>
            <a:endParaRPr lang="en-IN"/>
          </a:p>
        </p:txBody>
      </p:sp>
    </p:spTree>
    <p:extLst>
      <p:ext uri="{BB962C8B-B14F-4D97-AF65-F5344CB8AC3E}">
        <p14:creationId xmlns:p14="http://schemas.microsoft.com/office/powerpoint/2010/main" val="557211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CB5A-7AB7-9E8C-F81F-B8ABF6394F29}"/>
              </a:ext>
            </a:extLst>
          </p:cNvPr>
          <p:cNvSpPr>
            <a:spLocks noGrp="1"/>
          </p:cNvSpPr>
          <p:nvPr>
            <p:ph type="ctrTitle"/>
          </p:nvPr>
        </p:nvSpPr>
        <p:spPr>
          <a:xfrm>
            <a:off x="1466850" y="1143000"/>
            <a:ext cx="9144000" cy="2101362"/>
          </a:xfrm>
        </p:spPr>
        <p:txBody>
          <a:bodyPr>
            <a:normAutofit/>
          </a:bodyPr>
          <a:lstStyle/>
          <a:p>
            <a:r>
              <a:rPr lang="en-US" sz="1800" b="1" dirty="0">
                <a:solidFill>
                  <a:srgbClr val="202024"/>
                </a:solidFill>
                <a:effectLst/>
                <a:latin typeface="Times New Roman" panose="02020603050405020304" pitchFamily="18" charset="0"/>
                <a:ea typeface="Times New Roman" panose="02020603050405020304" pitchFamily="18" charset="0"/>
              </a:rPr>
              <a:t>Skin Disease Detection using</a:t>
            </a:r>
            <a:r>
              <a:rPr lang="en-US" sz="1800" b="1" spc="5" dirty="0">
                <a:solidFill>
                  <a:srgbClr val="202024"/>
                </a:solidFill>
                <a:effectLst/>
                <a:latin typeface="Times New Roman" panose="02020603050405020304" pitchFamily="18" charset="0"/>
                <a:ea typeface="Times New Roman" panose="02020603050405020304" pitchFamily="18" charset="0"/>
              </a:rPr>
              <a:t> </a:t>
            </a:r>
            <a:r>
              <a:rPr lang="en-US" sz="1800" b="1" dirty="0">
                <a:solidFill>
                  <a:srgbClr val="202024"/>
                </a:solidFill>
                <a:effectLst/>
                <a:latin typeface="Times New Roman" panose="02020603050405020304" pitchFamily="18" charset="0"/>
                <a:ea typeface="Times New Roman" panose="02020603050405020304" pitchFamily="18" charset="0"/>
              </a:rPr>
              <a:t>Convolution</a:t>
            </a:r>
            <a:r>
              <a:rPr lang="en-US" sz="1800" b="1" spc="-55" dirty="0">
                <a:solidFill>
                  <a:srgbClr val="202024"/>
                </a:solidFill>
                <a:effectLst/>
                <a:latin typeface="Times New Roman" panose="02020603050405020304" pitchFamily="18" charset="0"/>
                <a:ea typeface="Times New Roman" panose="02020603050405020304" pitchFamily="18" charset="0"/>
              </a:rPr>
              <a:t> </a:t>
            </a:r>
            <a:r>
              <a:rPr lang="en-US" sz="1800" b="1" dirty="0">
                <a:solidFill>
                  <a:srgbClr val="202024"/>
                </a:solidFill>
                <a:effectLst/>
                <a:latin typeface="Times New Roman" panose="02020603050405020304" pitchFamily="18" charset="0"/>
                <a:ea typeface="Times New Roman" panose="02020603050405020304" pitchFamily="18" charset="0"/>
              </a:rPr>
              <a:t>Neural</a:t>
            </a:r>
            <a:r>
              <a:rPr lang="en-US" sz="1800" b="1" spc="-50" dirty="0">
                <a:solidFill>
                  <a:srgbClr val="202024"/>
                </a:solidFill>
                <a:effectLst/>
                <a:latin typeface="Times New Roman" panose="02020603050405020304" pitchFamily="18" charset="0"/>
                <a:ea typeface="Times New Roman" panose="02020603050405020304" pitchFamily="18" charset="0"/>
              </a:rPr>
              <a:t> </a:t>
            </a:r>
            <a:r>
              <a:rPr lang="en-US" sz="1800" b="1" dirty="0">
                <a:solidFill>
                  <a:srgbClr val="202024"/>
                </a:solidFill>
                <a:effectLst/>
                <a:latin typeface="Times New Roman" panose="02020603050405020304" pitchFamily="18" charset="0"/>
                <a:ea typeface="Times New Roman" panose="02020603050405020304" pitchFamily="18" charset="0"/>
              </a:rPr>
              <a:t>Network</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1C273F5-A29D-AD24-8FDF-BE21FF874F7D}"/>
              </a:ext>
            </a:extLst>
          </p:cNvPr>
          <p:cNvSpPr>
            <a:spLocks noGrp="1"/>
          </p:cNvSpPr>
          <p:nvPr>
            <p:ph type="subTitle" idx="1"/>
          </p:nvPr>
        </p:nvSpPr>
        <p:spPr>
          <a:xfrm>
            <a:off x="1524000" y="1507332"/>
            <a:ext cx="9144000" cy="514899"/>
          </a:xfrm>
        </p:spPr>
        <p:txBody>
          <a:bodyPr>
            <a:normAutofit/>
          </a:bodyPr>
          <a:lstStyle/>
          <a:p>
            <a:r>
              <a:rPr lang="en-US" sz="1800" b="1" kern="0" dirty="0" smtClean="0">
                <a:solidFill>
                  <a:srgbClr val="202024"/>
                </a:solidFill>
                <a:effectLst/>
                <a:latin typeface="Times New Roman" panose="02020603050405020304" pitchFamily="18" charset="0"/>
                <a:ea typeface="Times New Roman" panose="02020603050405020304" pitchFamily="18" charset="0"/>
              </a:rPr>
              <a:t>CS5720 </a:t>
            </a:r>
            <a:r>
              <a:rPr lang="en-US" sz="1800" b="1" kern="0" dirty="0">
                <a:solidFill>
                  <a:srgbClr val="202024"/>
                </a:solidFill>
                <a:effectLst/>
                <a:latin typeface="Times New Roman" panose="02020603050405020304" pitchFamily="18" charset="0"/>
                <a:ea typeface="Times New Roman" panose="02020603050405020304" pitchFamily="18" charset="0"/>
              </a:rPr>
              <a:t>Neural Networks &amp; Deep Learning</a:t>
            </a:r>
            <a:r>
              <a:rPr lang="en-US" sz="1800" b="1" kern="0" spc="-35" dirty="0">
                <a:solidFill>
                  <a:srgbClr val="202024"/>
                </a:solidFill>
                <a:effectLst/>
                <a:latin typeface="Times New Roman" panose="02020603050405020304" pitchFamily="18" charset="0"/>
                <a:ea typeface="Times New Roman" panose="02020603050405020304" pitchFamily="18" charset="0"/>
              </a:rPr>
              <a:t> </a:t>
            </a:r>
            <a:r>
              <a:rPr lang="en-US" sz="1800" b="1" kern="0" dirty="0">
                <a:solidFill>
                  <a:srgbClr val="202024"/>
                </a:solidFill>
                <a:effectLst/>
                <a:latin typeface="Times New Roman" panose="02020603050405020304" pitchFamily="18" charset="0"/>
                <a:ea typeface="Times New Roman" panose="02020603050405020304" pitchFamily="18" charset="0"/>
              </a:rPr>
              <a:t>-</a:t>
            </a:r>
            <a:r>
              <a:rPr lang="en-US" sz="1800" b="1" kern="0" spc="-40" dirty="0">
                <a:solidFill>
                  <a:srgbClr val="202024"/>
                </a:solidFill>
                <a:effectLst/>
                <a:latin typeface="Times New Roman" panose="02020603050405020304" pitchFamily="18" charset="0"/>
                <a:ea typeface="Times New Roman" panose="02020603050405020304" pitchFamily="18" charset="0"/>
              </a:rPr>
              <a:t> </a:t>
            </a:r>
            <a:r>
              <a:rPr lang="en-US" sz="1800" b="1" kern="0" dirty="0">
                <a:solidFill>
                  <a:srgbClr val="202024"/>
                </a:solidFill>
                <a:effectLst/>
                <a:latin typeface="Times New Roman" panose="02020603050405020304" pitchFamily="18" charset="0"/>
                <a:ea typeface="Times New Roman" panose="02020603050405020304" pitchFamily="18" charset="0"/>
              </a:rPr>
              <a:t>Project</a:t>
            </a:r>
            <a:r>
              <a:rPr lang="en-US" sz="1800" b="1" kern="0" spc="-385" dirty="0">
                <a:solidFill>
                  <a:srgbClr val="202024"/>
                </a:solidFill>
                <a:effectLst/>
                <a:latin typeface="Times New Roman" panose="02020603050405020304" pitchFamily="18" charset="0"/>
                <a:ea typeface="Times New Roman" panose="02020603050405020304" pitchFamily="18" charset="0"/>
              </a:rPr>
              <a:t> </a:t>
            </a:r>
            <a:r>
              <a:rPr lang="en-US" sz="1800" b="1" kern="0" dirty="0">
                <a:solidFill>
                  <a:srgbClr val="202024"/>
                </a:solidFill>
                <a:effectLst/>
                <a:latin typeface="Times New Roman" panose="02020603050405020304" pitchFamily="18" charset="0"/>
                <a:ea typeface="Times New Roman" panose="02020603050405020304" pitchFamily="18" charset="0"/>
              </a:rPr>
              <a:t>(CRN:</a:t>
            </a:r>
            <a:r>
              <a:rPr lang="en-US" sz="1800" b="1" kern="0" spc="-10" dirty="0">
                <a:solidFill>
                  <a:srgbClr val="202024"/>
                </a:solidFill>
                <a:effectLst/>
                <a:latin typeface="Times New Roman" panose="02020603050405020304" pitchFamily="18" charset="0"/>
                <a:ea typeface="Times New Roman" panose="02020603050405020304" pitchFamily="18" charset="0"/>
              </a:rPr>
              <a:t> </a:t>
            </a:r>
            <a:r>
              <a:rPr lang="en-US" sz="1800" b="1" kern="0" dirty="0" smtClean="0">
                <a:solidFill>
                  <a:srgbClr val="202024"/>
                </a:solidFill>
                <a:latin typeface="Times New Roman" panose="02020603050405020304" pitchFamily="18" charset="0"/>
                <a:ea typeface="Times New Roman" panose="02020603050405020304" pitchFamily="18" charset="0"/>
              </a:rPr>
              <a:t>13994</a:t>
            </a:r>
            <a:r>
              <a:rPr lang="en-US" sz="1800" b="1" kern="0" dirty="0" smtClean="0">
                <a:solidFill>
                  <a:srgbClr val="202024"/>
                </a:solidFill>
                <a:effectLst/>
                <a:latin typeface="Times New Roman" panose="02020603050405020304" pitchFamily="18" charset="0"/>
                <a:ea typeface="Times New Roman" panose="02020603050405020304" pitchFamily="18" charset="0"/>
              </a:rPr>
              <a:t>)</a:t>
            </a:r>
            <a:endParaRPr lang="en-IN" sz="1800" b="1" kern="0"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pPr lvl="0" algn="l">
              <a:spcBef>
                <a:spcPts val="275"/>
              </a:spcBef>
              <a:buSzPts val="1600"/>
              <a:tabLst>
                <a:tab pos="1638300" algn="l"/>
              </a:tabLst>
            </a:pPr>
            <a:endParaRPr lang="en-IN" sz="1800" b="1" kern="0" spc="-5" dirty="0">
              <a:effectLst/>
              <a:latin typeface="Times New Roman" panose="02020603050405020304" pitchFamily="18" charset="0"/>
              <a:ea typeface="Times New Roman" panose="02020603050405020304" pitchFamily="18" charset="0"/>
            </a:endParaRPr>
          </a:p>
          <a:p>
            <a:pPr algn="l"/>
            <a:endParaRPr lang="en-IN" dirty="0"/>
          </a:p>
        </p:txBody>
      </p:sp>
      <p:pic>
        <p:nvPicPr>
          <p:cNvPr id="4" name="image1.png" descr="Logo&#10;&#10;Description automatically generated">
            <a:extLst>
              <a:ext uri="{FF2B5EF4-FFF2-40B4-BE49-F238E27FC236}">
                <a16:creationId xmlns:a16="http://schemas.microsoft.com/office/drawing/2014/main" id="{983B2FB2-FB22-5AFC-B2EE-20B8A040E4EE}"/>
              </a:ext>
            </a:extLst>
          </p:cNvPr>
          <p:cNvPicPr/>
          <p:nvPr/>
        </p:nvPicPr>
        <p:blipFill>
          <a:blip r:embed="rId2"/>
          <a:srcRect/>
          <a:stretch>
            <a:fillRect/>
          </a:stretch>
        </p:blipFill>
        <p:spPr>
          <a:xfrm>
            <a:off x="4351167" y="4064234"/>
            <a:ext cx="3006090" cy="1546860"/>
          </a:xfrm>
          <a:prstGeom prst="rect">
            <a:avLst/>
          </a:prstGeom>
          <a:ln/>
        </p:spPr>
      </p:pic>
    </p:spTree>
    <p:extLst>
      <p:ext uri="{BB962C8B-B14F-4D97-AF65-F5344CB8AC3E}">
        <p14:creationId xmlns:p14="http://schemas.microsoft.com/office/powerpoint/2010/main" val="2255386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3DD5F3-6CF6-384A-3E97-D77E256C3F04}"/>
              </a:ext>
            </a:extLst>
          </p:cNvPr>
          <p:cNvSpPr txBox="1"/>
          <p:nvPr/>
        </p:nvSpPr>
        <p:spPr>
          <a:xfrm>
            <a:off x="321469" y="235744"/>
            <a:ext cx="11415712" cy="5655394"/>
          </a:xfrm>
          <a:prstGeom prst="rect">
            <a:avLst/>
          </a:prstGeom>
          <a:noFill/>
        </p:spPr>
        <p:txBody>
          <a:bodyPr wrap="square" rtlCol="0">
            <a:spAutoFit/>
          </a:bodyPr>
          <a:lstStyle/>
          <a:p>
            <a:pPr marL="63500"/>
            <a:r>
              <a:rPr lang="en-US" sz="1800" b="1" kern="0" dirty="0">
                <a:solidFill>
                  <a:srgbClr val="0D0D0D"/>
                </a:solidFill>
                <a:effectLst/>
                <a:latin typeface="Times New Roman" panose="02020603050405020304" pitchFamily="18" charset="0"/>
                <a:ea typeface="Times New Roman" panose="02020603050405020304" pitchFamily="18" charset="0"/>
              </a:rPr>
              <a:t>References:</a:t>
            </a:r>
          </a:p>
          <a:p>
            <a:pPr marL="63500"/>
            <a:endParaRPr lang="en-IN" sz="1800" b="1" kern="0" dirty="0">
              <a:effectLst/>
              <a:latin typeface="Times New Roman" panose="02020603050405020304" pitchFamily="18" charset="0"/>
              <a:ea typeface="Times New Roman" panose="02020603050405020304" pitchFamily="18" charset="0"/>
            </a:endParaRPr>
          </a:p>
          <a:p>
            <a:pPr marL="63500" marR="65405" algn="just">
              <a:lnSpc>
                <a:spcPct val="115000"/>
              </a:lnSpc>
              <a:spcBef>
                <a:spcPts val="275"/>
              </a:spcBef>
              <a:spcAft>
                <a:spcPts val="0"/>
              </a:spcAft>
            </a:pPr>
            <a:r>
              <a:rPr lang="en-US" sz="1400" dirty="0">
                <a:solidFill>
                  <a:srgbClr val="0D0D0D"/>
                </a:solidFill>
                <a:effectLst/>
                <a:latin typeface="Times New Roman" panose="02020603050405020304" pitchFamily="18" charset="0"/>
                <a:ea typeface="Times New Roman" panose="02020603050405020304" pitchFamily="18" charset="0"/>
              </a:rPr>
              <a:t>[1].</a:t>
            </a:r>
            <a:r>
              <a:rPr lang="en-US" sz="1400" spc="5" dirty="0">
                <a:solidFill>
                  <a:srgbClr val="0D0D0D"/>
                </a:solidFill>
                <a:effectLst/>
                <a:latin typeface="Times New Roman" panose="02020603050405020304" pitchFamily="18" charset="0"/>
                <a:ea typeface="Times New Roman" panose="02020603050405020304" pitchFamily="18" charset="0"/>
              </a:rPr>
              <a:t> </a:t>
            </a:r>
            <a:r>
              <a:rPr lang="en-US" sz="1400" dirty="0" err="1">
                <a:solidFill>
                  <a:srgbClr val="212121"/>
                </a:solidFill>
                <a:effectLst/>
                <a:latin typeface="Times New Roman" panose="02020603050405020304" pitchFamily="18" charset="0"/>
                <a:ea typeface="Times New Roman" panose="02020603050405020304" pitchFamily="18" charset="0"/>
              </a:rPr>
              <a:t>Goceri</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E.</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(2019).</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Skin</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disease</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diagnosis</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from</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photographs</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using</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deep</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learning.</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In</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i="1" dirty="0" err="1">
                <a:solidFill>
                  <a:srgbClr val="212121"/>
                </a:solidFill>
                <a:effectLst/>
                <a:latin typeface="Times New Roman" panose="02020603050405020304" pitchFamily="18" charset="0"/>
                <a:ea typeface="Times New Roman" panose="02020603050405020304" pitchFamily="18" charset="0"/>
              </a:rPr>
              <a:t>VipIMAGE</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2019:</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Proceedings</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of</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the</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VII</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ECCOMAS</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Thematic</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Conference on Computational Vision and Medical Image Processing, October</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16–18,</a:t>
            </a:r>
            <a:r>
              <a:rPr lang="en-US" sz="1400" i="1" spc="-2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2019,</a:t>
            </a:r>
            <a:r>
              <a:rPr lang="en-US" sz="1400" i="1" spc="-2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Porto,</a:t>
            </a:r>
            <a:r>
              <a:rPr lang="en-US" sz="1400" i="1" spc="-2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Portugal</a:t>
            </a:r>
            <a:r>
              <a:rPr lang="en-US" sz="1400" i="1" spc="-2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(pp.</a:t>
            </a:r>
            <a:r>
              <a:rPr lang="en-US" sz="1400" spc="-2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239-246).</a:t>
            </a:r>
            <a:r>
              <a:rPr lang="en-US" sz="1400" spc="-2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Springer</a:t>
            </a:r>
            <a:r>
              <a:rPr lang="en-US" sz="1400" spc="-2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International</a:t>
            </a:r>
            <a:r>
              <a:rPr lang="en-US" sz="1400" spc="-2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Publishing.</a:t>
            </a:r>
            <a:endParaRPr lang="en-IN" sz="1400" dirty="0">
              <a:effectLst/>
              <a:latin typeface="Times New Roman" panose="02020603050405020304" pitchFamily="18" charset="0"/>
              <a:ea typeface="Times New Roman" panose="02020603050405020304" pitchFamily="18" charset="0"/>
            </a:endParaRPr>
          </a:p>
          <a:p>
            <a:pPr marL="63500" marR="68580" algn="just">
              <a:lnSpc>
                <a:spcPct val="115000"/>
              </a:lnSpc>
              <a:spcAft>
                <a:spcPts val="0"/>
              </a:spcAft>
            </a:pPr>
            <a:r>
              <a:rPr lang="en-US" sz="1400" dirty="0">
                <a:solidFill>
                  <a:srgbClr val="0D0D0D"/>
                </a:solidFill>
                <a:effectLst/>
                <a:latin typeface="Times New Roman" panose="02020603050405020304" pitchFamily="18" charset="0"/>
                <a:ea typeface="Times New Roman" panose="02020603050405020304" pitchFamily="18" charset="0"/>
              </a:rPr>
              <a:t>[2]. </a:t>
            </a:r>
            <a:r>
              <a:rPr lang="en-US" sz="1400" dirty="0">
                <a:solidFill>
                  <a:srgbClr val="212121"/>
                </a:solidFill>
                <a:effectLst/>
                <a:latin typeface="Times New Roman" panose="02020603050405020304" pitchFamily="18" charset="0"/>
                <a:ea typeface="Times New Roman" panose="02020603050405020304" pitchFamily="18" charset="0"/>
              </a:rPr>
              <a:t>Li, H., Pan, Y., Zhao, J., &amp; Zhang, L. (2021). Skin disease diagnosis with deep</a:t>
            </a:r>
            <a:r>
              <a:rPr lang="en-US" sz="1400" spc="-33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learning:</a:t>
            </a:r>
            <a:r>
              <a:rPr lang="en-US" sz="1400" spc="-1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a</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review.</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Neurocomputing</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464</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364-393.</a:t>
            </a:r>
            <a:endParaRPr lang="en-IN" sz="1400" dirty="0">
              <a:effectLst/>
              <a:latin typeface="Times New Roman" panose="02020603050405020304" pitchFamily="18" charset="0"/>
              <a:ea typeface="Times New Roman" panose="02020603050405020304" pitchFamily="18" charset="0"/>
            </a:endParaRPr>
          </a:p>
          <a:p>
            <a:pPr marL="63500" marR="63500" algn="just">
              <a:lnSpc>
                <a:spcPct val="115000"/>
              </a:lnSpc>
              <a:spcAft>
                <a:spcPts val="0"/>
              </a:spcAft>
            </a:pPr>
            <a:r>
              <a:rPr lang="en-US" sz="1400" dirty="0">
                <a:solidFill>
                  <a:srgbClr val="0D0D0D"/>
                </a:solidFill>
                <a:effectLst/>
                <a:latin typeface="Times New Roman" panose="02020603050405020304" pitchFamily="18" charset="0"/>
                <a:ea typeface="Times New Roman" panose="02020603050405020304" pitchFamily="18" charset="0"/>
              </a:rPr>
              <a:t>[3]. </a:t>
            </a:r>
            <a:r>
              <a:rPr lang="en-US" sz="1400" dirty="0" err="1">
                <a:solidFill>
                  <a:srgbClr val="212121"/>
                </a:solidFill>
                <a:effectLst/>
                <a:latin typeface="Times New Roman" panose="02020603050405020304" pitchFamily="18" charset="0"/>
                <a:ea typeface="Times New Roman" panose="02020603050405020304" pitchFamily="18" charset="0"/>
              </a:rPr>
              <a:t>Inthiyaz</a:t>
            </a:r>
            <a:r>
              <a:rPr lang="en-US" sz="1400" dirty="0">
                <a:solidFill>
                  <a:srgbClr val="212121"/>
                </a:solidFill>
                <a:effectLst/>
                <a:latin typeface="Times New Roman" panose="02020603050405020304" pitchFamily="18" charset="0"/>
                <a:ea typeface="Times New Roman" panose="02020603050405020304" pitchFamily="18" charset="0"/>
              </a:rPr>
              <a:t>, S., </a:t>
            </a:r>
            <a:r>
              <a:rPr lang="en-US" sz="1400" dirty="0" err="1">
                <a:solidFill>
                  <a:srgbClr val="212121"/>
                </a:solidFill>
                <a:effectLst/>
                <a:latin typeface="Times New Roman" panose="02020603050405020304" pitchFamily="18" charset="0"/>
                <a:ea typeface="Times New Roman" panose="02020603050405020304" pitchFamily="18" charset="0"/>
              </a:rPr>
              <a:t>Altahan</a:t>
            </a:r>
            <a:r>
              <a:rPr lang="en-US" sz="1400" dirty="0">
                <a:solidFill>
                  <a:srgbClr val="212121"/>
                </a:solidFill>
                <a:effectLst/>
                <a:latin typeface="Times New Roman" panose="02020603050405020304" pitchFamily="18" charset="0"/>
                <a:ea typeface="Times New Roman" panose="02020603050405020304" pitchFamily="18" charset="0"/>
              </a:rPr>
              <a:t>, B. R., </a:t>
            </a:r>
            <a:r>
              <a:rPr lang="en-US" sz="1400" dirty="0" err="1">
                <a:solidFill>
                  <a:srgbClr val="212121"/>
                </a:solidFill>
                <a:effectLst/>
                <a:latin typeface="Times New Roman" panose="02020603050405020304" pitchFamily="18" charset="0"/>
                <a:ea typeface="Times New Roman" panose="02020603050405020304" pitchFamily="18" charset="0"/>
              </a:rPr>
              <a:t>Ahammad</a:t>
            </a:r>
            <a:r>
              <a:rPr lang="en-US" sz="1400" dirty="0">
                <a:solidFill>
                  <a:srgbClr val="212121"/>
                </a:solidFill>
                <a:effectLst/>
                <a:latin typeface="Times New Roman" panose="02020603050405020304" pitchFamily="18" charset="0"/>
                <a:ea typeface="Times New Roman" panose="02020603050405020304" pitchFamily="18" charset="0"/>
              </a:rPr>
              <a:t>, S. H., Rajesh, V., </a:t>
            </a:r>
            <a:r>
              <a:rPr lang="en-US" sz="1400" dirty="0" err="1">
                <a:solidFill>
                  <a:srgbClr val="212121"/>
                </a:solidFill>
                <a:effectLst/>
                <a:latin typeface="Times New Roman" panose="02020603050405020304" pitchFamily="18" charset="0"/>
                <a:ea typeface="Times New Roman" panose="02020603050405020304" pitchFamily="18" charset="0"/>
              </a:rPr>
              <a:t>Kalangi</a:t>
            </a:r>
            <a:r>
              <a:rPr lang="en-US" sz="1400" dirty="0">
                <a:solidFill>
                  <a:srgbClr val="212121"/>
                </a:solidFill>
                <a:effectLst/>
                <a:latin typeface="Times New Roman" panose="02020603050405020304" pitchFamily="18" charset="0"/>
                <a:ea typeface="Times New Roman" panose="02020603050405020304" pitchFamily="18" charset="0"/>
              </a:rPr>
              <a:t>, R. R.,</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err="1">
                <a:solidFill>
                  <a:srgbClr val="212121"/>
                </a:solidFill>
                <a:effectLst/>
                <a:latin typeface="Times New Roman" panose="02020603050405020304" pitchFamily="18" charset="0"/>
                <a:ea typeface="Times New Roman" panose="02020603050405020304" pitchFamily="18" charset="0"/>
              </a:rPr>
              <a:t>Smirani</a:t>
            </a:r>
            <a:r>
              <a:rPr lang="en-US" sz="1400" dirty="0">
                <a:solidFill>
                  <a:srgbClr val="212121"/>
                </a:solidFill>
                <a:effectLst/>
                <a:latin typeface="Times New Roman" panose="02020603050405020304" pitchFamily="18" charset="0"/>
                <a:ea typeface="Times New Roman" panose="02020603050405020304" pitchFamily="18" charset="0"/>
              </a:rPr>
              <a:t>, L. K., ... &amp; Rashed, A. N. Z. (2023). Skin disease detection using deep</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learning.</a:t>
            </a:r>
            <a:r>
              <a:rPr lang="en-US" sz="1400" spc="-1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Advances</a:t>
            </a:r>
            <a:r>
              <a:rPr lang="en-US" sz="1400" i="1" spc="-1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in</a:t>
            </a:r>
            <a:r>
              <a:rPr lang="en-US" sz="1400" i="1" spc="-1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Engineering</a:t>
            </a:r>
            <a:r>
              <a:rPr lang="en-US" sz="1400" i="1" spc="-1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Software</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175</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103361.</a:t>
            </a:r>
            <a:endParaRPr lang="en-IN" sz="1400" dirty="0">
              <a:effectLst/>
              <a:latin typeface="Times New Roman" panose="02020603050405020304" pitchFamily="18" charset="0"/>
              <a:ea typeface="Times New Roman" panose="02020603050405020304" pitchFamily="18" charset="0"/>
            </a:endParaRPr>
          </a:p>
          <a:p>
            <a:pPr marL="63500" algn="just"/>
            <a:r>
              <a:rPr lang="en-US" sz="1400" dirty="0">
                <a:solidFill>
                  <a:srgbClr val="0D0D0D"/>
                </a:solidFill>
                <a:effectLst/>
                <a:latin typeface="Times New Roman" panose="02020603050405020304" pitchFamily="18" charset="0"/>
                <a:ea typeface="Times New Roman" panose="02020603050405020304" pitchFamily="18" charset="0"/>
              </a:rPr>
              <a:t>[4].</a:t>
            </a:r>
            <a:r>
              <a:rPr lang="en-US" sz="1400" spc="105" dirty="0">
                <a:solidFill>
                  <a:srgbClr val="0D0D0D"/>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Li,</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L.</a:t>
            </a:r>
            <a:r>
              <a:rPr lang="en-US" sz="1400" spc="10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F.,</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Wang,</a:t>
            </a:r>
            <a:r>
              <a:rPr lang="en-US" sz="1400" spc="10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X.,</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Hu,</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W.</a:t>
            </a:r>
            <a:r>
              <a:rPr lang="en-US" sz="1400" spc="10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J.,</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err="1">
                <a:solidFill>
                  <a:srgbClr val="212121"/>
                </a:solidFill>
                <a:effectLst/>
                <a:latin typeface="Times New Roman" panose="02020603050405020304" pitchFamily="18" charset="0"/>
                <a:ea typeface="Times New Roman" panose="02020603050405020304" pitchFamily="18" charset="0"/>
              </a:rPr>
              <a:t>Xiong</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10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N.</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N.,</a:t>
            </a:r>
            <a:r>
              <a:rPr lang="en-US" sz="1400" spc="10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Du,</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Y.</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X.,</a:t>
            </a:r>
            <a:r>
              <a:rPr lang="en-US" sz="1400" spc="10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&amp;</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Li,</a:t>
            </a:r>
            <a:r>
              <a:rPr lang="en-US" sz="1400" spc="10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B.</a:t>
            </a:r>
            <a:r>
              <a:rPr lang="en-US" sz="1400" spc="1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a:t>
            </a:r>
            <a:r>
              <a:rPr lang="en-US" sz="1400" spc="4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(2020).</a:t>
            </a:r>
            <a:endParaRPr lang="en-IN" sz="1400" dirty="0">
              <a:effectLst/>
              <a:latin typeface="Times New Roman" panose="02020603050405020304" pitchFamily="18" charset="0"/>
              <a:ea typeface="Times New Roman" panose="02020603050405020304" pitchFamily="18" charset="0"/>
            </a:endParaRPr>
          </a:p>
          <a:p>
            <a:pPr marL="63500" marR="66675" algn="just">
              <a:lnSpc>
                <a:spcPct val="115000"/>
              </a:lnSpc>
              <a:spcBef>
                <a:spcPts val="240"/>
              </a:spcBef>
              <a:spcAft>
                <a:spcPts val="0"/>
              </a:spcAft>
            </a:pPr>
            <a:r>
              <a:rPr lang="en-US" sz="1400" dirty="0">
                <a:solidFill>
                  <a:srgbClr val="212121"/>
                </a:solidFill>
                <a:effectLst/>
                <a:latin typeface="Times New Roman" panose="02020603050405020304" pitchFamily="18" charset="0"/>
                <a:ea typeface="Times New Roman" panose="02020603050405020304" pitchFamily="18" charset="0"/>
              </a:rPr>
              <a:t>Deep</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learning</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in</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skin</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disease</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image</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recognition:</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A</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review.</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IEEE</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Access</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8</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208264-208280.</a:t>
            </a:r>
            <a:endParaRPr lang="en-IN" sz="1400" dirty="0">
              <a:effectLst/>
              <a:latin typeface="Times New Roman" panose="02020603050405020304" pitchFamily="18" charset="0"/>
              <a:ea typeface="Times New Roman" panose="02020603050405020304" pitchFamily="18" charset="0"/>
            </a:endParaRPr>
          </a:p>
          <a:p>
            <a:pPr marL="63500" marR="66675" algn="just">
              <a:lnSpc>
                <a:spcPct val="115000"/>
              </a:lnSpc>
              <a:spcAft>
                <a:spcPts val="0"/>
              </a:spcAft>
            </a:pPr>
            <a:r>
              <a:rPr lang="en-US" sz="1400" dirty="0">
                <a:solidFill>
                  <a:srgbClr val="0D0D0D"/>
                </a:solidFill>
                <a:effectLst/>
                <a:latin typeface="Times New Roman" panose="02020603050405020304" pitchFamily="18" charset="0"/>
                <a:ea typeface="Times New Roman" panose="02020603050405020304" pitchFamily="18" charset="0"/>
              </a:rPr>
              <a:t>[5]. </a:t>
            </a:r>
            <a:r>
              <a:rPr lang="en-US" sz="1400" dirty="0">
                <a:solidFill>
                  <a:srgbClr val="212121"/>
                </a:solidFill>
                <a:effectLst/>
                <a:latin typeface="Times New Roman" panose="02020603050405020304" pitchFamily="18" charset="0"/>
                <a:ea typeface="Times New Roman" panose="02020603050405020304" pitchFamily="18" charset="0"/>
              </a:rPr>
              <a:t>Kumar, V. B., Kumar, S. S., &amp; </a:t>
            </a:r>
            <a:r>
              <a:rPr lang="en-US" sz="1400" dirty="0" err="1">
                <a:solidFill>
                  <a:srgbClr val="212121"/>
                </a:solidFill>
                <a:effectLst/>
                <a:latin typeface="Times New Roman" panose="02020603050405020304" pitchFamily="18" charset="0"/>
                <a:ea typeface="Times New Roman" panose="02020603050405020304" pitchFamily="18" charset="0"/>
              </a:rPr>
              <a:t>Saboo</a:t>
            </a:r>
            <a:r>
              <a:rPr lang="en-US" sz="1400" dirty="0">
                <a:solidFill>
                  <a:srgbClr val="212121"/>
                </a:solidFill>
                <a:effectLst/>
                <a:latin typeface="Times New Roman" panose="02020603050405020304" pitchFamily="18" charset="0"/>
                <a:ea typeface="Times New Roman" panose="02020603050405020304" pitchFamily="18" charset="0"/>
              </a:rPr>
              <a:t>, V. (2016, September). Dermatological</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disease</a:t>
            </a:r>
            <a:r>
              <a:rPr lang="en-US" sz="1400" spc="26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detection</a:t>
            </a:r>
            <a:r>
              <a:rPr lang="en-US" sz="1400" spc="26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using</a:t>
            </a:r>
            <a:r>
              <a:rPr lang="en-US" sz="1400" spc="26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image</a:t>
            </a:r>
            <a:r>
              <a:rPr lang="en-US" sz="1400" spc="26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processing</a:t>
            </a:r>
            <a:r>
              <a:rPr lang="en-US" sz="1400" spc="26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and</a:t>
            </a:r>
            <a:r>
              <a:rPr lang="en-US" sz="1400" spc="26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machine</a:t>
            </a:r>
            <a:r>
              <a:rPr lang="en-US" sz="1400" spc="26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learning.</a:t>
            </a:r>
            <a:r>
              <a:rPr lang="en-US" sz="1400" spc="26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In</a:t>
            </a:r>
            <a:r>
              <a:rPr lang="en-US" sz="1400" spc="26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2016</a:t>
            </a:r>
            <a:r>
              <a:rPr lang="en-US" sz="1400" i="1" spc="19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Third</a:t>
            </a:r>
            <a:endParaRPr lang="en-IN" sz="1400" dirty="0">
              <a:effectLst/>
              <a:latin typeface="Times New Roman" panose="02020603050405020304" pitchFamily="18" charset="0"/>
              <a:ea typeface="Times New Roman" panose="02020603050405020304" pitchFamily="18" charset="0"/>
            </a:endParaRPr>
          </a:p>
          <a:p>
            <a:pPr marL="63500" algn="just">
              <a:spcBef>
                <a:spcPts val="300"/>
              </a:spcBef>
              <a:spcAft>
                <a:spcPts val="0"/>
              </a:spcAft>
            </a:pPr>
            <a:r>
              <a:rPr lang="en-US" sz="1400" dirty="0">
                <a:effectLst/>
                <a:latin typeface="Times New Roman" panose="02020603050405020304" pitchFamily="18" charset="0"/>
                <a:ea typeface="Times New Roman" panose="02020603050405020304" pitchFamily="18" charset="0"/>
              </a:rPr>
              <a:t/>
            </a:r>
            <a:br>
              <a:rPr lang="en-US" sz="1400" dirty="0">
                <a:effectLst/>
                <a:latin typeface="Times New Roman" panose="02020603050405020304" pitchFamily="18" charset="0"/>
                <a:ea typeface="Times New Roman" panose="02020603050405020304" pitchFamily="18" charset="0"/>
              </a:rPr>
            </a:br>
            <a:r>
              <a:rPr lang="en-US" sz="1400" i="1" dirty="0">
                <a:solidFill>
                  <a:srgbClr val="212121"/>
                </a:solidFill>
                <a:effectLst/>
                <a:latin typeface="Times New Roman" panose="02020603050405020304" pitchFamily="18" charset="0"/>
                <a:ea typeface="Times New Roman" panose="02020603050405020304" pitchFamily="18" charset="0"/>
              </a:rPr>
              <a:t>International</a:t>
            </a:r>
            <a:r>
              <a:rPr lang="en-US" sz="1400" i="1" spc="2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Conference</a:t>
            </a:r>
            <a:r>
              <a:rPr lang="en-US" sz="1400" i="1" spc="-4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on</a:t>
            </a:r>
            <a:r>
              <a:rPr lang="en-US" sz="1400" i="1" spc="-4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Artificial</a:t>
            </a:r>
            <a:r>
              <a:rPr lang="en-US" sz="1400" i="1" spc="-4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Intelligence</a:t>
            </a:r>
            <a:r>
              <a:rPr lang="en-US" sz="1400" i="1" spc="-4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and</a:t>
            </a:r>
            <a:r>
              <a:rPr lang="en-US" sz="1400" i="1" spc="-4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Pattern</a:t>
            </a:r>
            <a:r>
              <a:rPr lang="en-US" sz="1400" i="1" spc="-4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Recognition</a:t>
            </a:r>
            <a:r>
              <a:rPr lang="en-US" sz="1400" i="1" spc="-4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(AIPR)</a:t>
            </a:r>
            <a:endParaRPr lang="en-IN" sz="1400" dirty="0">
              <a:effectLst/>
              <a:latin typeface="Times New Roman" panose="02020603050405020304" pitchFamily="18" charset="0"/>
              <a:ea typeface="Times New Roman" panose="02020603050405020304" pitchFamily="18" charset="0"/>
            </a:endParaRPr>
          </a:p>
          <a:p>
            <a:pPr marL="63500" algn="just">
              <a:spcBef>
                <a:spcPts val="240"/>
              </a:spcBef>
              <a:spcAft>
                <a:spcPts val="0"/>
              </a:spcAft>
            </a:pPr>
            <a:r>
              <a:rPr lang="en-US" sz="1400" dirty="0">
                <a:solidFill>
                  <a:srgbClr val="212121"/>
                </a:solidFill>
                <a:effectLst/>
                <a:latin typeface="Times New Roman" panose="02020603050405020304" pitchFamily="18" charset="0"/>
                <a:ea typeface="Times New Roman" panose="02020603050405020304" pitchFamily="18" charset="0"/>
              </a:rPr>
              <a:t>(pp.</a:t>
            </a:r>
            <a:r>
              <a:rPr lang="en-US" sz="1400" spc="-2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1-6).</a:t>
            </a:r>
            <a:r>
              <a:rPr lang="en-US" sz="1400" spc="-2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IEEE.</a:t>
            </a:r>
            <a:endParaRPr lang="en-IN" sz="1400" dirty="0">
              <a:effectLst/>
              <a:latin typeface="Times New Roman" panose="02020603050405020304" pitchFamily="18" charset="0"/>
              <a:ea typeface="Times New Roman" panose="02020603050405020304" pitchFamily="18" charset="0"/>
            </a:endParaRPr>
          </a:p>
          <a:p>
            <a:pPr marL="63500" marR="69215" algn="just">
              <a:lnSpc>
                <a:spcPct val="115000"/>
              </a:lnSpc>
              <a:spcBef>
                <a:spcPts val="240"/>
              </a:spcBef>
              <a:spcAft>
                <a:spcPts val="0"/>
              </a:spcAft>
            </a:pPr>
            <a:r>
              <a:rPr lang="en-US" sz="1400" dirty="0">
                <a:solidFill>
                  <a:srgbClr val="0D0D0D"/>
                </a:solidFill>
                <a:effectLst/>
                <a:latin typeface="Times New Roman" panose="02020603050405020304" pitchFamily="18" charset="0"/>
                <a:ea typeface="Times New Roman" panose="02020603050405020304" pitchFamily="18" charset="0"/>
              </a:rPr>
              <a:t>[6].</a:t>
            </a:r>
            <a:r>
              <a:rPr lang="en-US" sz="1400" spc="5" dirty="0">
                <a:solidFill>
                  <a:srgbClr val="0D0D0D"/>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Anand,</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V.,</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Gupta,</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&amp;</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err="1">
                <a:solidFill>
                  <a:srgbClr val="212121"/>
                </a:solidFill>
                <a:effectLst/>
                <a:latin typeface="Times New Roman" panose="02020603050405020304" pitchFamily="18" charset="0"/>
                <a:ea typeface="Times New Roman" panose="02020603050405020304" pitchFamily="18" charset="0"/>
              </a:rPr>
              <a:t>Koundal</a:t>
            </a:r>
            <a:r>
              <a:rPr lang="en-US" sz="1400" dirty="0">
                <a:solidFill>
                  <a:srgbClr val="212121"/>
                </a:solidFill>
                <a:effectLst/>
                <a:latin typeface="Times New Roman" panose="02020603050405020304" pitchFamily="18" charset="0"/>
                <a:ea typeface="Times New Roman" panose="02020603050405020304" pitchFamily="18" charset="0"/>
              </a:rPr>
              <a:t>,</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(2022).</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Skin</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disease</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diagnosis:</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challenges and opportunities. In </a:t>
            </a:r>
            <a:r>
              <a:rPr lang="en-US" sz="1400" i="1" dirty="0">
                <a:solidFill>
                  <a:srgbClr val="212121"/>
                </a:solidFill>
                <a:effectLst/>
                <a:latin typeface="Times New Roman" panose="02020603050405020304" pitchFamily="18" charset="0"/>
                <a:ea typeface="Times New Roman" panose="02020603050405020304" pitchFamily="18" charset="0"/>
              </a:rPr>
              <a:t>Proceedings of Second Doctoral Symposium on</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Computational</a:t>
            </a:r>
            <a:r>
              <a:rPr lang="en-US" sz="1400" i="1" spc="-2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Intelligence:</a:t>
            </a:r>
            <a:r>
              <a:rPr lang="en-US" sz="1400" i="1" spc="-20" dirty="0">
                <a:solidFill>
                  <a:srgbClr val="212121"/>
                </a:solidFill>
                <a:effectLst/>
                <a:latin typeface="Times New Roman" panose="02020603050405020304" pitchFamily="18" charset="0"/>
                <a:ea typeface="Times New Roman" panose="02020603050405020304" pitchFamily="18" charset="0"/>
              </a:rPr>
              <a:t> </a:t>
            </a:r>
            <a:r>
              <a:rPr lang="en-US" sz="1400" i="1" dirty="0" err="1">
                <a:solidFill>
                  <a:srgbClr val="212121"/>
                </a:solidFill>
                <a:effectLst/>
                <a:latin typeface="Times New Roman" panose="02020603050405020304" pitchFamily="18" charset="0"/>
                <a:ea typeface="Times New Roman" panose="02020603050405020304" pitchFamily="18" charset="0"/>
              </a:rPr>
              <a:t>DoSCI</a:t>
            </a:r>
            <a:r>
              <a:rPr lang="en-US" sz="1400" i="1" spc="-20"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2021</a:t>
            </a:r>
            <a:r>
              <a:rPr lang="en-US" sz="1400" i="1" spc="-2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(pp.</a:t>
            </a:r>
            <a:r>
              <a:rPr lang="en-US" sz="1400" spc="-2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449-459).</a:t>
            </a:r>
            <a:r>
              <a:rPr lang="en-US" sz="1400" spc="-2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Springer</a:t>
            </a:r>
            <a:r>
              <a:rPr lang="en-US" sz="1400" spc="-2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Singapore.</a:t>
            </a:r>
            <a:endParaRPr lang="en-IN" sz="1400" dirty="0">
              <a:effectLst/>
              <a:latin typeface="Times New Roman" panose="02020603050405020304" pitchFamily="18" charset="0"/>
              <a:ea typeface="Times New Roman" panose="02020603050405020304" pitchFamily="18" charset="0"/>
            </a:endParaRPr>
          </a:p>
          <a:p>
            <a:pPr marL="63500" marR="63500" algn="just">
              <a:lnSpc>
                <a:spcPct val="115000"/>
              </a:lnSpc>
              <a:spcAft>
                <a:spcPts val="0"/>
              </a:spcAft>
            </a:pPr>
            <a:r>
              <a:rPr lang="en-US" sz="1400" dirty="0">
                <a:solidFill>
                  <a:srgbClr val="0D0D0D"/>
                </a:solidFill>
                <a:effectLst/>
                <a:latin typeface="Times New Roman" panose="02020603050405020304" pitchFamily="18" charset="0"/>
                <a:ea typeface="Times New Roman" panose="02020603050405020304" pitchFamily="18" charset="0"/>
              </a:rPr>
              <a:t>[7]. </a:t>
            </a:r>
            <a:r>
              <a:rPr lang="en-US" sz="1400" dirty="0">
                <a:solidFill>
                  <a:srgbClr val="212121"/>
                </a:solidFill>
                <a:effectLst/>
                <a:latin typeface="Times New Roman" panose="02020603050405020304" pitchFamily="18" charset="0"/>
                <a:ea typeface="Times New Roman" panose="02020603050405020304" pitchFamily="18" charset="0"/>
              </a:rPr>
              <a:t>Rathod, J., </a:t>
            </a:r>
            <a:r>
              <a:rPr lang="en-US" sz="1400" dirty="0" err="1">
                <a:solidFill>
                  <a:srgbClr val="212121"/>
                </a:solidFill>
                <a:effectLst/>
                <a:latin typeface="Times New Roman" panose="02020603050405020304" pitchFamily="18" charset="0"/>
                <a:ea typeface="Times New Roman" panose="02020603050405020304" pitchFamily="18" charset="0"/>
              </a:rPr>
              <a:t>Waghmode</a:t>
            </a:r>
            <a:r>
              <a:rPr lang="en-US" sz="1400" dirty="0">
                <a:solidFill>
                  <a:srgbClr val="212121"/>
                </a:solidFill>
                <a:effectLst/>
                <a:latin typeface="Times New Roman" panose="02020603050405020304" pitchFamily="18" charset="0"/>
                <a:ea typeface="Times New Roman" panose="02020603050405020304" pitchFamily="18" charset="0"/>
              </a:rPr>
              <a:t>, V., </a:t>
            </a:r>
            <a:r>
              <a:rPr lang="en-US" sz="1400" dirty="0" err="1">
                <a:solidFill>
                  <a:srgbClr val="212121"/>
                </a:solidFill>
                <a:effectLst/>
                <a:latin typeface="Times New Roman" panose="02020603050405020304" pitchFamily="18" charset="0"/>
                <a:ea typeface="Times New Roman" panose="02020603050405020304" pitchFamily="18" charset="0"/>
              </a:rPr>
              <a:t>Sodha</a:t>
            </a:r>
            <a:r>
              <a:rPr lang="en-US" sz="1400" dirty="0">
                <a:solidFill>
                  <a:srgbClr val="212121"/>
                </a:solidFill>
                <a:effectLst/>
                <a:latin typeface="Times New Roman" panose="02020603050405020304" pitchFamily="18" charset="0"/>
                <a:ea typeface="Times New Roman" panose="02020603050405020304" pitchFamily="18" charset="0"/>
              </a:rPr>
              <a:t>, A., &amp; </a:t>
            </a:r>
            <a:r>
              <a:rPr lang="en-US" sz="1400" dirty="0" err="1">
                <a:solidFill>
                  <a:srgbClr val="212121"/>
                </a:solidFill>
                <a:effectLst/>
                <a:latin typeface="Times New Roman" panose="02020603050405020304" pitchFamily="18" charset="0"/>
                <a:ea typeface="Times New Roman" panose="02020603050405020304" pitchFamily="18" charset="0"/>
              </a:rPr>
              <a:t>Bhavathankar</a:t>
            </a:r>
            <a:r>
              <a:rPr lang="en-US" sz="1400" dirty="0">
                <a:solidFill>
                  <a:srgbClr val="212121"/>
                </a:solidFill>
                <a:effectLst/>
                <a:latin typeface="Times New Roman" panose="02020603050405020304" pitchFamily="18" charset="0"/>
                <a:ea typeface="Times New Roman" panose="02020603050405020304" pitchFamily="18" charset="0"/>
              </a:rPr>
              <a:t>, P. (2018, March).</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Diagnosis of skin diseases using Convolutional Neural Networks. In </a:t>
            </a:r>
            <a:r>
              <a:rPr lang="en-US" sz="1400" i="1" dirty="0">
                <a:solidFill>
                  <a:srgbClr val="212121"/>
                </a:solidFill>
                <a:effectLst/>
                <a:latin typeface="Times New Roman" panose="02020603050405020304" pitchFamily="18" charset="0"/>
                <a:ea typeface="Times New Roman" panose="02020603050405020304" pitchFamily="18" charset="0"/>
              </a:rPr>
              <a:t>2018 second</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international conference on electronics, communication and aerospace technology</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(ICECA)</a:t>
            </a:r>
            <a:r>
              <a:rPr lang="en-US" sz="1400" i="1"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(pp.</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1048-1051).</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IEEE.</a:t>
            </a:r>
            <a:endParaRPr lang="en-IN" sz="1400" dirty="0">
              <a:effectLst/>
              <a:latin typeface="Times New Roman" panose="02020603050405020304" pitchFamily="18" charset="0"/>
              <a:ea typeface="Times New Roman" panose="02020603050405020304" pitchFamily="18" charset="0"/>
            </a:endParaRPr>
          </a:p>
          <a:p>
            <a:pPr marL="63500" marR="65405" algn="just">
              <a:lnSpc>
                <a:spcPct val="115000"/>
              </a:lnSpc>
              <a:spcAft>
                <a:spcPts val="0"/>
              </a:spcAft>
            </a:pPr>
            <a:r>
              <a:rPr lang="en-US" sz="1400" dirty="0">
                <a:solidFill>
                  <a:srgbClr val="0D0D0D"/>
                </a:solidFill>
                <a:effectLst/>
                <a:latin typeface="Times New Roman" panose="02020603050405020304" pitchFamily="18" charset="0"/>
                <a:ea typeface="Times New Roman" panose="02020603050405020304" pitchFamily="18" charset="0"/>
              </a:rPr>
              <a:t>[8]. </a:t>
            </a:r>
            <a:r>
              <a:rPr lang="en-US" sz="1400" dirty="0" err="1">
                <a:solidFill>
                  <a:srgbClr val="212121"/>
                </a:solidFill>
                <a:effectLst/>
                <a:latin typeface="Times New Roman" panose="02020603050405020304" pitchFamily="18" charset="0"/>
                <a:ea typeface="Times New Roman" panose="02020603050405020304" pitchFamily="18" charset="0"/>
              </a:rPr>
              <a:t>Rimi</a:t>
            </a:r>
            <a:r>
              <a:rPr lang="en-US" sz="1400" dirty="0">
                <a:solidFill>
                  <a:srgbClr val="212121"/>
                </a:solidFill>
                <a:effectLst/>
                <a:latin typeface="Times New Roman" panose="02020603050405020304" pitchFamily="18" charset="0"/>
                <a:ea typeface="Times New Roman" panose="02020603050405020304" pitchFamily="18" charset="0"/>
              </a:rPr>
              <a:t>, T. A., Sultana, N., &amp; </a:t>
            </a:r>
            <a:r>
              <a:rPr lang="en-US" sz="1400" dirty="0" err="1">
                <a:solidFill>
                  <a:srgbClr val="212121"/>
                </a:solidFill>
                <a:effectLst/>
                <a:latin typeface="Times New Roman" panose="02020603050405020304" pitchFamily="18" charset="0"/>
                <a:ea typeface="Times New Roman" panose="02020603050405020304" pitchFamily="18" charset="0"/>
              </a:rPr>
              <a:t>Foysal</a:t>
            </a:r>
            <a:r>
              <a:rPr lang="en-US" sz="1400" dirty="0">
                <a:solidFill>
                  <a:srgbClr val="212121"/>
                </a:solidFill>
                <a:effectLst/>
                <a:latin typeface="Times New Roman" panose="02020603050405020304" pitchFamily="18" charset="0"/>
                <a:ea typeface="Times New Roman" panose="02020603050405020304" pitchFamily="18" charset="0"/>
              </a:rPr>
              <a:t>, M. F. A. (2020, May). </a:t>
            </a:r>
            <a:r>
              <a:rPr lang="en-US" sz="1400" dirty="0" err="1">
                <a:solidFill>
                  <a:srgbClr val="212121"/>
                </a:solidFill>
                <a:effectLst/>
                <a:latin typeface="Times New Roman" panose="02020603050405020304" pitchFamily="18" charset="0"/>
                <a:ea typeface="Times New Roman" panose="02020603050405020304" pitchFamily="18" charset="0"/>
              </a:rPr>
              <a:t>Derm</a:t>
            </a:r>
            <a:r>
              <a:rPr lang="en-US" sz="1400" dirty="0">
                <a:solidFill>
                  <a:srgbClr val="212121"/>
                </a:solidFill>
                <a:effectLst/>
                <a:latin typeface="Times New Roman" panose="02020603050405020304" pitchFamily="18" charset="0"/>
                <a:ea typeface="Times New Roman" panose="02020603050405020304" pitchFamily="18" charset="0"/>
              </a:rPr>
              <a:t>-NN: skin</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diseases detection using convolutional neural network. In </a:t>
            </a:r>
            <a:r>
              <a:rPr lang="en-US" sz="1400" i="1" dirty="0">
                <a:solidFill>
                  <a:srgbClr val="212121"/>
                </a:solidFill>
                <a:effectLst/>
                <a:latin typeface="Times New Roman" panose="02020603050405020304" pitchFamily="18" charset="0"/>
                <a:ea typeface="Times New Roman" panose="02020603050405020304" pitchFamily="18" charset="0"/>
              </a:rPr>
              <a:t>2020 4th International</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Conference</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on</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Intelligent</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Computing</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and</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Control</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Systems</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i="1" dirty="0">
                <a:solidFill>
                  <a:srgbClr val="212121"/>
                </a:solidFill>
                <a:effectLst/>
                <a:latin typeface="Times New Roman" panose="02020603050405020304" pitchFamily="18" charset="0"/>
                <a:ea typeface="Times New Roman" panose="02020603050405020304" pitchFamily="18" charset="0"/>
              </a:rPr>
              <a:t>(ICICCS)</a:t>
            </a:r>
            <a:r>
              <a:rPr lang="en-US" sz="1400" i="1"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(pp.</a:t>
            </a:r>
            <a:r>
              <a:rPr lang="en-US" sz="1400" spc="5"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1205-1209).</a:t>
            </a:r>
            <a:r>
              <a:rPr lang="en-US" sz="1400" spc="-10" dirty="0">
                <a:solidFill>
                  <a:srgbClr val="212121"/>
                </a:solidFill>
                <a:effectLst/>
                <a:latin typeface="Times New Roman" panose="02020603050405020304" pitchFamily="18" charset="0"/>
                <a:ea typeface="Times New Roman" panose="02020603050405020304" pitchFamily="18" charset="0"/>
              </a:rPr>
              <a:t> </a:t>
            </a:r>
            <a:r>
              <a:rPr lang="en-US" sz="1400" dirty="0">
                <a:solidFill>
                  <a:srgbClr val="212121"/>
                </a:solidFill>
                <a:effectLst/>
                <a:latin typeface="Times New Roman" panose="02020603050405020304" pitchFamily="18" charset="0"/>
                <a:ea typeface="Times New Roman" panose="02020603050405020304" pitchFamily="18" charset="0"/>
              </a:rPr>
              <a:t>IEEE.</a:t>
            </a: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4991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4354"/>
            <a:ext cx="10515600" cy="931984"/>
          </a:xfrm>
        </p:spPr>
        <p:txBody>
          <a:bodyPr>
            <a:normAutofit/>
          </a:bodyPr>
          <a:lstStyle/>
          <a:p>
            <a:r>
              <a:rPr lang="en-IN" sz="3200" b="1" dirty="0" smtClean="0"/>
              <a:t>Group Members:</a:t>
            </a:r>
            <a:endParaRPr lang="en-IN" sz="3200" b="1" dirty="0"/>
          </a:p>
        </p:txBody>
      </p:sp>
      <p:sp>
        <p:nvSpPr>
          <p:cNvPr id="3" name="Content Placeholder 2"/>
          <p:cNvSpPr>
            <a:spLocks noGrp="1"/>
          </p:cNvSpPr>
          <p:nvPr>
            <p:ph idx="1"/>
          </p:nvPr>
        </p:nvSpPr>
        <p:spPr>
          <a:xfrm>
            <a:off x="917331" y="2968625"/>
            <a:ext cx="10515600" cy="1471490"/>
          </a:xfrm>
        </p:spPr>
        <p:txBody>
          <a:bodyPr>
            <a:normAutofit lnSpcReduction="10000"/>
          </a:bodyPr>
          <a:lstStyle/>
          <a:p>
            <a:r>
              <a:rPr lang="en-IN" dirty="0" smtClean="0"/>
              <a:t>1. </a:t>
            </a:r>
            <a:r>
              <a:rPr lang="en-IN" dirty="0" err="1" smtClean="0"/>
              <a:t>Bharath</a:t>
            </a:r>
            <a:r>
              <a:rPr lang="en-IN" dirty="0" smtClean="0"/>
              <a:t> </a:t>
            </a:r>
            <a:r>
              <a:rPr lang="en-IN" dirty="0" err="1" smtClean="0"/>
              <a:t>Karingula</a:t>
            </a:r>
            <a:r>
              <a:rPr lang="en-IN" dirty="0" smtClean="0"/>
              <a:t> (700745611)</a:t>
            </a:r>
          </a:p>
          <a:p>
            <a:r>
              <a:rPr lang="en-IN" dirty="0" smtClean="0"/>
              <a:t>2. </a:t>
            </a:r>
            <a:r>
              <a:rPr lang="en-IN" dirty="0" err="1" smtClean="0"/>
              <a:t>Dileep</a:t>
            </a:r>
            <a:r>
              <a:rPr lang="en-IN" dirty="0" smtClean="0"/>
              <a:t> </a:t>
            </a:r>
            <a:r>
              <a:rPr lang="en-IN" dirty="0" err="1" smtClean="0"/>
              <a:t>kumar</a:t>
            </a:r>
            <a:r>
              <a:rPr lang="en-IN" dirty="0" smtClean="0"/>
              <a:t> </a:t>
            </a:r>
            <a:r>
              <a:rPr lang="en-IN" dirty="0" err="1" smtClean="0"/>
              <a:t>Podeti</a:t>
            </a:r>
            <a:r>
              <a:rPr lang="en-IN" dirty="0" smtClean="0"/>
              <a:t> </a:t>
            </a:r>
            <a:r>
              <a:rPr lang="en-IN" dirty="0"/>
              <a:t>(</a:t>
            </a:r>
            <a:r>
              <a:rPr lang="en-IN" dirty="0" smtClean="0"/>
              <a:t>700747021)</a:t>
            </a:r>
          </a:p>
          <a:p>
            <a:r>
              <a:rPr lang="en-IN" dirty="0" smtClean="0"/>
              <a:t>3. </a:t>
            </a:r>
            <a:r>
              <a:rPr lang="en-IN" dirty="0" err="1" smtClean="0"/>
              <a:t>Tharun</a:t>
            </a:r>
            <a:r>
              <a:rPr lang="en-IN" dirty="0" smtClean="0"/>
              <a:t> </a:t>
            </a:r>
            <a:r>
              <a:rPr lang="en-IN" dirty="0" err="1" smtClean="0"/>
              <a:t>Tej</a:t>
            </a:r>
            <a:r>
              <a:rPr lang="en-IN" dirty="0" smtClean="0"/>
              <a:t> </a:t>
            </a:r>
            <a:r>
              <a:rPr lang="en-IN" dirty="0" err="1" smtClean="0"/>
              <a:t>Rathod</a:t>
            </a:r>
            <a:r>
              <a:rPr lang="en-IN" dirty="0" smtClean="0"/>
              <a:t> (700756008)</a:t>
            </a:r>
            <a:endParaRPr lang="en-IN" dirty="0"/>
          </a:p>
        </p:txBody>
      </p:sp>
    </p:spTree>
    <p:extLst>
      <p:ext uri="{BB962C8B-B14F-4D97-AF65-F5344CB8AC3E}">
        <p14:creationId xmlns:p14="http://schemas.microsoft.com/office/powerpoint/2010/main" val="310950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b="1" dirty="0" smtClean="0"/>
              <a:t>Motivation:</a:t>
            </a:r>
            <a:endParaRPr lang="en-IN" sz="3000" b="1" dirty="0"/>
          </a:p>
        </p:txBody>
      </p:sp>
      <p:sp>
        <p:nvSpPr>
          <p:cNvPr id="3" name="Content Placeholder 2"/>
          <p:cNvSpPr>
            <a:spLocks noGrp="1"/>
          </p:cNvSpPr>
          <p:nvPr>
            <p:ph idx="1"/>
          </p:nvPr>
        </p:nvSpPr>
        <p:spPr/>
        <p:txBody>
          <a:bodyPr>
            <a:noAutofit/>
          </a:bodyPr>
          <a:lstStyle/>
          <a:p>
            <a:r>
              <a:rPr lang="en-US" sz="2200" dirty="0"/>
              <a:t>The primary motivation behind the research project titled "</a:t>
            </a:r>
            <a:r>
              <a:rPr lang="en-US" sz="2200" dirty="0" err="1"/>
              <a:t>Derm</a:t>
            </a:r>
            <a:r>
              <a:rPr lang="en-US" sz="2200" dirty="0"/>
              <a:t>-NN: Skin Diseases Detection Using Convolutional Neural Network" lies in addressing the global prevalence of skin diseases. Skin, being a vital protective barrier, is susceptible to various infections affecting millions of people worldwide. The motivation stems from the recognition of the severity of skin ailments, ranging from common issues like acne to more severe conditions with significant health implications. The authors aim to contribute to the field of medicine by developing a prototype—</a:t>
            </a:r>
            <a:r>
              <a:rPr lang="en-US" sz="2200" dirty="0" err="1"/>
              <a:t>Derm</a:t>
            </a:r>
            <a:r>
              <a:rPr lang="en-US" sz="2200" dirty="0"/>
              <a:t>-NN—that leverages Convolutional Neural Networks (CNNs) for the accurate detection of five specific skin diseases. The system's intent is to enable early disease identification, precise medication, and increased awareness. By combining image processing techniques and machine learning, the research strives to provide an automated and efficient solution for the detection and classification of skin diseases, thereby enhancing healthcare outcomes.</a:t>
            </a:r>
            <a:endParaRPr lang="en-IN" sz="2200" dirty="0"/>
          </a:p>
        </p:txBody>
      </p:sp>
    </p:spTree>
    <p:extLst>
      <p:ext uri="{BB962C8B-B14F-4D97-AF65-F5344CB8AC3E}">
        <p14:creationId xmlns:p14="http://schemas.microsoft.com/office/powerpoint/2010/main" val="389238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30E5-C813-8F79-C16B-5CF91BF7EFB2}"/>
              </a:ext>
            </a:extLst>
          </p:cNvPr>
          <p:cNvSpPr>
            <a:spLocks noGrp="1"/>
          </p:cNvSpPr>
          <p:nvPr>
            <p:ph type="ctrTitle"/>
          </p:nvPr>
        </p:nvSpPr>
        <p:spPr>
          <a:xfrm>
            <a:off x="1524000" y="1122363"/>
            <a:ext cx="9144000" cy="527843"/>
          </a:xfrm>
        </p:spPr>
        <p:txBody>
          <a:bodyPr>
            <a:normAutofit fontScale="90000"/>
          </a:bodyPr>
          <a:lstStyle/>
          <a:p>
            <a:pPr algn="l"/>
            <a:r>
              <a:rPr lang="en-US" sz="1800" b="1" dirty="0">
                <a:effectLst/>
                <a:latin typeface="Times New Roman" panose="02020603050405020304" pitchFamily="18" charset="0"/>
                <a:ea typeface="Times New Roman" panose="02020603050405020304" pitchFamily="18" charset="0"/>
              </a:rPr>
              <a:t>Problem</a:t>
            </a:r>
            <a:r>
              <a:rPr lang="en-US" sz="1800" b="1" spc="-55" dirty="0">
                <a:effectLst/>
                <a:latin typeface="Times New Roman" panose="02020603050405020304" pitchFamily="18" charset="0"/>
                <a:ea typeface="Times New Roman" panose="02020603050405020304" pitchFamily="18" charset="0"/>
              </a:rPr>
              <a:t> </a:t>
            </a:r>
            <a:r>
              <a:rPr lang="en-US" sz="1800" b="1" dirty="0" smtClean="0">
                <a:latin typeface="Times New Roman" panose="02020603050405020304" pitchFamily="18" charset="0"/>
                <a:ea typeface="Times New Roman" panose="02020603050405020304" pitchFamily="18" charset="0"/>
              </a:rPr>
              <a:t>Statement</a:t>
            </a:r>
            <a:r>
              <a:rPr lang="en-US" sz="1800" b="1" dirty="0" smtClean="0">
                <a:effectLst/>
                <a:latin typeface="Times New Roman" panose="02020603050405020304" pitchFamily="18" charset="0"/>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endParaRPr lang="en-IN" sz="1600" dirty="0"/>
          </a:p>
        </p:txBody>
      </p:sp>
      <p:sp>
        <p:nvSpPr>
          <p:cNvPr id="3" name="Subtitle 2">
            <a:extLst>
              <a:ext uri="{FF2B5EF4-FFF2-40B4-BE49-F238E27FC236}">
                <a16:creationId xmlns:a16="http://schemas.microsoft.com/office/drawing/2014/main" id="{44EE4597-FE39-F7A0-2DE0-F4DC0855AF36}"/>
              </a:ext>
            </a:extLst>
          </p:cNvPr>
          <p:cNvSpPr>
            <a:spLocks noGrp="1"/>
          </p:cNvSpPr>
          <p:nvPr>
            <p:ph type="subTitle" idx="1"/>
          </p:nvPr>
        </p:nvSpPr>
        <p:spPr>
          <a:xfrm>
            <a:off x="1524000" y="1750219"/>
            <a:ext cx="9144000" cy="3507581"/>
          </a:xfrm>
        </p:spPr>
        <p:txBody>
          <a:bodyPr>
            <a:normAutofit fontScale="92500" lnSpcReduction="20000"/>
          </a:bodyPr>
          <a:lstStyle/>
          <a:p>
            <a:pPr algn="just"/>
            <a:r>
              <a:rPr lang="en-US" sz="1800" dirty="0">
                <a:effectLst/>
                <a:latin typeface="Times New Roman" panose="02020603050405020304" pitchFamily="18" charset="0"/>
                <a:ea typeface="Times New Roman" panose="02020603050405020304" pitchFamily="18" charset="0"/>
              </a:rPr>
              <a:t>Skin is one of the most important organs in the human body. It acts as a shield to</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protect our internal body from getting damaged. But this important part of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human body can be affected by serious infections caused by some fungi or viruses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 even dust too. </a:t>
            </a:r>
          </a:p>
          <a:p>
            <a:pPr algn="just"/>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proper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diagnosis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reduce the miseries of the people and helps to create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awareness. So, we have wanted to develop a prototype to detect skin diseases using</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neural networks. In the choice of neural networks, we have chosen CNN which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abbreviates as a convolutional neural network. </a:t>
            </a:r>
            <a:endParaRPr lang="en-US" sz="1800" dirty="0">
              <a:latin typeface="Times New Roman" panose="02020603050405020304" pitchFamily="18" charset="0"/>
              <a:ea typeface="Times New Roman" panose="02020603050405020304" pitchFamily="18" charset="0"/>
            </a:endParaRPr>
          </a:p>
          <a:p>
            <a:pPr marL="63500" marR="63500" algn="just">
              <a:lnSpc>
                <a:spcPct val="115000"/>
              </a:lnSpc>
              <a:spcBef>
                <a:spcPts val="300"/>
              </a:spcBef>
              <a:spcAft>
                <a:spcPts val="0"/>
              </a:spcAft>
            </a:pPr>
            <a:r>
              <a:rPr lang="en-US" sz="1800" dirty="0">
                <a:solidFill>
                  <a:srgbClr val="0D0D0D"/>
                </a:solidFill>
                <a:effectLst/>
                <a:latin typeface="Times New Roman" panose="02020603050405020304" pitchFamily="18" charset="0"/>
                <a:ea typeface="Times New Roman" panose="02020603050405020304" pitchFamily="18" charset="0"/>
              </a:rPr>
              <a:t>Data Augmentation is done utilizing 5 unique techniques. 1. Rotate +90 degrees 2.</a:t>
            </a:r>
            <a:r>
              <a:rPr lang="en-US" sz="1800" spc="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Rotate</a:t>
            </a:r>
            <a:r>
              <a:rPr lang="en-US" sz="1800" spc="-2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-90</a:t>
            </a:r>
            <a:r>
              <a:rPr lang="en-US" sz="1800" spc="-2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degrees</a:t>
            </a:r>
            <a:r>
              <a:rPr lang="en-US" sz="1800" spc="-2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3.</a:t>
            </a:r>
            <a:r>
              <a:rPr lang="en-US" sz="1800" spc="-2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Shading</a:t>
            </a:r>
            <a:r>
              <a:rPr lang="en-US" sz="1800" spc="-2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4.</a:t>
            </a:r>
            <a:r>
              <a:rPr lang="en-US" sz="1800" spc="-2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Adding</a:t>
            </a:r>
            <a:r>
              <a:rPr lang="en-US" sz="1800" spc="-2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salt</a:t>
            </a:r>
            <a:r>
              <a:rPr lang="en-US" sz="1800" spc="-2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and</a:t>
            </a:r>
            <a:r>
              <a:rPr lang="en-US" sz="1800" spc="-2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pepper</a:t>
            </a:r>
            <a:r>
              <a:rPr lang="en-US" sz="1800" spc="-2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noise</a:t>
            </a:r>
            <a:r>
              <a:rPr lang="en-US" sz="1800" spc="-2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5.</a:t>
            </a:r>
            <a:r>
              <a:rPr lang="en-US" sz="1800" spc="-2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Flip</a:t>
            </a:r>
            <a:r>
              <a:rPr lang="en-US" sz="1800" spc="-2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Horizontal</a:t>
            </a:r>
            <a:r>
              <a:rPr lang="en-US" sz="1800" spc="-25" dirty="0">
                <a:solidFill>
                  <a:srgbClr val="0D0D0D"/>
                </a:solidFill>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In any case, our profound neural classifier needs a comparable informational</a:t>
            </a:r>
            <a:r>
              <a:rPr lang="en-US" sz="1800" spc="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index</a:t>
            </a:r>
            <a:r>
              <a:rPr lang="en-US" sz="1800" spc="-2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for</a:t>
            </a:r>
            <a:r>
              <a:rPr lang="en-US" sz="1800" spc="-2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training</a:t>
            </a:r>
            <a:r>
              <a:rPr lang="en-US" sz="1800" spc="-2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and</a:t>
            </a:r>
            <a:r>
              <a:rPr lang="en-US" sz="1800" spc="-2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testing</a:t>
            </a:r>
            <a:r>
              <a:rPr lang="en-US" sz="1800" spc="-2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the</a:t>
            </a:r>
            <a:r>
              <a:rPr lang="en-US" sz="1800" spc="-2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informational</a:t>
            </a:r>
            <a:r>
              <a:rPr lang="en-US" sz="1800" spc="-2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index.</a:t>
            </a:r>
            <a:r>
              <a:rPr lang="en-US" sz="1800" spc="-2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So</a:t>
            </a:r>
            <a:r>
              <a:rPr lang="en-US" sz="1800" spc="-2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we</a:t>
            </a:r>
            <a:r>
              <a:rPr lang="en-US" sz="1800" spc="-2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set</a:t>
            </a:r>
            <a:r>
              <a:rPr lang="en-US" sz="1800" spc="-2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the</a:t>
            </a:r>
            <a:r>
              <a:rPr lang="en-US" sz="1800" spc="-2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pixels</a:t>
            </a:r>
            <a:r>
              <a:rPr lang="en-US" sz="1800" spc="-2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to</a:t>
            </a:r>
            <a:r>
              <a:rPr lang="en-US" sz="1800" spc="-2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100</a:t>
            </a:r>
            <a:r>
              <a:rPr lang="en-US" sz="1800" spc="-2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X</a:t>
            </a:r>
            <a:endParaRPr lang="en-IN" sz="1800" dirty="0">
              <a:effectLst/>
              <a:latin typeface="Times New Roman" panose="02020603050405020304" pitchFamily="18" charset="0"/>
              <a:ea typeface="Times New Roman" panose="02020603050405020304" pitchFamily="18" charset="0"/>
            </a:endParaRPr>
          </a:p>
          <a:p>
            <a:pPr marL="63500" marR="64135" algn="just">
              <a:lnSpc>
                <a:spcPct val="115000"/>
              </a:lnSpc>
              <a:spcAft>
                <a:spcPts val="0"/>
              </a:spcAft>
            </a:pPr>
            <a:r>
              <a:rPr lang="en-US" sz="1800" dirty="0">
                <a:solidFill>
                  <a:srgbClr val="0D0D0D"/>
                </a:solidFill>
                <a:effectLst/>
                <a:latin typeface="Times New Roman" panose="02020603050405020304" pitchFamily="18" charset="0"/>
                <a:ea typeface="Times New Roman" panose="02020603050405020304" pitchFamily="18" charset="0"/>
              </a:rPr>
              <a:t>100. At that point, we changed over to the picture grayscale to prepare our model.</a:t>
            </a:r>
            <a:r>
              <a:rPr lang="en-US" sz="1800" spc="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Our idea is to build up a new CNN model, In our model, we have 13 layers. We</a:t>
            </a:r>
            <a:r>
              <a:rPr lang="en-US" sz="1800" spc="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also have 4 convolutional layers. This CNN model is trained with 1920 images and</a:t>
            </a:r>
            <a:r>
              <a:rPr lang="en-US" sz="1800" spc="-33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testing</a:t>
            </a:r>
            <a:r>
              <a:rPr lang="en-US" sz="1800" spc="-1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is</a:t>
            </a:r>
            <a:r>
              <a:rPr lang="en-US" sz="1800" spc="-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performed</a:t>
            </a:r>
            <a:r>
              <a:rPr lang="en-US" sz="1800" spc="-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on</a:t>
            </a:r>
            <a:r>
              <a:rPr lang="en-US" sz="1800" spc="-1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480</a:t>
            </a:r>
            <a:r>
              <a:rPr lang="en-US" sz="1800" spc="-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images.</a:t>
            </a:r>
            <a:endParaRPr lang="en-IN" sz="1800" dirty="0">
              <a:effectLst/>
              <a:latin typeface="Times New Roman" panose="02020603050405020304" pitchFamily="18" charset="0"/>
              <a:ea typeface="Times New Roman" panose="02020603050405020304" pitchFamily="18" charset="0"/>
            </a:endParaRPr>
          </a:p>
          <a:p>
            <a:pPr algn="just"/>
            <a:endParaRPr lang="en-IN" sz="1200" dirty="0"/>
          </a:p>
        </p:txBody>
      </p:sp>
    </p:spTree>
    <p:extLst>
      <p:ext uri="{BB962C8B-B14F-4D97-AF65-F5344CB8AC3E}">
        <p14:creationId xmlns:p14="http://schemas.microsoft.com/office/powerpoint/2010/main" val="3339377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2398-55C4-4CAA-DF31-FB948B896EC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6B9A8F6-E367-15FD-8DB7-ECCB47095F29}"/>
              </a:ext>
            </a:extLst>
          </p:cNvPr>
          <p:cNvPicPr>
            <a:picLocks noGrp="1" noChangeAspect="1"/>
          </p:cNvPicPr>
          <p:nvPr>
            <p:ph idx="1"/>
          </p:nvPr>
        </p:nvPicPr>
        <p:blipFill>
          <a:blip r:embed="rId2"/>
          <a:stretch>
            <a:fillRect/>
          </a:stretch>
        </p:blipFill>
        <p:spPr>
          <a:xfrm>
            <a:off x="764381" y="365125"/>
            <a:ext cx="10651332" cy="5964238"/>
          </a:xfrm>
        </p:spPr>
      </p:pic>
    </p:spTree>
    <p:extLst>
      <p:ext uri="{BB962C8B-B14F-4D97-AF65-F5344CB8AC3E}">
        <p14:creationId xmlns:p14="http://schemas.microsoft.com/office/powerpoint/2010/main" val="149516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6598-8C6B-9E06-8B72-06896A0D99C4}"/>
              </a:ext>
            </a:extLst>
          </p:cNvPr>
          <p:cNvSpPr>
            <a:spLocks noGrp="1"/>
          </p:cNvSpPr>
          <p:nvPr>
            <p:ph type="title"/>
          </p:nvPr>
        </p:nvSpPr>
        <p:spPr>
          <a:xfrm>
            <a:off x="838200" y="365126"/>
            <a:ext cx="10515600" cy="699294"/>
          </a:xfrm>
        </p:spPr>
        <p:txBody>
          <a:bodyPr>
            <a:normAutofit/>
          </a:bodyPr>
          <a:lstStyle/>
          <a:p>
            <a:pPr algn="ctr"/>
            <a:r>
              <a:rPr lang="en-US" sz="3200" dirty="0">
                <a:latin typeface="Times New Roman" panose="02020603050405020304" pitchFamily="18" charset="0"/>
                <a:cs typeface="Times New Roman" panose="02020603050405020304" pitchFamily="18" charset="0"/>
              </a:rPr>
              <a:t>Skin Disease Detection And Classification</a:t>
            </a:r>
            <a:endParaRPr lang="en-IN" sz="32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56DA5F0B-1B5C-3B4C-CCE1-2D919AB6FC9B}"/>
              </a:ext>
            </a:extLst>
          </p:cNvPr>
          <p:cNvSpPr>
            <a:spLocks noGrp="1"/>
          </p:cNvSpPr>
          <p:nvPr>
            <p:ph idx="1"/>
          </p:nvPr>
        </p:nvSpPr>
        <p:spPr>
          <a:xfrm>
            <a:off x="838200" y="1064420"/>
            <a:ext cx="10515600" cy="5112543"/>
          </a:xfrm>
        </p:spPr>
        <p:txBody>
          <a:bodyPr>
            <a:normAutofit fontScale="25000" lnSpcReduction="20000"/>
          </a:bodyPr>
          <a:lstStyle/>
          <a:p>
            <a:pPr marL="0" indent="0">
              <a:lnSpc>
                <a:spcPts val="900"/>
              </a:lnSpc>
              <a:buNone/>
            </a:pPr>
            <a:r>
              <a:rPr lang="en-US" sz="4800" dirty="0">
                <a:latin typeface="Times New Roman" panose="02020603050405020304" pitchFamily="18" charset="0"/>
                <a:cs typeface="Times New Roman" panose="02020603050405020304" pitchFamily="18" charset="0"/>
              </a:rPr>
              <a:t>Skin diseases are primarily diagnosed visually, beginning with an initial clinical screening and followed potentially by </a:t>
            </a:r>
            <a:r>
              <a:rPr lang="en-US" sz="4800" dirty="0" err="1">
                <a:latin typeface="Times New Roman" panose="02020603050405020304" pitchFamily="18" charset="0"/>
                <a:cs typeface="Times New Roman" panose="02020603050405020304" pitchFamily="18" charset="0"/>
              </a:rPr>
              <a:t>dermoscopic</a:t>
            </a:r>
            <a:r>
              <a:rPr lang="en-US" sz="4800" dirty="0">
                <a:latin typeface="Times New Roman" panose="02020603050405020304" pitchFamily="18" charset="0"/>
                <a:cs typeface="Times New Roman" panose="02020603050405020304" pitchFamily="18" charset="0"/>
              </a:rPr>
              <a:t> analysis. The dermatologist then performs visual analysis using various tests, some of which include patch test, </a:t>
            </a:r>
            <a:r>
              <a:rPr lang="en-IN" sz="4800" dirty="0">
                <a:latin typeface="Times New Roman" panose="02020603050405020304" pitchFamily="18" charset="0"/>
                <a:cs typeface="Times New Roman" panose="02020603050405020304" pitchFamily="18" charset="0"/>
              </a:rPr>
              <a:t>Biopsy, Culture etc. which may </a:t>
            </a:r>
            <a:r>
              <a:rPr lang="en-US" sz="4800" dirty="0">
                <a:latin typeface="Times New Roman" panose="02020603050405020304" pitchFamily="18" charset="0"/>
                <a:cs typeface="Times New Roman" panose="02020603050405020304" pitchFamily="18" charset="0"/>
              </a:rPr>
              <a:t>prone to human errors.</a:t>
            </a:r>
          </a:p>
          <a:p>
            <a:pPr marL="0" indent="0">
              <a:lnSpc>
                <a:spcPts val="900"/>
              </a:lnSpc>
              <a:buNone/>
            </a:pPr>
            <a:r>
              <a:rPr lang="en-US" sz="4800" dirty="0">
                <a:latin typeface="Times New Roman" panose="02020603050405020304" pitchFamily="18" charset="0"/>
                <a:cs typeface="Times New Roman" panose="02020603050405020304" pitchFamily="18" charset="0"/>
              </a:rPr>
              <a:t>The system takes as input an image of the affected skin region and feeds it to the pre-processing techniques.</a:t>
            </a:r>
          </a:p>
          <a:p>
            <a:pPr marL="0" indent="0">
              <a:lnSpc>
                <a:spcPts val="900"/>
              </a:lnSpc>
              <a:buNone/>
            </a:pPr>
            <a:r>
              <a:rPr lang="en-IN" sz="4800" b="1" dirty="0">
                <a:latin typeface="Times New Roman" panose="02020603050405020304" pitchFamily="18" charset="0"/>
                <a:cs typeface="Times New Roman" panose="02020603050405020304" pitchFamily="18" charset="0"/>
              </a:rPr>
              <a:t>Image pre-processing</a:t>
            </a:r>
            <a:r>
              <a:rPr lang="en-US" sz="4800" dirty="0">
                <a:latin typeface="Times New Roman" panose="02020603050405020304" pitchFamily="18" charset="0"/>
                <a:cs typeface="Times New Roman" panose="02020603050405020304" pitchFamily="18" charset="0"/>
              </a:rPr>
              <a:t>: Image pre-processing consists of two sub-processes, Contrast Enhancement, and Grayscale Conversion.</a:t>
            </a:r>
          </a:p>
          <a:p>
            <a:pPr marL="0" indent="0">
              <a:lnSpc>
                <a:spcPts val="900"/>
              </a:lnSpc>
              <a:buNone/>
            </a:pPr>
            <a:r>
              <a:rPr lang="en-US" sz="4800" dirty="0">
                <a:latin typeface="Times New Roman" panose="02020603050405020304" pitchFamily="18" charset="0"/>
                <a:cs typeface="Times New Roman" panose="02020603050405020304" pitchFamily="18" charset="0"/>
              </a:rPr>
              <a:t> A raw binary image is converted into the RGB (red/green/blue) Matrix form. The RGB Matrix is first processed for Contrast </a:t>
            </a:r>
          </a:p>
          <a:p>
            <a:pPr marL="0" indent="0">
              <a:lnSpc>
                <a:spcPts val="900"/>
              </a:lnSpc>
              <a:buNone/>
            </a:pPr>
            <a:r>
              <a:rPr lang="en-US" sz="4800" dirty="0">
                <a:latin typeface="Times New Roman" panose="02020603050405020304" pitchFamily="18" charset="0"/>
                <a:cs typeface="Times New Roman" panose="02020603050405020304" pitchFamily="18" charset="0"/>
              </a:rPr>
              <a:t>Enhancement and converted to a contrast-enhanced RGB Matrix, this is done so as to distinguish each pixel from its </a:t>
            </a:r>
            <a:r>
              <a:rPr lang="en-US" sz="4800" dirty="0" err="1">
                <a:latin typeface="Times New Roman" panose="02020603050405020304" pitchFamily="18" charset="0"/>
                <a:cs typeface="Times New Roman" panose="02020603050405020304" pitchFamily="18" charset="0"/>
              </a:rPr>
              <a:t>neighbour</a:t>
            </a:r>
            <a:r>
              <a:rPr lang="en-US" sz="4800" dirty="0">
                <a:latin typeface="Times New Roman" panose="02020603050405020304" pitchFamily="18" charset="0"/>
                <a:cs typeface="Times New Roman" panose="02020603050405020304" pitchFamily="18" charset="0"/>
              </a:rPr>
              <a:t>. </a:t>
            </a:r>
          </a:p>
          <a:p>
            <a:pPr marL="0" indent="0">
              <a:lnSpc>
                <a:spcPts val="900"/>
              </a:lnSpc>
              <a:buNone/>
            </a:pPr>
            <a:r>
              <a:rPr lang="en-US" sz="4800" dirty="0">
                <a:latin typeface="Times New Roman" panose="02020603050405020304" pitchFamily="18" charset="0"/>
                <a:cs typeface="Times New Roman" panose="02020603050405020304" pitchFamily="18" charset="0"/>
              </a:rPr>
              <a:t>Contrast enhancement is performed using Histogram equalization. The contrast-enhanced RGB Matrix is converted into </a:t>
            </a:r>
          </a:p>
          <a:p>
            <a:pPr marL="0" indent="0">
              <a:lnSpc>
                <a:spcPts val="900"/>
              </a:lnSpc>
              <a:buNone/>
            </a:pPr>
            <a:r>
              <a:rPr lang="en-US" sz="4800" dirty="0">
                <a:latin typeface="Times New Roman" panose="02020603050405020304" pitchFamily="18" charset="0"/>
                <a:cs typeface="Times New Roman" panose="02020603050405020304" pitchFamily="18" charset="0"/>
              </a:rPr>
              <a:t>Grayscale Matrix.</a:t>
            </a:r>
          </a:p>
          <a:p>
            <a:pPr marL="0" indent="0">
              <a:lnSpc>
                <a:spcPts val="900"/>
              </a:lnSpc>
              <a:buNone/>
            </a:pPr>
            <a:r>
              <a:rPr lang="en-IN" sz="4800" b="1" dirty="0">
                <a:latin typeface="Times New Roman" panose="02020603050405020304" pitchFamily="18" charset="0"/>
                <a:cs typeface="Times New Roman" panose="02020603050405020304" pitchFamily="18" charset="0"/>
              </a:rPr>
              <a:t>Segmentation</a:t>
            </a:r>
            <a:r>
              <a:rPr lang="en-US" sz="4800" b="1"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Global thresholding[7] partitions an image into objects and background. It is the simplest of all thresholding. </a:t>
            </a:r>
          </a:p>
          <a:p>
            <a:pPr marL="0" indent="0">
              <a:lnSpc>
                <a:spcPts val="900"/>
              </a:lnSpc>
              <a:buNone/>
            </a:pPr>
            <a:r>
              <a:rPr lang="en-US" sz="4800" dirty="0">
                <a:latin typeface="Times New Roman" panose="02020603050405020304" pitchFamily="18" charset="0"/>
                <a:cs typeface="Times New Roman" panose="02020603050405020304" pitchFamily="18" charset="0"/>
              </a:rPr>
              <a:t>Segmentation is then achieved by scanning each pixel and labelling it as background or foreground depending on the grey </a:t>
            </a:r>
          </a:p>
          <a:p>
            <a:pPr marL="0" indent="0">
              <a:lnSpc>
                <a:spcPts val="900"/>
              </a:lnSpc>
              <a:buNone/>
            </a:pPr>
            <a:r>
              <a:rPr lang="en-US" sz="4800" dirty="0">
                <a:latin typeface="Times New Roman" panose="02020603050405020304" pitchFamily="18" charset="0"/>
                <a:cs typeface="Times New Roman" panose="02020603050405020304" pitchFamily="18" charset="0"/>
              </a:rPr>
              <a:t>level of that pixel. </a:t>
            </a:r>
          </a:p>
          <a:p>
            <a:pPr marL="0" indent="0">
              <a:lnSpc>
                <a:spcPts val="900"/>
              </a:lnSpc>
              <a:buNone/>
            </a:pPr>
            <a:r>
              <a:rPr lang="en-IN" sz="4800" b="1" dirty="0">
                <a:latin typeface="Times New Roman" panose="02020603050405020304" pitchFamily="18" charset="0"/>
                <a:cs typeface="Times New Roman" panose="02020603050405020304" pitchFamily="18" charset="0"/>
              </a:rPr>
              <a:t>Feature Extraction</a:t>
            </a:r>
            <a:r>
              <a:rPr lang="en-US" sz="4800" b="1"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This feature extraction is the process where we will be representing a raw image in a reduced form to</a:t>
            </a:r>
          </a:p>
          <a:p>
            <a:pPr marL="0" indent="0">
              <a:lnSpc>
                <a:spcPts val="900"/>
              </a:lnSpc>
              <a:buNone/>
            </a:pPr>
            <a:r>
              <a:rPr lang="en-US" sz="4800" dirty="0">
                <a:latin typeface="Times New Roman" panose="02020603050405020304" pitchFamily="18" charset="0"/>
                <a:cs typeface="Times New Roman" panose="02020603050405020304" pitchFamily="18" charset="0"/>
              </a:rPr>
              <a:t> help decision-making pattern detection or classifications. This process is widely used in machine learning. These are the </a:t>
            </a:r>
          </a:p>
          <a:p>
            <a:pPr marL="0" indent="0">
              <a:lnSpc>
                <a:spcPts val="900"/>
              </a:lnSpc>
              <a:buNone/>
            </a:pPr>
            <a:r>
              <a:rPr lang="en-US" sz="4800" dirty="0">
                <a:latin typeface="Times New Roman" panose="02020603050405020304" pitchFamily="18" charset="0"/>
                <a:cs typeface="Times New Roman" panose="02020603050405020304" pitchFamily="18" charset="0"/>
              </a:rPr>
              <a:t>general terms of the methods where we can construct combinations of the variable to get along with these problems while </a:t>
            </a:r>
          </a:p>
          <a:p>
            <a:pPr marL="0" indent="0">
              <a:lnSpc>
                <a:spcPts val="900"/>
              </a:lnSpc>
              <a:buNone/>
            </a:pPr>
            <a:r>
              <a:rPr lang="en-US" sz="4800" dirty="0">
                <a:latin typeface="Times New Roman" panose="02020603050405020304" pitchFamily="18" charset="0"/>
                <a:cs typeface="Times New Roman" panose="02020603050405020304" pitchFamily="18" charset="0"/>
              </a:rPr>
              <a:t>we can describe the data with high accuracy. Hence, we have divided this process into two methods for better feature </a:t>
            </a:r>
          </a:p>
          <a:p>
            <a:pPr marL="0" indent="0">
              <a:lnSpc>
                <a:spcPts val="900"/>
              </a:lnSpc>
              <a:buNone/>
            </a:pPr>
            <a:r>
              <a:rPr lang="en-US" sz="4800" dirty="0">
                <a:latin typeface="Times New Roman" panose="02020603050405020304" pitchFamily="18" charset="0"/>
                <a:cs typeface="Times New Roman" panose="02020603050405020304" pitchFamily="18" charset="0"/>
              </a:rPr>
              <a:t>extraction GLCM (Grey Level Co-occurrence Matrix) and </a:t>
            </a:r>
            <a:r>
              <a:rPr lang="en-IN" sz="4800" dirty="0">
                <a:latin typeface="Times New Roman" panose="02020603050405020304" pitchFamily="18" charset="0"/>
                <a:cs typeface="Times New Roman" panose="02020603050405020304" pitchFamily="18" charset="0"/>
              </a:rPr>
              <a:t>Image Quality Assessment.</a:t>
            </a:r>
          </a:p>
          <a:p>
            <a:pPr marL="0" indent="0">
              <a:lnSpc>
                <a:spcPts val="900"/>
              </a:lnSpc>
              <a:buNone/>
            </a:pPr>
            <a:r>
              <a:rPr lang="en-IN" sz="4800" b="1" dirty="0">
                <a:latin typeface="Times New Roman" panose="02020603050405020304" pitchFamily="18" charset="0"/>
                <a:cs typeface="Times New Roman" panose="02020603050405020304" pitchFamily="18" charset="0"/>
              </a:rPr>
              <a:t>Classification: </a:t>
            </a:r>
            <a:r>
              <a:rPr lang="en-US" sz="4800" dirty="0">
                <a:latin typeface="Times New Roman" panose="02020603050405020304" pitchFamily="18" charset="0"/>
                <a:cs typeface="Times New Roman" panose="02020603050405020304" pitchFamily="18" charset="0"/>
              </a:rPr>
              <a:t>Decision trees use a tree-like structure in which decisions and their possible outcomes are represented.</a:t>
            </a:r>
          </a:p>
          <a:p>
            <a:pPr marL="0" indent="0">
              <a:lnSpc>
                <a:spcPts val="900"/>
              </a:lnSpc>
              <a:buNone/>
            </a:pPr>
            <a:r>
              <a:rPr lang="en-US" sz="4800" dirty="0">
                <a:latin typeface="Times New Roman" panose="02020603050405020304" pitchFamily="18" charset="0"/>
                <a:cs typeface="Times New Roman" panose="02020603050405020304" pitchFamily="18" charset="0"/>
              </a:rPr>
              <a:t> A decision tree has a root node which is divided further into child nodes. A decision tree has three types of nodes: chance</a:t>
            </a:r>
          </a:p>
          <a:p>
            <a:pPr marL="0" indent="0">
              <a:lnSpc>
                <a:spcPts val="900"/>
              </a:lnSpc>
              <a:buNone/>
            </a:pPr>
            <a:r>
              <a:rPr lang="en-US" sz="4800" dirty="0">
                <a:latin typeface="Times New Roman" panose="02020603050405020304" pitchFamily="18" charset="0"/>
                <a:cs typeface="Times New Roman" panose="02020603050405020304" pitchFamily="18" charset="0"/>
              </a:rPr>
              <a:t> nodes, decision nodes, and end nodes. A chance node, denoted by a circle, represents the probabilities of certain results. </a:t>
            </a:r>
          </a:p>
          <a:p>
            <a:pPr marL="0" indent="0">
              <a:lnSpc>
                <a:spcPts val="900"/>
              </a:lnSpc>
              <a:buNone/>
            </a:pPr>
            <a:r>
              <a:rPr lang="en-US" sz="4800" dirty="0">
                <a:latin typeface="Times New Roman" panose="02020603050405020304" pitchFamily="18" charset="0"/>
                <a:cs typeface="Times New Roman" panose="02020603050405020304" pitchFamily="18" charset="0"/>
              </a:rPr>
              <a:t>A decision node, represented by a square, shows a decision to be made, and an end node shows the final outcome of a decision path.</a:t>
            </a:r>
          </a:p>
          <a:p>
            <a:pPr marL="0" indent="0">
              <a:lnSpc>
                <a:spcPts val="900"/>
              </a:lnSpc>
              <a:buNone/>
            </a:pPr>
            <a:r>
              <a:rPr lang="en-IN" sz="4800" b="1" dirty="0">
                <a:latin typeface="Times New Roman" panose="02020603050405020304" pitchFamily="18" charset="0"/>
                <a:cs typeface="Times New Roman" panose="02020603050405020304" pitchFamily="18" charset="0"/>
              </a:rPr>
              <a:t>RESULTS</a:t>
            </a:r>
            <a:r>
              <a:rPr lang="en-US" sz="4800" b="1"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The system proposed is a Skin Disease Detection System. This system uses images of skin captured with a camera </a:t>
            </a:r>
          </a:p>
          <a:p>
            <a:pPr marL="0" indent="0">
              <a:lnSpc>
                <a:spcPts val="900"/>
              </a:lnSpc>
              <a:buNone/>
            </a:pPr>
            <a:r>
              <a:rPr lang="en-US" sz="4800" dirty="0">
                <a:latin typeface="Times New Roman" panose="02020603050405020304" pitchFamily="18" charset="0"/>
                <a:cs typeface="Times New Roman" panose="02020603050405020304" pitchFamily="18" charset="0"/>
              </a:rPr>
              <a:t>to detect if it is healthy or not; if not, then classified as Melanoma, Eczema or Leprosy.</a:t>
            </a:r>
            <a:endParaRPr lang="en-IN" sz="48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B861BD1-9B1B-1BE6-638D-399A55A370BF}"/>
              </a:ext>
            </a:extLst>
          </p:cNvPr>
          <p:cNvPicPr>
            <a:picLocks noChangeAspect="1"/>
          </p:cNvPicPr>
          <p:nvPr/>
        </p:nvPicPr>
        <p:blipFill>
          <a:blip r:embed="rId2"/>
          <a:stretch>
            <a:fillRect/>
          </a:stretch>
        </p:blipFill>
        <p:spPr>
          <a:xfrm>
            <a:off x="9171713" y="1296860"/>
            <a:ext cx="2635385" cy="4978656"/>
          </a:xfrm>
          <a:prstGeom prst="rect">
            <a:avLst/>
          </a:prstGeom>
        </p:spPr>
      </p:pic>
    </p:spTree>
    <p:extLst>
      <p:ext uri="{BB962C8B-B14F-4D97-AF65-F5344CB8AC3E}">
        <p14:creationId xmlns:p14="http://schemas.microsoft.com/office/powerpoint/2010/main" val="390232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634FE1-5F24-A207-683D-B7B10C15CE1A}"/>
              </a:ext>
            </a:extLst>
          </p:cNvPr>
          <p:cNvPicPr>
            <a:picLocks noChangeAspect="1"/>
          </p:cNvPicPr>
          <p:nvPr/>
        </p:nvPicPr>
        <p:blipFill>
          <a:blip r:embed="rId2"/>
          <a:stretch>
            <a:fillRect/>
          </a:stretch>
        </p:blipFill>
        <p:spPr>
          <a:xfrm>
            <a:off x="644245" y="339566"/>
            <a:ext cx="10903510" cy="6178868"/>
          </a:xfrm>
          <a:prstGeom prst="rect">
            <a:avLst/>
          </a:prstGeom>
        </p:spPr>
      </p:pic>
    </p:spTree>
    <p:extLst>
      <p:ext uri="{BB962C8B-B14F-4D97-AF65-F5344CB8AC3E}">
        <p14:creationId xmlns:p14="http://schemas.microsoft.com/office/powerpoint/2010/main" val="1348761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3644E8-93A8-BF1E-5C0E-8E8DF1503723}"/>
              </a:ext>
            </a:extLst>
          </p:cNvPr>
          <p:cNvSpPr txBox="1"/>
          <p:nvPr/>
        </p:nvSpPr>
        <p:spPr>
          <a:xfrm>
            <a:off x="364331" y="400050"/>
            <a:ext cx="11551444" cy="8063746"/>
          </a:xfrm>
          <a:prstGeom prst="rect">
            <a:avLst/>
          </a:prstGeom>
          <a:noFill/>
        </p:spPr>
        <p:txBody>
          <a:bodyPr wrap="square" rtlCol="0">
            <a:spAutoFit/>
          </a:bodyPr>
          <a:lstStyle/>
          <a:p>
            <a:pPr algn="ctr">
              <a:lnSpc>
                <a:spcPct val="150000"/>
              </a:lnSpc>
            </a:pPr>
            <a:r>
              <a:rPr lang="en-US" sz="1400" dirty="0"/>
              <a:t> </a:t>
            </a:r>
            <a:r>
              <a:rPr lang="en-US" sz="1400" b="1" dirty="0">
                <a:latin typeface="Times New Roman" panose="02020603050405020304" pitchFamily="18" charset="0"/>
                <a:cs typeface="Times New Roman" panose="02020603050405020304" pitchFamily="18" charset="0"/>
              </a:rPr>
              <a:t>Skin disease detection using deep learning. </a:t>
            </a:r>
            <a:endParaRPr lang="en-IN" sz="1400" b="1" dirty="0">
              <a:latin typeface="Times New Roman" panose="02020603050405020304" pitchFamily="18" charset="0"/>
              <a:cs typeface="Times New Roman" panose="02020603050405020304" pitchFamily="18" charset="0"/>
            </a:endParaRPr>
          </a:p>
          <a:p>
            <a:pPr algn="just"/>
            <a:r>
              <a:rPr lang="en-IN" sz="1400" b="1" dirty="0">
                <a:effectLst/>
              </a:rPr>
              <a:t>Abstract:</a:t>
            </a:r>
          </a:p>
          <a:p>
            <a:pPr marL="285750" indent="-285750" algn="just">
              <a:buFont typeface="Arial" panose="020B0604020202020204" pitchFamily="34" charset="0"/>
              <a:buChar char="•"/>
            </a:pPr>
            <a:r>
              <a:rPr lang="en-IN" sz="1400" dirty="0">
                <a:effectLst/>
              </a:rPr>
              <a:t>This work provides an automated image-based method for diagnosing and categorizing skin problems using machine learning. Such a technique is essential to diagnose skin diseases without limitations.</a:t>
            </a:r>
          </a:p>
          <a:p>
            <a:pPr marL="285750" indent="-285750" algn="just">
              <a:buFont typeface="Arial" panose="020B0604020202020204" pitchFamily="34" charset="0"/>
              <a:buChar char="•"/>
            </a:pPr>
            <a:r>
              <a:rPr lang="en-IN" sz="1400" dirty="0">
                <a:effectLst/>
              </a:rPr>
              <a:t>Computational techniques will be used to </a:t>
            </a:r>
            <a:r>
              <a:rPr lang="en-IN" sz="1400" dirty="0" err="1">
                <a:effectLst/>
              </a:rPr>
              <a:t>analyze</a:t>
            </a:r>
            <a:r>
              <a:rPr lang="en-IN" sz="1400" dirty="0">
                <a:effectLst/>
              </a:rPr>
              <a:t>, process and sort through the many different characteristics of incoming photos.</a:t>
            </a:r>
          </a:p>
          <a:p>
            <a:pPr marL="285750" indent="-285750" algn="just">
              <a:buFont typeface="Arial" panose="020B0604020202020204" pitchFamily="34" charset="0"/>
              <a:buChar char="•"/>
            </a:pPr>
            <a:r>
              <a:rPr lang="en-IN" sz="1400" dirty="0">
                <a:effectLst/>
              </a:rPr>
              <a:t>Skin photographs are first processed to remove noise and then enhanced through convolutional neural networks. This process can extract features from an image and classify the picture using a classifier’s algorithm. An output diagnostic report is provided as an output.</a:t>
            </a:r>
          </a:p>
          <a:p>
            <a:pPr marL="285750" indent="-285750" algn="just">
              <a:buFont typeface="Arial" panose="020B0604020202020204" pitchFamily="34" charset="0"/>
              <a:buChar char="•"/>
            </a:pPr>
            <a:r>
              <a:rPr lang="en-IN" sz="1400" dirty="0">
                <a:effectLst/>
              </a:rPr>
              <a:t>The proposed system will be more efficient and reliable than the current methods for diagnosing dermatological illnesses.</a:t>
            </a:r>
          </a:p>
          <a:p>
            <a:r>
              <a:rPr lang="en-IN" sz="1400" b="1" dirty="0">
                <a:effectLst/>
              </a:rPr>
              <a:t>Introduction:</a:t>
            </a:r>
          </a:p>
          <a:p>
            <a:pPr marL="285750" indent="-285750">
              <a:buFont typeface="Arial" panose="020B0604020202020204" pitchFamily="34" charset="0"/>
              <a:buChar char="•"/>
            </a:pPr>
            <a:r>
              <a:rPr lang="en-IN" sz="1400" dirty="0">
                <a:effectLst/>
              </a:rPr>
              <a:t>Dermatologic diseases are the most predominant kind of disease globally, yet they are challenging to diagnose. Early identification is crucial for improved outcomes. The prevalence of skin diseases is increasing and early detection is crucial. However, the devices necessary for this early detection are still not generally available to most people. The proposed study establishes a mechanism for recognizing various forms of these illnesses and also diagnoses using </a:t>
            </a:r>
            <a:r>
              <a:rPr lang="en-IN" sz="1400" dirty="0" err="1">
                <a:effectLst/>
              </a:rPr>
              <a:t>softmax</a:t>
            </a:r>
            <a:r>
              <a:rPr lang="en-IN" sz="1400" dirty="0">
                <a:effectLst/>
              </a:rPr>
              <a:t> </a:t>
            </a:r>
            <a:r>
              <a:rPr lang="en-IN" sz="1400" dirty="0" err="1">
                <a:effectLst/>
              </a:rPr>
              <a:t>classification.If</a:t>
            </a:r>
            <a:r>
              <a:rPr lang="en-IN" sz="1400" dirty="0">
                <a:effectLst/>
              </a:rPr>
              <a:t> no illness is detected, the system responds negatively to the user. </a:t>
            </a:r>
          </a:p>
          <a:p>
            <a:pPr marL="285750" indent="-285750">
              <a:buFont typeface="Arial" panose="020B0604020202020204" pitchFamily="34" charset="0"/>
              <a:buChar char="•"/>
            </a:pPr>
            <a:r>
              <a:rPr lang="en-IN" sz="1400" dirty="0">
                <a:effectLst/>
              </a:rPr>
              <a:t>Our proposed solution relies on a straightforward, quick image processing methodology and techniques. This procedure starts with a digital photo of the sick skin region, then </a:t>
            </a:r>
            <a:r>
              <a:rPr lang="en-IN" sz="1400" dirty="0" err="1">
                <a:effectLst/>
              </a:rPr>
              <a:t>analyzed</a:t>
            </a:r>
            <a:r>
              <a:rPr lang="en-IN" sz="1400" dirty="0">
                <a:effectLst/>
              </a:rPr>
              <a:t> to determine the kind of illness discovered.</a:t>
            </a:r>
          </a:p>
          <a:p>
            <a:r>
              <a:rPr lang="en-IN" sz="1400" b="1" dirty="0">
                <a:effectLst/>
              </a:rPr>
              <a:t>Methodology:</a:t>
            </a:r>
          </a:p>
          <a:p>
            <a:pPr marL="171450" indent="-171450">
              <a:buFont typeface="Arial" panose="020B0604020202020204" pitchFamily="34" charset="0"/>
              <a:buChar char="•"/>
            </a:pPr>
            <a:r>
              <a:rPr lang="en-IN" sz="1400" dirty="0">
                <a:effectLst/>
              </a:rPr>
              <a:t>The following techniques will be explained in this chapter. They are designed to help you identify skin disorders that do not require medical care by providing colour images, which we can process using clustering and other colour gradient algorithms.</a:t>
            </a:r>
          </a:p>
          <a:p>
            <a:pPr marL="285750" indent="-285750">
              <a:buFont typeface="Arial" panose="020B0604020202020204" pitchFamily="34" charset="0"/>
              <a:buChar char="•"/>
            </a:pPr>
            <a:r>
              <a:rPr lang="en-IN" sz="1400" dirty="0">
                <a:effectLst/>
              </a:rPr>
              <a:t>The first and most important step in this research was to compile a set of photographs of skin diseases. This dataset, which includes six prevalent skin diseases, will be made public after all necessary processes have been completed.</a:t>
            </a:r>
          </a:p>
          <a:p>
            <a:pPr marL="285750" indent="-285750">
              <a:buFont typeface="Arial" panose="020B0604020202020204" pitchFamily="34" charset="0"/>
              <a:buChar char="•"/>
            </a:pPr>
            <a:r>
              <a:rPr lang="en-IN" sz="1400" dirty="0">
                <a:effectLst/>
              </a:rPr>
              <a:t>All images are acquired using digital cameras and accompanied by pathology results. The number of features in each image depends on the size of the picture, which can be reduced to a single measure. Shrinking the picture decreases processing time and improves overall performance.</a:t>
            </a:r>
          </a:p>
          <a:p>
            <a:r>
              <a:rPr lang="en-IN" sz="1400" b="1" dirty="0">
                <a:effectLst/>
              </a:rPr>
              <a:t>Conclusion:</a:t>
            </a:r>
          </a:p>
          <a:p>
            <a:r>
              <a:rPr lang="en-IN" sz="1400" dirty="0">
                <a:effectLst/>
              </a:rPr>
              <a:t>The proposed method is more accurate than the existing methods for extracting features from skin images and classifying them using a </a:t>
            </a:r>
            <a:r>
              <a:rPr lang="en-IN" sz="1400" dirty="0" err="1">
                <a:effectLst/>
              </a:rPr>
              <a:t>Softmax</a:t>
            </a:r>
            <a:r>
              <a:rPr lang="en-IN" sz="1400" dirty="0">
                <a:effectLst/>
              </a:rPr>
              <a:t> classifier. The accuracy of 0.87 suggests that this method is highly efficient in detecting and diagnosing skin problems. This work can be helpful for students or researchers in the medical field.</a:t>
            </a:r>
          </a:p>
          <a:p>
            <a:endParaRPr lang="en-IN" sz="1400" dirty="0">
              <a:effectLst/>
            </a:endParaRPr>
          </a:p>
          <a:p>
            <a:endParaRPr lang="en-IN" sz="1400" dirty="0">
              <a:effectLst/>
            </a:endParaRPr>
          </a:p>
          <a:p>
            <a:pPr marL="285750" indent="-285750">
              <a:buFont typeface="Arial" panose="020B0604020202020204" pitchFamily="34" charset="0"/>
              <a:buChar char="•"/>
            </a:pPr>
            <a:endParaRPr lang="en-IN" sz="1400" dirty="0">
              <a:effectLst/>
            </a:endParaRPr>
          </a:p>
          <a:p>
            <a:pPr algn="just"/>
            <a:endParaRPr lang="en-IN" sz="1400" dirty="0">
              <a:effectLst/>
            </a:endParaRPr>
          </a:p>
          <a:p>
            <a:pPr algn="just"/>
            <a:endParaRPr lang="en-IN" sz="1400" dirty="0">
              <a:effectLst/>
            </a:endParaRPr>
          </a:p>
          <a:p>
            <a:pPr algn="just">
              <a:lnSpc>
                <a:spcPct val="150000"/>
              </a:lnSpc>
            </a:pPr>
            <a:endParaRPr lang="en-IN" sz="1400" dirty="0">
              <a:latin typeface="Helvetica Neue" panose="02000503000000020004" pitchFamily="2" charset="0"/>
            </a:endParaRPr>
          </a:p>
          <a:p>
            <a:pPr algn="just">
              <a:lnSpc>
                <a:spcPct val="150000"/>
              </a:lnSpc>
            </a:pPr>
            <a:endParaRPr lang="en-IN" sz="1400" dirty="0">
              <a:effectLst/>
              <a:latin typeface="Helvetica Neue" panose="02000503000000020004" pitchFamily="2" charset="0"/>
            </a:endParaRPr>
          </a:p>
          <a:p>
            <a:pPr algn="just">
              <a:lnSpc>
                <a:spcPct val="150000"/>
              </a:lnSpc>
            </a:pPr>
            <a:endParaRPr lang="en-IN" sz="1400" dirty="0">
              <a:effectLst/>
              <a:latin typeface="Helvetica Neue" panose="02000503000000020004" pitchFamily="2" charset="0"/>
            </a:endParaRPr>
          </a:p>
          <a:p>
            <a:endParaRPr lang="en-US" sz="1400" dirty="0"/>
          </a:p>
        </p:txBody>
      </p:sp>
    </p:spTree>
    <p:extLst>
      <p:ext uri="{BB962C8B-B14F-4D97-AF65-F5344CB8AC3E}">
        <p14:creationId xmlns:p14="http://schemas.microsoft.com/office/powerpoint/2010/main" val="352158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2BB7F4-FB7B-C720-1D6B-987FC034BCC7}"/>
              </a:ext>
            </a:extLst>
          </p:cNvPr>
          <p:cNvSpPr txBox="1"/>
          <p:nvPr/>
        </p:nvSpPr>
        <p:spPr>
          <a:xfrm>
            <a:off x="921544" y="1779599"/>
            <a:ext cx="10529887" cy="1958998"/>
          </a:xfrm>
          <a:prstGeom prst="rect">
            <a:avLst/>
          </a:prstGeom>
          <a:noFill/>
        </p:spPr>
        <p:txBody>
          <a:bodyPr wrap="square" rtlCol="0">
            <a:spAutoFit/>
          </a:bodyPr>
          <a:lstStyle/>
          <a:p>
            <a:pPr marL="63500" algn="just"/>
            <a:r>
              <a:rPr lang="en-US" b="1" dirty="0">
                <a:solidFill>
                  <a:srgbClr val="0D0D0D"/>
                </a:solidFill>
                <a:effectLst/>
                <a:latin typeface="Times New Roman" panose="02020603050405020304" pitchFamily="18" charset="0"/>
                <a:ea typeface="Times New Roman" panose="02020603050405020304" pitchFamily="18" charset="0"/>
              </a:rPr>
              <a:t>Evaluating Result:</a:t>
            </a:r>
            <a:endParaRPr lang="en-IN" dirty="0">
              <a:effectLst/>
              <a:latin typeface="Times New Roman" panose="02020603050405020304" pitchFamily="18" charset="0"/>
              <a:ea typeface="Times New Roman" panose="02020603050405020304" pitchFamily="18" charset="0"/>
            </a:endParaRPr>
          </a:p>
          <a:p>
            <a:pPr marL="63500" marR="62865" algn="just">
              <a:lnSpc>
                <a:spcPct val="115000"/>
              </a:lnSpc>
              <a:spcBef>
                <a:spcPts val="285"/>
              </a:spcBef>
              <a:spcAft>
                <a:spcPts val="0"/>
              </a:spcAft>
            </a:pPr>
            <a:r>
              <a:rPr lang="en-US" dirty="0">
                <a:solidFill>
                  <a:srgbClr val="0D0D0D"/>
                </a:solidFill>
                <a:effectLst/>
                <a:latin typeface="Times New Roman" panose="02020603050405020304" pitchFamily="18" charset="0"/>
                <a:ea typeface="Times New Roman" panose="02020603050405020304" pitchFamily="18" charset="0"/>
              </a:rPr>
              <a:t>First, an image of the contaminated region of their skin is taken. The pictures of</a:t>
            </a:r>
            <a:r>
              <a:rPr lang="en-US" spc="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illness will be handled by the model and it will classify the skin disease if it</a:t>
            </a:r>
            <a:r>
              <a:rPr lang="en-US" spc="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matches one of the five skin diseases on which it was trained. Our evaluation</a:t>
            </a:r>
            <a:r>
              <a:rPr lang="en-US" spc="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metrics will be accuracy, f1 score, recall, and precision. As this is the classification</a:t>
            </a:r>
            <a:r>
              <a:rPr lang="en-US" spc="-33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task</a:t>
            </a:r>
            <a:r>
              <a:rPr lang="en-US" spc="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we</a:t>
            </a:r>
            <a:r>
              <a:rPr lang="en-US" spc="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will</a:t>
            </a:r>
            <a:r>
              <a:rPr lang="en-US" spc="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consider</a:t>
            </a:r>
            <a:r>
              <a:rPr lang="en-US" spc="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the</a:t>
            </a:r>
            <a:r>
              <a:rPr lang="en-US" spc="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confusion</a:t>
            </a:r>
            <a:r>
              <a:rPr lang="en-US" spc="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matrix</a:t>
            </a:r>
            <a:r>
              <a:rPr lang="en-US" spc="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for</a:t>
            </a:r>
            <a:r>
              <a:rPr lang="en-US" spc="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the</a:t>
            </a:r>
            <a:r>
              <a:rPr lang="en-US" spc="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model</a:t>
            </a:r>
            <a:r>
              <a:rPr lang="en-US" spc="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used</a:t>
            </a:r>
            <a:r>
              <a:rPr lang="en-US" spc="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in</a:t>
            </a:r>
            <a:r>
              <a:rPr lang="en-US" spc="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the</a:t>
            </a:r>
            <a:r>
              <a:rPr lang="en-US" spc="5" dirty="0">
                <a:solidFill>
                  <a:srgbClr val="0D0D0D"/>
                </a:solidFill>
                <a:effectLst/>
                <a:latin typeface="Times New Roman" panose="02020603050405020304" pitchFamily="18" charset="0"/>
                <a:ea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implementation.</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08924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1358</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 Neue</vt:lpstr>
      <vt:lpstr>Times New Roman</vt:lpstr>
      <vt:lpstr>Office Theme</vt:lpstr>
      <vt:lpstr>Skin Disease Detection using Convolution Neural Network </vt:lpstr>
      <vt:lpstr>Group Members:</vt:lpstr>
      <vt:lpstr>Motivation:</vt:lpstr>
      <vt:lpstr>Problem Statement: </vt:lpstr>
      <vt:lpstr>PowerPoint Presentation</vt:lpstr>
      <vt:lpstr>Skin Disease Detection And Classification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 Detection using Convolution Neural Network</dc:title>
  <dc:creator>Sri Harsha Nalluri</dc:creator>
  <cp:lastModifiedBy>Geetha Rapolu</cp:lastModifiedBy>
  <cp:revision>12</cp:revision>
  <dcterms:created xsi:type="dcterms:W3CDTF">2023-02-22T18:32:08Z</dcterms:created>
  <dcterms:modified xsi:type="dcterms:W3CDTF">2023-11-30T05:16:01Z</dcterms:modified>
</cp:coreProperties>
</file>