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 id="2147483772" r:id="rId2"/>
  </p:sldMasterIdLst>
  <p:notesMasterIdLst>
    <p:notesMasterId r:id="rId16"/>
  </p:notesMasterIdLst>
  <p:sldIdLst>
    <p:sldId id="256" r:id="rId3"/>
    <p:sldId id="258" r:id="rId4"/>
    <p:sldId id="260" r:id="rId5"/>
    <p:sldId id="257" r:id="rId6"/>
    <p:sldId id="259" r:id="rId7"/>
    <p:sldId id="261" r:id="rId8"/>
    <p:sldId id="267" r:id="rId9"/>
    <p:sldId id="275" r:id="rId10"/>
    <p:sldId id="265" r:id="rId11"/>
    <p:sldId id="269" r:id="rId12"/>
    <p:sldId id="276" r:id="rId13"/>
    <p:sldId id="271"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AA1E5-0A89-4236-BA51-C642683E02BD}"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95F83-E711-4D80-874C-2D23A0A90FE0}" type="slidenum">
              <a:rPr lang="en-US" smtClean="0"/>
              <a:t>‹#›</a:t>
            </a:fld>
            <a:endParaRPr lang="en-US"/>
          </a:p>
        </p:txBody>
      </p:sp>
    </p:spTree>
    <p:extLst>
      <p:ext uri="{BB962C8B-B14F-4D97-AF65-F5344CB8AC3E}">
        <p14:creationId xmlns:p14="http://schemas.microsoft.com/office/powerpoint/2010/main" val="2156782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95F83-E711-4D80-874C-2D23A0A90FE0}" type="slidenum">
              <a:rPr lang="en-US" smtClean="0"/>
              <a:t>6</a:t>
            </a:fld>
            <a:endParaRPr lang="en-US"/>
          </a:p>
        </p:txBody>
      </p:sp>
    </p:spTree>
    <p:extLst>
      <p:ext uri="{BB962C8B-B14F-4D97-AF65-F5344CB8AC3E}">
        <p14:creationId xmlns:p14="http://schemas.microsoft.com/office/powerpoint/2010/main" val="6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1646191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DD3CF-BE04-4B5E-80FA-8631CA1140B8}"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312536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1808412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3502142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1889477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4127274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1771119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3670732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2927258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D72D-925B-4489-BB48-D9DA3B4CE0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70EFB-C796-4730-880E-C018B6DD69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6081A9-C596-4460-9D8C-3BD9A39BD70A}"/>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5" name="Footer Placeholder 4">
            <a:extLst>
              <a:ext uri="{FF2B5EF4-FFF2-40B4-BE49-F238E27FC236}">
                <a16:creationId xmlns:a16="http://schemas.microsoft.com/office/drawing/2014/main" id="{C20F83D5-00C1-4C91-8CA5-8A6DF8934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13B05-FBE9-4C12-8DD8-F63811ECB530}"/>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1783990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639C-5377-4736-BDFD-5E6D7E1ED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C6F3E-3BDF-4FB4-A5CA-8C7D5664FE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DAC6F-A5FE-4340-8B90-D7E47D3E9CDA}"/>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5" name="Footer Placeholder 4">
            <a:extLst>
              <a:ext uri="{FF2B5EF4-FFF2-40B4-BE49-F238E27FC236}">
                <a16:creationId xmlns:a16="http://schemas.microsoft.com/office/drawing/2014/main" id="{68FCDEE5-1C7E-4218-8847-DB2F91581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CC638-B159-4076-B7B9-787E9C8D84D1}"/>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415414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565894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F7E4-4230-4081-9B93-61A5CC0B2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19290E-F87A-497B-9F5A-EEAD82B18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90555B-485D-48DD-BFA5-E16AED41928D}"/>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5" name="Footer Placeholder 4">
            <a:extLst>
              <a:ext uri="{FF2B5EF4-FFF2-40B4-BE49-F238E27FC236}">
                <a16:creationId xmlns:a16="http://schemas.microsoft.com/office/drawing/2014/main" id="{CC0A144E-0570-45AE-BBE4-CB72D14A3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410C1-D964-4DD5-8758-54C855A5B019}"/>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2538784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D277-BE23-463E-9C2B-D39F116155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E6163-2EDF-4CEB-9030-8545E4C9A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3FDF2-A57E-40C0-B248-F1FB5A4035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490A34-EBA7-433E-B86B-FD3C660F4D0B}"/>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6" name="Footer Placeholder 5">
            <a:extLst>
              <a:ext uri="{FF2B5EF4-FFF2-40B4-BE49-F238E27FC236}">
                <a16:creationId xmlns:a16="http://schemas.microsoft.com/office/drawing/2014/main" id="{84D84123-6B95-433C-9D71-301DAD643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FD48E-D397-4EBC-91D2-CFAD41927072}"/>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1197629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9D18-C3C7-46F1-A9B8-C6AB157CB1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0B1512-EF91-496E-AD70-BE41B2B7F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5392E-2B25-42A3-A0C7-8A6A706A5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296FF2-CB13-4E2C-BCC9-54ECC8010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8E384-9E00-4EFB-87F3-B7A9495933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0DDC16-1B12-48E1-91BF-E7E4C9D8A78F}"/>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8" name="Footer Placeholder 7">
            <a:extLst>
              <a:ext uri="{FF2B5EF4-FFF2-40B4-BE49-F238E27FC236}">
                <a16:creationId xmlns:a16="http://schemas.microsoft.com/office/drawing/2014/main" id="{E6D3041C-0F4A-455A-9033-60F6DED26B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E5A92D-451F-437A-90BA-8875DAA94E90}"/>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388852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F5AA-A7DE-4A82-BEFD-498A4B4189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F7652B-EF24-4BE5-A081-83CE994970C0}"/>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4" name="Footer Placeholder 3">
            <a:extLst>
              <a:ext uri="{FF2B5EF4-FFF2-40B4-BE49-F238E27FC236}">
                <a16:creationId xmlns:a16="http://schemas.microsoft.com/office/drawing/2014/main" id="{59F1BE3C-806A-4F39-8DD5-2E5A25FDA0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B3F1F-827A-4E5E-B12A-FFC3A5F41BE3}"/>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4094532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6362EE-79D6-47FA-A4E6-D626B5EBCF39}"/>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3" name="Footer Placeholder 2">
            <a:extLst>
              <a:ext uri="{FF2B5EF4-FFF2-40B4-BE49-F238E27FC236}">
                <a16:creationId xmlns:a16="http://schemas.microsoft.com/office/drawing/2014/main" id="{0728BE43-9D2A-439B-B20B-6E554DAC2B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2C8DBE-93F5-49F2-ADEB-CDE7E75C240D}"/>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23696816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08D9-A01E-49E1-A395-1A329671C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B399D-F106-4C38-94ED-E3AE91DF2F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6C6F79-9DC7-444D-AFFF-BFDACD82D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B3E76-1154-43B2-BAF0-AB69D96392C7}"/>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6" name="Footer Placeholder 5">
            <a:extLst>
              <a:ext uri="{FF2B5EF4-FFF2-40B4-BE49-F238E27FC236}">
                <a16:creationId xmlns:a16="http://schemas.microsoft.com/office/drawing/2014/main" id="{15D62CBE-E1B8-498A-9D15-B1CA581BF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146D6-35DA-43C9-84E9-DAD4B73C7C7F}"/>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2878737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C108-F211-44DA-9BE9-CBD7A1CCB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0D4729-0DB1-4D35-BCE2-39E22C6EB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D40E06-334C-4EA0-9E8D-9A4628E9B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A3FED-A81A-43C6-BB7B-86ADBC42B4DD}"/>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6" name="Footer Placeholder 5">
            <a:extLst>
              <a:ext uri="{FF2B5EF4-FFF2-40B4-BE49-F238E27FC236}">
                <a16:creationId xmlns:a16="http://schemas.microsoft.com/office/drawing/2014/main" id="{B67018FF-576C-4BAD-BBD5-7A2849E3F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C77BF-E7E6-466C-A9FF-06F4F70FAC28}"/>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20532216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37A5-478E-40FB-8428-888763705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5762E-A2A8-4294-9A17-D46954BC0D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FE95C-F4D9-414A-A8CD-5D44782CCC4E}"/>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5" name="Footer Placeholder 4">
            <a:extLst>
              <a:ext uri="{FF2B5EF4-FFF2-40B4-BE49-F238E27FC236}">
                <a16:creationId xmlns:a16="http://schemas.microsoft.com/office/drawing/2014/main" id="{FAD5925A-D719-40FF-BF1B-311545C01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D7683-4C95-4340-AEF4-ADCC440E35F6}"/>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12637816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20A0C4-D64E-4A2A-A594-26567A6B14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4F781F-A3C5-4FBA-BF5F-A3A139C58F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9A65B-367A-44BC-B4AC-A1582BC82095}"/>
              </a:ext>
            </a:extLst>
          </p:cNvPr>
          <p:cNvSpPr>
            <a:spLocks noGrp="1"/>
          </p:cNvSpPr>
          <p:nvPr>
            <p:ph type="dt" sz="half" idx="10"/>
          </p:nvPr>
        </p:nvSpPr>
        <p:spPr/>
        <p:txBody>
          <a:bodyPr/>
          <a:lstStyle/>
          <a:p>
            <a:fld id="{0D104359-BCC6-4846-BB00-77C342AA6A4F}" type="datetimeFigureOut">
              <a:rPr lang="en-US" smtClean="0"/>
              <a:t>4/2/2024</a:t>
            </a:fld>
            <a:endParaRPr lang="en-US"/>
          </a:p>
        </p:txBody>
      </p:sp>
      <p:sp>
        <p:nvSpPr>
          <p:cNvPr id="5" name="Footer Placeholder 4">
            <a:extLst>
              <a:ext uri="{FF2B5EF4-FFF2-40B4-BE49-F238E27FC236}">
                <a16:creationId xmlns:a16="http://schemas.microsoft.com/office/drawing/2014/main" id="{33218231-E561-4905-886D-0FA2775DE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1F3DC-A3D3-491C-988A-941EC58FED7D}"/>
              </a:ext>
            </a:extLst>
          </p:cNvPr>
          <p:cNvSpPr>
            <a:spLocks noGrp="1"/>
          </p:cNvSpPr>
          <p:nvPr>
            <p:ph type="sldNum" sz="quarter" idx="12"/>
          </p:nvPr>
        </p:nvSpPr>
        <p:spPr/>
        <p:txBody>
          <a:bodyPr/>
          <a:lstStyle/>
          <a:p>
            <a:fld id="{E08650C0-E913-4690-90F1-237498F9CB09}" type="slidenum">
              <a:rPr lang="en-US" smtClean="0"/>
              <a:t>‹#›</a:t>
            </a:fld>
            <a:endParaRPr lang="en-US"/>
          </a:p>
        </p:txBody>
      </p:sp>
    </p:spTree>
    <p:extLst>
      <p:ext uri="{BB962C8B-B14F-4D97-AF65-F5344CB8AC3E}">
        <p14:creationId xmlns:p14="http://schemas.microsoft.com/office/powerpoint/2010/main" val="266633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DD3CF-BE04-4B5E-80FA-8631CA1140B8}"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141331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6DD3CF-BE04-4B5E-80FA-8631CA1140B8}"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99168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6DD3CF-BE04-4B5E-80FA-8631CA1140B8}"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18733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DD3CF-BE04-4B5E-80FA-8631CA1140B8}"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245198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DD3CF-BE04-4B5E-80FA-8631CA1140B8}"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178728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DD3CF-BE04-4B5E-80FA-8631CA1140B8}"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379628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DD3CF-BE04-4B5E-80FA-8631CA1140B8}"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15740-7EE0-4F4F-98C5-08695A1435C6}" type="slidenum">
              <a:rPr lang="en-US" smtClean="0"/>
              <a:t>‹#›</a:t>
            </a:fld>
            <a:endParaRPr lang="en-US"/>
          </a:p>
        </p:txBody>
      </p:sp>
    </p:spTree>
    <p:extLst>
      <p:ext uri="{BB962C8B-B14F-4D97-AF65-F5344CB8AC3E}">
        <p14:creationId xmlns:p14="http://schemas.microsoft.com/office/powerpoint/2010/main" val="164654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6DD3CF-BE04-4B5E-80FA-8631CA1140B8}" type="datetimeFigureOut">
              <a:rPr lang="en-US" smtClean="0"/>
              <a:t>4/2/2024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315740-7EE0-4F4F-98C5-08695A1435C6}" type="slidenum">
              <a:rPr lang="en-US" smtClean="0"/>
              <a:t>‹#›</a:t>
            </a:fld>
            <a:endParaRPr lang="en-US"/>
          </a:p>
        </p:txBody>
      </p:sp>
    </p:spTree>
    <p:extLst>
      <p:ext uri="{BB962C8B-B14F-4D97-AF65-F5344CB8AC3E}">
        <p14:creationId xmlns:p14="http://schemas.microsoft.com/office/powerpoint/2010/main" val="203844697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E9ABF6-0F63-4106-BA40-932933253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7EC94-7B0C-4B77-ACCA-A94ED8E13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BB1B-02F9-4F36-ADA4-661E5DFE4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04359-BCC6-4846-BB00-77C342AA6A4F}" type="datetimeFigureOut">
              <a:rPr lang="en-US" smtClean="0"/>
              <a:t>4/2/2024</a:t>
            </a:fld>
            <a:endParaRPr lang="en-US"/>
          </a:p>
        </p:txBody>
      </p:sp>
      <p:sp>
        <p:nvSpPr>
          <p:cNvPr id="5" name="Footer Placeholder 4">
            <a:extLst>
              <a:ext uri="{FF2B5EF4-FFF2-40B4-BE49-F238E27FC236}">
                <a16:creationId xmlns:a16="http://schemas.microsoft.com/office/drawing/2014/main" id="{50939BA0-E520-4000-85E4-103B4BB11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079755-AF64-4F8A-8E36-239A6874E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650C0-E913-4690-90F1-237498F9CB09}" type="slidenum">
              <a:rPr lang="en-US" smtClean="0"/>
              <a:t>‹#›</a:t>
            </a:fld>
            <a:endParaRPr lang="en-US"/>
          </a:p>
        </p:txBody>
      </p:sp>
    </p:spTree>
    <p:extLst>
      <p:ext uri="{BB962C8B-B14F-4D97-AF65-F5344CB8AC3E}">
        <p14:creationId xmlns:p14="http://schemas.microsoft.com/office/powerpoint/2010/main" val="333228524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A458-49B5-4ACC-828B-FF641AF7BAEB}"/>
              </a:ext>
            </a:extLst>
          </p:cNvPr>
          <p:cNvSpPr>
            <a:spLocks noGrp="1"/>
          </p:cNvSpPr>
          <p:nvPr>
            <p:ph type="ctrTitle"/>
          </p:nvPr>
        </p:nvSpPr>
        <p:spPr>
          <a:xfrm>
            <a:off x="2928400" y="1459523"/>
            <a:ext cx="8574622" cy="1321775"/>
          </a:xfrm>
        </p:spPr>
        <p:txBody>
          <a:bodyPr>
            <a:normAutofit fontScale="90000"/>
          </a:bodyPr>
          <a:lstStyle/>
          <a:p>
            <a:pPr algn="ctr"/>
            <a:r>
              <a:rPr lang="en-US" b="1" dirty="0">
                <a:solidFill>
                  <a:srgbClr val="002060"/>
                </a:solidFill>
                <a:effectLst>
                  <a:outerShdw blurRad="38100" dist="38100" dir="2700000" algn="tl">
                    <a:srgbClr val="000000">
                      <a:alpha val="43137"/>
                    </a:srgbClr>
                  </a:outerShdw>
                </a:effectLst>
              </a:rPr>
              <a:t>A</a:t>
            </a:r>
            <a:r>
              <a:rPr lang="en-IN" b="1" dirty="0">
                <a:solidFill>
                  <a:srgbClr val="002060"/>
                </a:solidFill>
                <a:effectLst>
                  <a:outerShdw blurRad="38100" dist="38100" dir="2700000" algn="tl">
                    <a:srgbClr val="000000">
                      <a:alpha val="43137"/>
                    </a:srgbClr>
                  </a:outerShdw>
                </a:effectLst>
              </a:rPr>
              <a:t>n Application of  Chatbots Utilizing Machine Learning</a:t>
            </a:r>
            <a:endParaRPr lang="en-US" b="1" dirty="0">
              <a:solidFill>
                <a:srgbClr val="00206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A0ABA40-3B33-4298-81D2-B2E1A35E07BF}"/>
              </a:ext>
            </a:extLst>
          </p:cNvPr>
          <p:cNvSpPr>
            <a:spLocks noGrp="1"/>
          </p:cNvSpPr>
          <p:nvPr>
            <p:ph type="subTitle" idx="1"/>
          </p:nvPr>
        </p:nvSpPr>
        <p:spPr>
          <a:xfrm>
            <a:off x="2928400" y="2949677"/>
            <a:ext cx="8926969" cy="3480620"/>
          </a:xfrm>
        </p:spPr>
        <p:txBody>
          <a:bodyPr>
            <a:normAutofit/>
          </a:bodyPr>
          <a:lstStyle/>
          <a:p>
            <a:pPr algn="l"/>
            <a:r>
              <a:rPr lang="en-IN" sz="2400" b="1" u="sng" dirty="0">
                <a:latin typeface="Times New Roman" panose="02020603050405020304" pitchFamily="18" charset="0"/>
                <a:cs typeface="Times New Roman" panose="02020603050405020304" pitchFamily="18" charset="0"/>
              </a:rPr>
              <a:t>Project Guide: </a:t>
            </a:r>
            <a:r>
              <a:rPr lang="en-IN" sz="2000" dirty="0">
                <a:latin typeface="Times New Roman" panose="02020603050405020304" pitchFamily="18" charset="0"/>
                <a:cs typeface="Times New Roman" panose="02020603050405020304" pitchFamily="18" charset="0"/>
              </a:rPr>
              <a:t>								</a:t>
            </a:r>
            <a:r>
              <a:rPr lang="en-IN" sz="2000">
                <a:latin typeface="Times New Roman" panose="02020603050405020304" pitchFamily="18" charset="0"/>
                <a:cs typeface="Times New Roman" panose="02020603050405020304" pitchFamily="18" charset="0"/>
              </a:rPr>
              <a:t>	</a:t>
            </a:r>
            <a:r>
              <a:rPr lang="en-IN" sz="2400" b="1" u="sng">
                <a:latin typeface="Times New Roman" panose="02020603050405020304" pitchFamily="18" charset="0"/>
                <a:cs typeface="Times New Roman" panose="02020603050405020304" pitchFamily="18" charset="0"/>
              </a:rPr>
              <a:t>Submitted </a:t>
            </a:r>
            <a:r>
              <a:rPr lang="en-IN" sz="2400" b="1" u="sng" dirty="0">
                <a:latin typeface="Times New Roman" panose="02020603050405020304" pitchFamily="18" charset="0"/>
                <a:cs typeface="Times New Roman" panose="02020603050405020304" pitchFamily="18" charset="0"/>
              </a:rPr>
              <a:t>By:</a:t>
            </a:r>
          </a:p>
          <a:p>
            <a:pPr algn="l"/>
            <a:r>
              <a:rPr lang="en-IN" dirty="0">
                <a:latin typeface="Times New Roman" panose="02020603050405020304" pitchFamily="18" charset="0"/>
                <a:cs typeface="Times New Roman" panose="02020603050405020304" pitchFamily="18" charset="0"/>
              </a:rPr>
              <a:t>  </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 Sirisha	</a:t>
            </a:r>
            <a:r>
              <a:rPr lang="en-IN" dirty="0">
                <a:latin typeface="Times New Roman" panose="02020603050405020304" pitchFamily="18" charset="0"/>
                <a:cs typeface="Times New Roman" panose="02020603050405020304" pitchFamily="18" charset="0"/>
              </a:rPr>
              <a:t>										  </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Tharun Teja</a:t>
            </a:r>
          </a:p>
          <a:p>
            <a:pPr algn="l"/>
            <a:r>
              <a:rPr lang="en-IN" dirty="0">
                <a:latin typeface="Times New Roman" panose="02020603050405020304" pitchFamily="18" charset="0"/>
                <a:cs typeface="Times New Roman" panose="02020603050405020304" pitchFamily="18" charset="0"/>
              </a:rPr>
              <a:t>  </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Asst. Professor										   2</a:t>
            </a:r>
            <a:r>
              <a:rPr lang="en-IN"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nd</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MCA</a:t>
            </a:r>
          </a:p>
          <a:p>
            <a:pPr algn="l"/>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Department of Computer Applications                             JKC College, Guntur</a:t>
            </a:r>
          </a:p>
          <a:p>
            <a:pPr algn="l"/>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JKC College, Guntur</a:t>
            </a:r>
          </a:p>
          <a:p>
            <a:pPr algn="l"/>
            <a:endParaRPr lang="en-IN" sz="2800" b="1" dirty="0"/>
          </a:p>
          <a:p>
            <a:r>
              <a:rPr lang="en-US" dirty="0"/>
              <a:t> </a:t>
            </a:r>
          </a:p>
        </p:txBody>
      </p:sp>
      <p:pic>
        <p:nvPicPr>
          <p:cNvPr id="9" name="Picture 8">
            <a:extLst>
              <a:ext uri="{FF2B5EF4-FFF2-40B4-BE49-F238E27FC236}">
                <a16:creationId xmlns:a16="http://schemas.microsoft.com/office/drawing/2014/main" id="{B66AFD7B-51DE-4806-9E89-9C2810F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110" y="4721672"/>
            <a:ext cx="2743200" cy="2136328"/>
          </a:xfrm>
          <a:prstGeom prst="rect">
            <a:avLst/>
          </a:prstGeom>
        </p:spPr>
      </p:pic>
    </p:spTree>
    <p:extLst>
      <p:ext uri="{BB962C8B-B14F-4D97-AF65-F5344CB8AC3E}">
        <p14:creationId xmlns:p14="http://schemas.microsoft.com/office/powerpoint/2010/main" val="367515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E464-2DDE-4DFD-88B7-022DCCCEE8EC}"/>
              </a:ext>
            </a:extLst>
          </p:cNvPr>
          <p:cNvSpPr>
            <a:spLocks noGrp="1"/>
          </p:cNvSpPr>
          <p:nvPr>
            <p:ph type="title"/>
          </p:nvPr>
        </p:nvSpPr>
        <p:spPr>
          <a:xfrm>
            <a:off x="1620498" y="-442609"/>
            <a:ext cx="10018713" cy="1752599"/>
          </a:xfrm>
        </p:spPr>
        <p:txBody>
          <a:bodyPr>
            <a:normAutofit/>
          </a:bodyPr>
          <a:lstStyle/>
          <a:p>
            <a:r>
              <a:rPr lang="en-IN" sz="5400" b="1" dirty="0">
                <a:solidFill>
                  <a:srgbClr val="002060"/>
                </a:solidFill>
                <a:effectLst>
                  <a:outerShdw blurRad="38100" dist="38100" dir="2700000" algn="tl">
                    <a:srgbClr val="000000">
                      <a:alpha val="43137"/>
                    </a:srgbClr>
                  </a:outerShdw>
                </a:effectLst>
              </a:rPr>
              <a:t>Technologies Involved</a:t>
            </a:r>
            <a:endParaRPr lang="en-US" sz="5400"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D1761F1-ABF9-418F-90A7-611629B12941}"/>
              </a:ext>
            </a:extLst>
          </p:cNvPr>
          <p:cNvSpPr>
            <a:spLocks noGrp="1"/>
          </p:cNvSpPr>
          <p:nvPr>
            <p:ph idx="1"/>
          </p:nvPr>
        </p:nvSpPr>
        <p:spPr>
          <a:xfrm>
            <a:off x="1484311" y="1309990"/>
            <a:ext cx="10018713" cy="4978942"/>
          </a:xfrm>
        </p:spPr>
        <p:txBody>
          <a:bodyPr>
            <a:normAutofit fontScale="92500" lnSpcReduction="10000"/>
          </a:bodyPr>
          <a:lstStyle/>
          <a:p>
            <a:r>
              <a:rPr lang="en-US" b="1" dirty="0">
                <a:solidFill>
                  <a:schemeClr val="accent1"/>
                </a:solidFill>
                <a:latin typeface="Times New Roman" panose="02020603050405020304" pitchFamily="18" charset="0"/>
                <a:cs typeface="Times New Roman" panose="02020603050405020304" pitchFamily="18" charset="0"/>
              </a:rPr>
              <a:t>Artificial Intelligence  -: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Artificial intelligence is the main technology involved in chatbots. It’s meant to create something that can work and react like a human being. AI is used in many applications for error reduction, exploration, accomplishing repetitive tasks, and so on.</a:t>
            </a:r>
          </a:p>
          <a:p>
            <a:r>
              <a:rPr lang="en-US" b="1" dirty="0">
                <a:solidFill>
                  <a:schemeClr val="accent1"/>
                </a:solidFill>
                <a:latin typeface="Times New Roman" panose="02020603050405020304" pitchFamily="18" charset="0"/>
                <a:cs typeface="Times New Roman" panose="02020603050405020304" pitchFamily="18" charset="0"/>
              </a:rPr>
              <a:t>Machine learning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big part of AI these days is machine learning, which lets a chatbot learn how to better respond and provide helpful answers as it talks to more and more users over time. Machine learning can be made possible through various means such as neural networks, learning algorithms, and so on.</a:t>
            </a:r>
          </a:p>
          <a:p>
            <a:r>
              <a:rPr lang="en-US" b="1" spc="60"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Python -: </a:t>
            </a:r>
            <a:r>
              <a:rPr lang="en-US" spc="6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Artificial intelligence (AI) and machine learning are chatbot’s underlying technologies. They bring chatbot innovation, hence brand communication, to an entirely new personalized level.  However </a:t>
            </a:r>
            <a:r>
              <a:rPr lang="en-US"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Python</a:t>
            </a:r>
            <a:r>
              <a:rPr lang="en-US" spc="6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also plays a major role in  designing of a chatbot because the base for all the upcoming technologies like Artificial intelligence, Natural language processing and machine learning is Python.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399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441A-421B-7655-89B5-6EA22B05EEB8}"/>
              </a:ext>
            </a:extLst>
          </p:cNvPr>
          <p:cNvSpPr>
            <a:spLocks noGrp="1"/>
          </p:cNvSpPr>
          <p:nvPr>
            <p:ph type="title"/>
          </p:nvPr>
        </p:nvSpPr>
        <p:spPr>
          <a:xfrm>
            <a:off x="1484312" y="685800"/>
            <a:ext cx="8692076" cy="1398639"/>
          </a:xfrm>
        </p:spPr>
        <p:txBody>
          <a:bodyPr/>
          <a:lstStyle/>
          <a:p>
            <a:r>
              <a:rPr lang="en-US" b="1" dirty="0">
                <a:solidFill>
                  <a:schemeClr val="accent1"/>
                </a:solidFill>
              </a:rPr>
              <a:t>SOFTWARE AND HARDWARE REQUIREMENTS</a:t>
            </a:r>
            <a:endParaRPr lang="en-IN" b="1" dirty="0">
              <a:solidFill>
                <a:schemeClr val="accent1"/>
              </a:solidFill>
            </a:endParaRPr>
          </a:p>
        </p:txBody>
      </p:sp>
      <p:sp>
        <p:nvSpPr>
          <p:cNvPr id="3" name="Content Placeholder 2">
            <a:extLst>
              <a:ext uri="{FF2B5EF4-FFF2-40B4-BE49-F238E27FC236}">
                <a16:creationId xmlns:a16="http://schemas.microsoft.com/office/drawing/2014/main" id="{E67BE652-3ABA-6A7E-3B39-B01D104A0FE9}"/>
              </a:ext>
            </a:extLst>
          </p:cNvPr>
          <p:cNvSpPr>
            <a:spLocks noGrp="1"/>
          </p:cNvSpPr>
          <p:nvPr>
            <p:ph idx="1"/>
          </p:nvPr>
        </p:nvSpPr>
        <p:spPr>
          <a:xfrm>
            <a:off x="1337188" y="2084439"/>
            <a:ext cx="10165836" cy="3706761"/>
          </a:xfrm>
        </p:spPr>
        <p:txBody>
          <a:bodyPr>
            <a:normAutofit/>
          </a:bodyPr>
          <a:lstStyle/>
          <a:p>
            <a:pPr marL="0" indent="0">
              <a:buNone/>
            </a:pPr>
            <a:r>
              <a:rPr lang="en-US" sz="3200" b="1" dirty="0">
                <a:solidFill>
                  <a:schemeClr val="accent2"/>
                </a:solidFill>
              </a:rPr>
              <a:t>Software Requirements:</a:t>
            </a:r>
            <a:r>
              <a:rPr lang="en-US" b="1" dirty="0"/>
              <a:t>		    </a:t>
            </a:r>
            <a:r>
              <a:rPr lang="en-US" sz="3200" b="1" dirty="0">
                <a:solidFill>
                  <a:schemeClr val="accent3"/>
                </a:solidFill>
              </a:rPr>
              <a:t>Hardware Requirements:</a:t>
            </a:r>
          </a:p>
          <a:p>
            <a:pPr marL="0" indent="0">
              <a:buNone/>
            </a:pPr>
            <a:r>
              <a:rPr lang="en-IN" b="1" dirty="0"/>
              <a:t>*Operating System  : Windows</a:t>
            </a:r>
            <a:r>
              <a:rPr lang="en-IN" b="1" dirty="0">
                <a:latin typeface="Times New Roman" panose="02020603050405020304" pitchFamily="18" charset="0"/>
                <a:cs typeface="Times New Roman" panose="02020603050405020304" pitchFamily="18" charset="0"/>
              </a:rPr>
              <a:t>11		   *Processor   : 8Octa Core Processor </a:t>
            </a:r>
          </a:p>
          <a:p>
            <a:pPr marL="0" indent="0">
              <a:buNone/>
            </a:pPr>
            <a:r>
              <a:rPr lang="en-IN" b="1" dirty="0">
                <a:latin typeface="Times New Roman" panose="02020603050405020304" pitchFamily="18" charset="0"/>
                <a:cs typeface="Times New Roman" panose="02020603050405020304" pitchFamily="18" charset="0"/>
              </a:rPr>
              <a:t>*Coding Languages : Python                    *RAM          : 32GB RAM</a:t>
            </a:r>
          </a:p>
          <a:p>
            <a:pPr marL="0" indent="0">
              <a:buNone/>
            </a:pPr>
            <a:r>
              <a:rPr lang="en-IN" b="1" dirty="0">
                <a:latin typeface="Times New Roman" panose="02020603050405020304" pitchFamily="18" charset="0"/>
                <a:cs typeface="Times New Roman" panose="02020603050405020304" pitchFamily="18" charset="0"/>
              </a:rPr>
              <a:t>*Front-End               : Python                    *Hard Disk : 500GB hard disk </a:t>
            </a:r>
          </a:p>
          <a:p>
            <a:pPr marL="0" indent="0">
              <a:buNone/>
            </a:pPr>
            <a:r>
              <a:rPr lang="en-IN" b="1" dirty="0">
                <a:latin typeface="Times New Roman" panose="02020603050405020304" pitchFamily="18" charset="0"/>
                <a:cs typeface="Times New Roman" panose="02020603050405020304" pitchFamily="18" charset="0"/>
              </a:rPr>
              <a:t>*Back-End                : Django-ORM</a:t>
            </a:r>
          </a:p>
          <a:p>
            <a:pPr marL="0" indent="0">
              <a:buNone/>
            </a:pPr>
            <a:r>
              <a:rPr lang="en-IN" b="1" dirty="0">
                <a:latin typeface="Times New Roman" panose="02020603050405020304" pitchFamily="18" charset="0"/>
                <a:cs typeface="Times New Roman" panose="02020603050405020304" pitchFamily="18" charset="0"/>
              </a:rPr>
              <a:t>*Designing                : Html, Css, JavaScript</a:t>
            </a:r>
          </a:p>
          <a:p>
            <a:pPr marL="0" indent="0">
              <a:buNone/>
            </a:pPr>
            <a:r>
              <a:rPr lang="en-IN" b="1" dirty="0">
                <a:latin typeface="Times New Roman" panose="02020603050405020304" pitchFamily="18" charset="0"/>
                <a:cs typeface="Times New Roman" panose="02020603050405020304" pitchFamily="18" charset="0"/>
              </a:rPr>
              <a:t>*Database                 : MySQL</a:t>
            </a:r>
          </a:p>
        </p:txBody>
      </p:sp>
    </p:spTree>
    <p:extLst>
      <p:ext uri="{BB962C8B-B14F-4D97-AF65-F5344CB8AC3E}">
        <p14:creationId xmlns:p14="http://schemas.microsoft.com/office/powerpoint/2010/main" val="9743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C9A9-19EC-4FED-94F3-8568AF9795B8}"/>
              </a:ext>
            </a:extLst>
          </p:cNvPr>
          <p:cNvSpPr>
            <a:spLocks noGrp="1"/>
          </p:cNvSpPr>
          <p:nvPr>
            <p:ph type="title"/>
          </p:nvPr>
        </p:nvSpPr>
        <p:spPr>
          <a:xfrm>
            <a:off x="1484310" y="0"/>
            <a:ext cx="10018713" cy="1752599"/>
          </a:xfrm>
          <a:solidFill>
            <a:schemeClr val="bg1"/>
          </a:solidFill>
        </p:spPr>
        <p:txBody>
          <a:bodyPr>
            <a:normAutofit/>
          </a:bodyPr>
          <a:lstStyle/>
          <a:p>
            <a:r>
              <a:rPr lang="en-IN" sz="5400" b="1" dirty="0">
                <a:solidFill>
                  <a:srgbClr val="002060"/>
                </a:solidFill>
                <a:effectLst>
                  <a:outerShdw blurRad="38100" dist="38100" dir="2700000" algn="tl">
                    <a:srgbClr val="000000">
                      <a:alpha val="43137"/>
                    </a:srgbClr>
                  </a:outerShdw>
                </a:effectLst>
              </a:rPr>
              <a:t>Benefits of the Chatbot</a:t>
            </a:r>
            <a:endParaRPr lang="en-US" sz="5400"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3694FE9-EC3D-44CF-BFC2-DD77B659B49F}"/>
              </a:ext>
            </a:extLst>
          </p:cNvPr>
          <p:cNvSpPr>
            <a:spLocks noGrp="1"/>
          </p:cNvSpPr>
          <p:nvPr>
            <p:ph idx="1"/>
          </p:nvPr>
        </p:nvSpPr>
        <p:spPr>
          <a:xfrm>
            <a:off x="1484310" y="1523999"/>
            <a:ext cx="10018713" cy="4523362"/>
          </a:xfrm>
        </p:spPr>
        <p:txBody>
          <a:bodyPr>
            <a:normAutofit/>
          </a:bodyPr>
          <a:lstStyle/>
          <a:p>
            <a:r>
              <a:rPr lang="en-US" b="1" dirty="0">
                <a:latin typeface="Times New Roman" panose="02020603050405020304" pitchFamily="18" charset="0"/>
                <a:cs typeface="Times New Roman" panose="02020603050405020304" pitchFamily="18" charset="0"/>
              </a:rPr>
              <a:t>User does not have to go personally to college office for the enquiry.</a:t>
            </a:r>
          </a:p>
          <a:p>
            <a:r>
              <a:rPr lang="en-US" b="1" dirty="0">
                <a:latin typeface="Times New Roman" panose="02020603050405020304" pitchFamily="18" charset="0"/>
                <a:cs typeface="Times New Roman" panose="02020603050405020304" pitchFamily="18" charset="0"/>
              </a:rPr>
              <a:t>This application enables the students to be updated with college cultural activities.</a:t>
            </a:r>
          </a:p>
          <a:p>
            <a:r>
              <a:rPr lang="en-US" b="1" dirty="0">
                <a:latin typeface="Times New Roman" panose="02020603050405020304" pitchFamily="18" charset="0"/>
                <a:cs typeface="Times New Roman" panose="02020603050405020304" pitchFamily="18" charset="0"/>
              </a:rPr>
              <a:t>This application saves time for the student as well as teaching and non teaching staffs.</a:t>
            </a:r>
          </a:p>
          <a:p>
            <a:r>
              <a:rPr lang="en-US" b="1" dirty="0">
                <a:latin typeface="Times New Roman" panose="02020603050405020304" pitchFamily="18" charset="0"/>
                <a:cs typeface="Times New Roman" panose="02020603050405020304" pitchFamily="18" charset="0"/>
              </a:rPr>
              <a:t>The system has an effective graphical user interface due to which this system answers to the query as if real person is answering.</a:t>
            </a:r>
          </a:p>
          <a:p>
            <a:endParaRPr lang="en-US" dirty="0"/>
          </a:p>
        </p:txBody>
      </p:sp>
    </p:spTree>
    <p:extLst>
      <p:ext uri="{BB962C8B-B14F-4D97-AF65-F5344CB8AC3E}">
        <p14:creationId xmlns:p14="http://schemas.microsoft.com/office/powerpoint/2010/main" val="126210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D087-48C5-4CB7-9564-45EAED0365B5}"/>
              </a:ext>
            </a:extLst>
          </p:cNvPr>
          <p:cNvSpPr>
            <a:spLocks noGrp="1"/>
          </p:cNvSpPr>
          <p:nvPr>
            <p:ph type="title"/>
          </p:nvPr>
        </p:nvSpPr>
        <p:spPr>
          <a:xfrm>
            <a:off x="1698319" y="217353"/>
            <a:ext cx="10018713" cy="5642041"/>
          </a:xfrm>
          <a:solidFill>
            <a:schemeClr val="bg1"/>
          </a:solidFill>
        </p:spPr>
        <p:txBody>
          <a:bodyPr>
            <a:normAutofit/>
          </a:bodyPr>
          <a:lstStyle/>
          <a:p>
            <a:r>
              <a:rPr lang="en-IN" sz="8000" b="1" dirty="0">
                <a:solidFill>
                  <a:srgbClr val="002060"/>
                </a:solidFill>
                <a:effectLst>
                  <a:outerShdw blurRad="38100" dist="38100" dir="2700000" algn="tl">
                    <a:srgbClr val="000000">
                      <a:alpha val="43137"/>
                    </a:srgbClr>
                  </a:outerShdw>
                </a:effectLst>
              </a:rPr>
              <a:t>Thank You</a:t>
            </a:r>
            <a:br>
              <a:rPr lang="en-IN" sz="8000" b="1" dirty="0">
                <a:solidFill>
                  <a:srgbClr val="002060"/>
                </a:solidFill>
                <a:effectLst>
                  <a:outerShdw blurRad="38100" dist="38100" dir="2700000" algn="tl">
                    <a:srgbClr val="000000">
                      <a:alpha val="43137"/>
                    </a:srgbClr>
                  </a:outerShdw>
                </a:effectLst>
              </a:rPr>
            </a:br>
            <a:br>
              <a:rPr lang="en-IN" sz="8000" b="1" dirty="0">
                <a:solidFill>
                  <a:srgbClr val="002060"/>
                </a:solidFill>
                <a:effectLst>
                  <a:outerShdw blurRad="38100" dist="38100" dir="2700000" algn="tl">
                    <a:srgbClr val="000000">
                      <a:alpha val="43137"/>
                    </a:srgbClr>
                  </a:outerShdw>
                </a:effectLst>
              </a:rPr>
            </a:br>
            <a:endParaRPr lang="en-US" sz="8000" b="1" dirty="0">
              <a:solidFill>
                <a:srgbClr val="00206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73F562EC-F0AF-43E7-B5A4-42043E3EE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4" y="2776854"/>
            <a:ext cx="6429375" cy="4081146"/>
          </a:xfrm>
          <a:prstGeom prst="rect">
            <a:avLst/>
          </a:prstGeom>
        </p:spPr>
      </p:pic>
    </p:spTree>
    <p:extLst>
      <p:ext uri="{BB962C8B-B14F-4D97-AF65-F5344CB8AC3E}">
        <p14:creationId xmlns:p14="http://schemas.microsoft.com/office/powerpoint/2010/main" val="195240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A9C7-9A9E-4348-881D-B32F15BAF588}"/>
              </a:ext>
            </a:extLst>
          </p:cNvPr>
          <p:cNvSpPr>
            <a:spLocks noGrp="1"/>
          </p:cNvSpPr>
          <p:nvPr>
            <p:ph type="title"/>
          </p:nvPr>
        </p:nvSpPr>
        <p:spPr>
          <a:xfrm>
            <a:off x="1717775" y="-505839"/>
            <a:ext cx="10018713" cy="1843391"/>
          </a:xfrm>
          <a:noFill/>
        </p:spPr>
        <p:txBody>
          <a:bodyPr>
            <a:normAutofit/>
          </a:bodyPr>
          <a:lstStyle/>
          <a:p>
            <a:r>
              <a:rPr lang="en-US" sz="6000" b="1" dirty="0">
                <a:solidFill>
                  <a:srgbClr val="002060"/>
                </a:solidFill>
                <a:effectLst>
                  <a:outerShdw blurRad="38100" dist="38100" dir="2700000" algn="tl">
                    <a:srgbClr val="000000">
                      <a:alpha val="43137"/>
                    </a:srgbClr>
                  </a:outerShdw>
                </a:effectLst>
              </a:rPr>
              <a:t>I</a:t>
            </a:r>
            <a:r>
              <a:rPr lang="en-IN" sz="6000" b="1" dirty="0">
                <a:solidFill>
                  <a:srgbClr val="002060"/>
                </a:solidFill>
                <a:effectLst>
                  <a:outerShdw blurRad="38100" dist="38100" dir="2700000" algn="tl">
                    <a:srgbClr val="000000">
                      <a:alpha val="43137"/>
                    </a:srgbClr>
                  </a:outerShdw>
                </a:effectLst>
              </a:rPr>
              <a:t>NDEX</a:t>
            </a:r>
            <a:endParaRPr lang="en-US" sz="6000"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BFA43C3-30FB-4218-A1DA-BC38624D9F52}"/>
              </a:ext>
            </a:extLst>
          </p:cNvPr>
          <p:cNvSpPr>
            <a:spLocks noGrp="1"/>
          </p:cNvSpPr>
          <p:nvPr>
            <p:ph idx="1"/>
          </p:nvPr>
        </p:nvSpPr>
        <p:spPr>
          <a:xfrm>
            <a:off x="1717775" y="1337552"/>
            <a:ext cx="10018713" cy="4974757"/>
          </a:xfrm>
        </p:spPr>
        <p:txBody>
          <a:bodyPr>
            <a:normAutofit lnSpcReduction="10000"/>
          </a:bodyPr>
          <a:lstStyle/>
          <a:p>
            <a:r>
              <a:rPr lang="en-IN" sz="3000" b="1" dirty="0">
                <a:solidFill>
                  <a:schemeClr val="accent1"/>
                </a:solidFill>
              </a:rPr>
              <a:t>INTRODUCTION</a:t>
            </a:r>
          </a:p>
          <a:p>
            <a:r>
              <a:rPr lang="en-IN" sz="3000" b="1" dirty="0">
                <a:solidFill>
                  <a:schemeClr val="accent1"/>
                </a:solidFill>
              </a:rPr>
              <a:t>ABSTRACT</a:t>
            </a:r>
          </a:p>
          <a:p>
            <a:r>
              <a:rPr lang="en-IN" sz="3000" b="1" dirty="0">
                <a:solidFill>
                  <a:schemeClr val="accent1"/>
                </a:solidFill>
              </a:rPr>
              <a:t>ALGORITHMS</a:t>
            </a:r>
          </a:p>
          <a:p>
            <a:r>
              <a:rPr lang="en-IN" sz="3000" b="1" dirty="0">
                <a:solidFill>
                  <a:schemeClr val="accent1"/>
                </a:solidFill>
              </a:rPr>
              <a:t>MODULES</a:t>
            </a:r>
          </a:p>
          <a:p>
            <a:r>
              <a:rPr lang="en-IN" sz="3000" b="1" dirty="0">
                <a:solidFill>
                  <a:schemeClr val="accent1"/>
                </a:solidFill>
              </a:rPr>
              <a:t>UML DIAGRAMS</a:t>
            </a:r>
          </a:p>
          <a:p>
            <a:r>
              <a:rPr lang="en-IN" sz="3000" b="1" dirty="0">
                <a:solidFill>
                  <a:schemeClr val="accent1"/>
                </a:solidFill>
              </a:rPr>
              <a:t>TECHNOLOGIES</a:t>
            </a:r>
          </a:p>
          <a:p>
            <a:r>
              <a:rPr lang="en-IN" sz="3000" b="1" dirty="0">
                <a:solidFill>
                  <a:schemeClr val="accent1"/>
                </a:solidFill>
              </a:rPr>
              <a:t>SOFTWARE AND HARDWARE REQUIREMENTS</a:t>
            </a:r>
          </a:p>
          <a:p>
            <a:r>
              <a:rPr lang="en-IN" sz="3000" b="1" dirty="0">
                <a:solidFill>
                  <a:schemeClr val="accent1"/>
                </a:solidFill>
              </a:rPr>
              <a:t>BENEFITS OF CHATBOT</a:t>
            </a:r>
          </a:p>
          <a:p>
            <a:endParaRPr lang="en-IN" b="1" dirty="0">
              <a:solidFill>
                <a:schemeClr val="accent1"/>
              </a:solidFill>
            </a:endParaRPr>
          </a:p>
          <a:p>
            <a:endParaRPr lang="en-IN" b="1" dirty="0">
              <a:solidFill>
                <a:schemeClr val="accent1"/>
              </a:solidFill>
            </a:endParaRPr>
          </a:p>
          <a:p>
            <a:endParaRPr lang="en-IN" b="1" dirty="0">
              <a:solidFill>
                <a:schemeClr val="accent1"/>
              </a:solidFill>
            </a:endParaRPr>
          </a:p>
        </p:txBody>
      </p:sp>
    </p:spTree>
    <p:extLst>
      <p:ext uri="{BB962C8B-B14F-4D97-AF65-F5344CB8AC3E}">
        <p14:creationId xmlns:p14="http://schemas.microsoft.com/office/powerpoint/2010/main" val="150675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EECE4-BF05-4B9E-B788-0C3FED530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3964" cy="6858001"/>
          </a:xfrm>
          <a:prstGeom prst="rect">
            <a:avLst/>
          </a:prstGeom>
        </p:spPr>
      </p:pic>
    </p:spTree>
    <p:extLst>
      <p:ext uri="{BB962C8B-B14F-4D97-AF65-F5344CB8AC3E}">
        <p14:creationId xmlns:p14="http://schemas.microsoft.com/office/powerpoint/2010/main" val="386352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7300-0496-4CE9-AD26-27035067372D}"/>
              </a:ext>
            </a:extLst>
          </p:cNvPr>
          <p:cNvSpPr>
            <a:spLocks noGrp="1"/>
          </p:cNvSpPr>
          <p:nvPr>
            <p:ph type="title"/>
          </p:nvPr>
        </p:nvSpPr>
        <p:spPr>
          <a:xfrm>
            <a:off x="1484311" y="-374073"/>
            <a:ext cx="10018713" cy="1898072"/>
          </a:xfrm>
        </p:spPr>
        <p:txBody>
          <a:bodyPr>
            <a:normAutofit/>
          </a:bodyPr>
          <a:lstStyle/>
          <a:p>
            <a:r>
              <a:rPr lang="en-IN" sz="5400" b="1" dirty="0">
                <a:solidFill>
                  <a:srgbClr val="002060"/>
                </a:solidFill>
                <a:effectLst>
                  <a:outerShdw blurRad="38100" dist="38100" dir="2700000" algn="tl">
                    <a:srgbClr val="000000">
                      <a:alpha val="43137"/>
                    </a:srgbClr>
                  </a:outerShdw>
                </a:effectLst>
              </a:rPr>
              <a:t>Introduction</a:t>
            </a:r>
            <a:endParaRPr lang="en-US" sz="5400"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FABA261-62F5-4E89-B5A6-3938681B20EC}"/>
              </a:ext>
            </a:extLst>
          </p:cNvPr>
          <p:cNvSpPr>
            <a:spLocks noGrp="1"/>
          </p:cNvSpPr>
          <p:nvPr>
            <p:ph idx="1"/>
          </p:nvPr>
        </p:nvSpPr>
        <p:spPr>
          <a:xfrm>
            <a:off x="1636711" y="1470312"/>
            <a:ext cx="10018713" cy="5387688"/>
          </a:xfrm>
        </p:spPr>
        <p:txBody>
          <a:bodyPr>
            <a:normAutofit/>
          </a:bodyPr>
          <a:lstStyle/>
          <a:p>
            <a:r>
              <a:rPr lang="en-US" dirty="0">
                <a:latin typeface="Times New Roman" panose="02020603050405020304" pitchFamily="18" charset="0"/>
                <a:cs typeface="Times New Roman" panose="02020603050405020304" pitchFamily="18" charset="0"/>
              </a:rPr>
              <a:t>In this Project we aim at making College Enquiry Chat Bot. Chat bots typically provide a text-based user interface, allowing the user to type commands and receive text as well as text to speech response.</a:t>
            </a:r>
          </a:p>
          <a:p>
            <a:r>
              <a:rPr lang="en-US" dirty="0">
                <a:latin typeface="Times New Roman" panose="02020603050405020304" pitchFamily="18" charset="0"/>
                <a:cs typeface="Times New Roman" panose="02020603050405020304" pitchFamily="18" charset="0"/>
              </a:rPr>
              <a:t> Chat bots are usually a stateful services, remembering previous commands (and perhaps even conversation in order to provide functionality. </a:t>
            </a:r>
          </a:p>
          <a:p>
            <a:r>
              <a:rPr lang="en-US" dirty="0">
                <a:latin typeface="Times New Roman" panose="02020603050405020304" pitchFamily="18" charset="0"/>
                <a:cs typeface="Times New Roman" panose="02020603050405020304" pitchFamily="18" charset="0"/>
              </a:rPr>
              <a:t>Chatbots are integrated into websites, apps and other messengers</a:t>
            </a:r>
          </a:p>
          <a:p>
            <a:r>
              <a:rPr lang="en-US" dirty="0">
                <a:latin typeface="Times New Roman" panose="02020603050405020304" pitchFamily="18" charset="0"/>
                <a:cs typeface="Times New Roman" panose="02020603050405020304" pitchFamily="18" charset="0"/>
              </a:rPr>
              <a:t>When chat bot technology is integrated with popular web services it can be utilized securely by even larger audience.</a:t>
            </a:r>
          </a:p>
          <a:p>
            <a:r>
              <a:rPr lang="en-US" dirty="0">
                <a:latin typeface="Times New Roman" panose="02020603050405020304" pitchFamily="18" charset="0"/>
                <a:cs typeface="Times New Roman" panose="02020603050405020304" pitchFamily="18" charset="0"/>
              </a:rPr>
              <a:t>Chatbots are often designed to convincingly simulate how a human would behave as a conversational partner. But however to decrease human effort chatbots came into </a:t>
            </a:r>
            <a:r>
              <a:rPr lang="en-US" dirty="0" err="1">
                <a:latin typeface="Times New Roman" panose="02020603050405020304" pitchFamily="18" charset="0"/>
                <a:cs typeface="Times New Roman" panose="02020603050405020304" pitchFamily="18" charset="0"/>
              </a:rPr>
              <a:t>existance</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498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9388-A101-428F-B1E7-ADA507F9919E}"/>
              </a:ext>
            </a:extLst>
          </p:cNvPr>
          <p:cNvSpPr>
            <a:spLocks noGrp="1"/>
          </p:cNvSpPr>
          <p:nvPr>
            <p:ph type="title"/>
          </p:nvPr>
        </p:nvSpPr>
        <p:spPr>
          <a:xfrm>
            <a:off x="1775257" y="-353290"/>
            <a:ext cx="10018713" cy="1752599"/>
          </a:xfrm>
        </p:spPr>
        <p:txBody>
          <a:bodyPr>
            <a:normAutofit/>
          </a:bodyPr>
          <a:lstStyle/>
          <a:p>
            <a:r>
              <a:rPr lang="en-US" sz="4800" b="1" dirty="0">
                <a:solidFill>
                  <a:srgbClr val="002060"/>
                </a:solidFill>
                <a:effectLst>
                  <a:outerShdw blurRad="38100" dist="38100" dir="2700000" algn="tl">
                    <a:srgbClr val="000000">
                      <a:alpha val="43137"/>
                    </a:srgbClr>
                  </a:outerShdw>
                </a:effectLst>
              </a:rPr>
              <a:t>ABSTRACT</a:t>
            </a:r>
          </a:p>
        </p:txBody>
      </p:sp>
      <p:sp>
        <p:nvSpPr>
          <p:cNvPr id="7" name="Content Placeholder 6">
            <a:extLst>
              <a:ext uri="{FF2B5EF4-FFF2-40B4-BE49-F238E27FC236}">
                <a16:creationId xmlns:a16="http://schemas.microsoft.com/office/drawing/2014/main" id="{1BE96E82-CF4F-4897-85EC-A7F16E372854}"/>
              </a:ext>
            </a:extLst>
          </p:cNvPr>
          <p:cNvSpPr>
            <a:spLocks noGrp="1"/>
          </p:cNvSpPr>
          <p:nvPr>
            <p:ph idx="1"/>
          </p:nvPr>
        </p:nvSpPr>
        <p:spPr>
          <a:xfrm>
            <a:off x="1578587" y="966354"/>
            <a:ext cx="7936778" cy="5683829"/>
          </a:xfrm>
        </p:spPr>
        <p:txBody>
          <a:bodyPr>
            <a:normAutofit fontScale="92500" lnSpcReduction="10000"/>
          </a:bodyPr>
          <a:lstStyle/>
          <a:p>
            <a:r>
              <a:rPr lang="en-US" b="1" dirty="0">
                <a:effectLst/>
                <a:latin typeface="Times New Roman" panose="02020603050405020304" pitchFamily="18" charset="0"/>
                <a:ea typeface="Times New Roman" panose="02020603050405020304" pitchFamily="18" charset="0"/>
              </a:rPr>
              <a:t>In recent years, the development of chatbot has become trendier and so far several conversational chatbots were designed which replaces the traditional chatbots. A chatbot is a computer program which is used to interact with humans and fulfill their needs. Chatbot gives the response for the user query and sometimes they are capable of executing tasks also. Early development of chatbots became so difficult whereas recent chatbots development is much easier because of the wide availability of development platforms and source code. A chatbot can be developed using either Natural Language Processing (NLP)</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or</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Deep</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Learning.</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When</a:t>
            </a:r>
            <a:r>
              <a:rPr lang="en-US" b="1" spc="-5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compared</a:t>
            </a:r>
            <a:r>
              <a:rPr lang="en-US" b="1" spc="-3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to</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traditional</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chatbots, bots</a:t>
            </a:r>
            <a:r>
              <a:rPr lang="en-US" b="1" spc="-4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designed</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using</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Deep</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Learning</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requires</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huge</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amount</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of</a:t>
            </a:r>
            <a:r>
              <a:rPr lang="en-US" b="1" spc="-3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data to</a:t>
            </a:r>
            <a:r>
              <a:rPr lang="en-US" b="1" spc="-3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train.</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The</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aim</a:t>
            </a:r>
            <a:r>
              <a:rPr lang="en-US" b="1" spc="-3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of</a:t>
            </a:r>
            <a:r>
              <a:rPr lang="en-US" b="1" spc="-5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this</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paper</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is</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to</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present,</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in</a:t>
            </a:r>
            <a:r>
              <a:rPr lang="en-US" b="1" spc="-4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what</a:t>
            </a:r>
            <a:r>
              <a:rPr lang="en-US" b="1" spc="-5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different</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ways the</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chatbot</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can</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be</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developed</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and</a:t>
            </a:r>
            <a:r>
              <a:rPr lang="en-US" b="1" spc="-1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their</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classifications.</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This</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paper also makes a discussion about the metrics for accessing the performance of bots. This helps in designing</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more effective bots.</a:t>
            </a:r>
            <a:endParaRPr lang="en-IN" dirty="0">
              <a:effectLst/>
              <a:latin typeface="Times New Roman" panose="02020603050405020304" pitchFamily="18" charset="0"/>
              <a:ea typeface="Times New Roman" panose="02020603050405020304" pitchFamily="18" charset="0"/>
            </a:endParaRPr>
          </a:p>
          <a:p>
            <a:endParaRPr lang="en-US" dirty="0"/>
          </a:p>
        </p:txBody>
      </p:sp>
      <p:pic>
        <p:nvPicPr>
          <p:cNvPr id="11" name="Picture 10">
            <a:extLst>
              <a:ext uri="{FF2B5EF4-FFF2-40B4-BE49-F238E27FC236}">
                <a16:creationId xmlns:a16="http://schemas.microsoft.com/office/drawing/2014/main" id="{07214ABF-3DBA-429B-B06A-2DC27798C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364" y="1220281"/>
            <a:ext cx="2676635" cy="3244529"/>
          </a:xfrm>
          <a:prstGeom prst="rect">
            <a:avLst/>
          </a:prstGeom>
        </p:spPr>
      </p:pic>
    </p:spTree>
    <p:extLst>
      <p:ext uri="{BB962C8B-B14F-4D97-AF65-F5344CB8AC3E}">
        <p14:creationId xmlns:p14="http://schemas.microsoft.com/office/powerpoint/2010/main" val="325246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5492177-ABB7-4DA4-BE06-1F703F18A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 y="-1"/>
            <a:ext cx="12184740" cy="6858001"/>
          </a:xfrm>
          <a:prstGeom prst="rect">
            <a:avLst/>
          </a:prstGeom>
        </p:spPr>
      </p:pic>
    </p:spTree>
    <p:extLst>
      <p:ext uri="{BB962C8B-B14F-4D97-AF65-F5344CB8AC3E}">
        <p14:creationId xmlns:p14="http://schemas.microsoft.com/office/powerpoint/2010/main" val="394302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B7B24-1A0A-4780-AB32-8B2CDF6A4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154" y="1250808"/>
            <a:ext cx="9429135" cy="5173766"/>
          </a:xfrm>
          <a:prstGeom prst="rect">
            <a:avLst/>
          </a:prstGeom>
        </p:spPr>
      </p:pic>
      <p:sp>
        <p:nvSpPr>
          <p:cNvPr id="2" name="TextBox 1">
            <a:extLst>
              <a:ext uri="{FF2B5EF4-FFF2-40B4-BE49-F238E27FC236}">
                <a16:creationId xmlns:a16="http://schemas.microsoft.com/office/drawing/2014/main" id="{37AA510B-415E-08A3-CA8B-CB669FE3C55F}"/>
              </a:ext>
            </a:extLst>
          </p:cNvPr>
          <p:cNvSpPr txBox="1"/>
          <p:nvPr/>
        </p:nvSpPr>
        <p:spPr>
          <a:xfrm>
            <a:off x="1956620" y="825911"/>
            <a:ext cx="8563897" cy="707886"/>
          </a:xfrm>
          <a:prstGeom prst="rect">
            <a:avLst/>
          </a:prstGeom>
          <a:noFill/>
        </p:spPr>
        <p:txBody>
          <a:bodyPr wrap="square" rtlCol="0">
            <a:spAutoFit/>
          </a:bodyPr>
          <a:lstStyle/>
          <a:p>
            <a:r>
              <a:rPr lang="en-US" sz="4000" b="1" dirty="0">
                <a:solidFill>
                  <a:schemeClr val="accent1"/>
                </a:solidFill>
                <a:effectLst>
                  <a:outerShdw blurRad="38100" dist="38100" dir="2700000" algn="tl">
                    <a:srgbClr val="000000">
                      <a:alpha val="43137"/>
                    </a:srgbClr>
                  </a:outerShdw>
                </a:effectLst>
              </a:rPr>
              <a:t>ALGORITHMS</a:t>
            </a:r>
            <a:endParaRPr lang="en-IN" sz="40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5770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C02B5-690D-AA97-2D1D-EE5F804A7261}"/>
              </a:ext>
            </a:extLst>
          </p:cNvPr>
          <p:cNvSpPr txBox="1"/>
          <p:nvPr/>
        </p:nvSpPr>
        <p:spPr>
          <a:xfrm>
            <a:off x="1779639" y="737419"/>
            <a:ext cx="9783096" cy="3847207"/>
          </a:xfrm>
          <a:prstGeom prst="rect">
            <a:avLst/>
          </a:prstGeom>
          <a:noFill/>
        </p:spPr>
        <p:txBody>
          <a:bodyPr wrap="square" rtlCol="0">
            <a:spAutoFit/>
          </a:bodyPr>
          <a:lstStyle/>
          <a:p>
            <a:r>
              <a:rPr lang="en-US" sz="4000" b="1" dirty="0">
                <a:solidFill>
                  <a:schemeClr val="accent1"/>
                </a:solidFill>
              </a:rPr>
              <a:t>MODULES</a:t>
            </a:r>
          </a:p>
          <a:p>
            <a:endParaRPr lang="en-US" dirty="0"/>
          </a:p>
          <a:p>
            <a:pPr marL="285750" indent="-285750">
              <a:buFont typeface="Wingdings" panose="05000000000000000000" pitchFamily="2" charset="2"/>
              <a:buChar char="v"/>
            </a:pPr>
            <a:r>
              <a:rPr lang="en-US" sz="2800" b="1" dirty="0">
                <a:solidFill>
                  <a:schemeClr val="tx2"/>
                </a:solidFill>
              </a:rPr>
              <a:t>Natural Language Processing(NLP) Module</a:t>
            </a:r>
          </a:p>
          <a:p>
            <a:pPr marL="285750" indent="-285750">
              <a:buFont typeface="Wingdings" panose="05000000000000000000" pitchFamily="2" charset="2"/>
              <a:buChar char="v"/>
            </a:pPr>
            <a:r>
              <a:rPr lang="en-US" sz="2800" b="1" dirty="0">
                <a:solidFill>
                  <a:schemeClr val="tx2"/>
                </a:solidFill>
              </a:rPr>
              <a:t>Dialogue Management Module</a:t>
            </a:r>
          </a:p>
          <a:p>
            <a:pPr marL="285750" indent="-285750">
              <a:buFont typeface="Wingdings" panose="05000000000000000000" pitchFamily="2" charset="2"/>
              <a:buChar char="v"/>
            </a:pPr>
            <a:r>
              <a:rPr lang="en-US" sz="2800" b="1" dirty="0">
                <a:solidFill>
                  <a:schemeClr val="tx2"/>
                </a:solidFill>
              </a:rPr>
              <a:t>User Interface Module</a:t>
            </a:r>
          </a:p>
          <a:p>
            <a:pPr marL="285750" indent="-285750">
              <a:buFont typeface="Wingdings" panose="05000000000000000000" pitchFamily="2" charset="2"/>
              <a:buChar char="v"/>
            </a:pPr>
            <a:r>
              <a:rPr lang="en-US" sz="2800" b="1" dirty="0">
                <a:solidFill>
                  <a:schemeClr val="tx2"/>
                </a:solidFill>
              </a:rPr>
              <a:t>Backend Services</a:t>
            </a:r>
          </a:p>
          <a:p>
            <a:pPr marL="285750" indent="-285750">
              <a:buFont typeface="Wingdings" panose="05000000000000000000" pitchFamily="2" charset="2"/>
              <a:buChar char="v"/>
            </a:pPr>
            <a:r>
              <a:rPr lang="en-US" sz="2800" b="1" dirty="0">
                <a:solidFill>
                  <a:schemeClr val="tx2"/>
                </a:solidFill>
              </a:rPr>
              <a:t>Knowledge Base</a:t>
            </a:r>
          </a:p>
          <a:p>
            <a:pPr marL="285750" indent="-285750">
              <a:buFont typeface="Wingdings" panose="05000000000000000000" pitchFamily="2" charset="2"/>
              <a:buChar char="v"/>
            </a:pPr>
            <a:r>
              <a:rPr lang="en-US" sz="2800" b="1" dirty="0">
                <a:solidFill>
                  <a:schemeClr val="tx2"/>
                </a:solidFill>
              </a:rPr>
              <a:t>Security and Compliance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5240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F8D3C6-7508-423C-9CF8-47E0E9724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 y="0"/>
            <a:ext cx="12191852" cy="6858000"/>
          </a:xfrm>
          <a:prstGeom prst="rect">
            <a:avLst/>
          </a:prstGeom>
        </p:spPr>
      </p:pic>
    </p:spTree>
    <p:extLst>
      <p:ext uri="{BB962C8B-B14F-4D97-AF65-F5344CB8AC3E}">
        <p14:creationId xmlns:p14="http://schemas.microsoft.com/office/powerpoint/2010/main" val="2782925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570</TotalTime>
  <Words>716</Words>
  <Application>Microsoft Office PowerPoint</Application>
  <PresentationFormat>Widescreen</PresentationFormat>
  <Paragraphs>54</Paragraphs>
  <Slides>13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Corbel</vt:lpstr>
      <vt:lpstr>Times New Roman</vt:lpstr>
      <vt:lpstr>Wingdings</vt:lpstr>
      <vt:lpstr>Parallax</vt:lpstr>
      <vt:lpstr>Custom Design</vt:lpstr>
      <vt:lpstr>An Application of  Chatbots Utilizing Machine Learning</vt:lpstr>
      <vt:lpstr>INDEX</vt:lpstr>
      <vt:lpstr>PowerPoint Presentation</vt:lpstr>
      <vt:lpstr>Introduction</vt:lpstr>
      <vt:lpstr>ABSTRACT</vt:lpstr>
      <vt:lpstr>PowerPoint Presentation</vt:lpstr>
      <vt:lpstr>PowerPoint Presentation</vt:lpstr>
      <vt:lpstr>PowerPoint Presentation</vt:lpstr>
      <vt:lpstr>PowerPoint Presentation</vt:lpstr>
      <vt:lpstr>Technologies Involved</vt:lpstr>
      <vt:lpstr>SOFTWARE AND HARDWARE REQUIREMENTS</vt:lpstr>
      <vt:lpstr>Benefits of the Chatbot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Enquiry Chatbot</dc:title>
  <dc:creator>prakhar ladhwe</dc:creator>
  <cp:lastModifiedBy>Tharun Teja Vasa</cp:lastModifiedBy>
  <cp:revision>34</cp:revision>
  <dcterms:created xsi:type="dcterms:W3CDTF">2019-10-14T18:07:11Z</dcterms:created>
  <dcterms:modified xsi:type="dcterms:W3CDTF">2024-04-02T09:17:57Z</dcterms:modified>
</cp:coreProperties>
</file>