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98" d="100"/>
          <a:sy n="98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depthPercent val="100"/>
      <c:rAngAx val="1"/>
    </c:view3D>
    <c:floor>
      <c:thickness val="0"/>
      <c:spPr>
        <a:ln w="12700">
          <a:solidFill>
            <a:srgbClr val="000000"/>
          </a:solidFill>
          <a:prstDash val="solid"/>
        </a:ln>
      </c:spPr>
    </c:floor>
    <c:sideWall>
      <c:thickness val="0"/>
      <c:spPr>
        <a:ln w="12700">
          <a:solidFill>
            <a:srgbClr val="000000"/>
          </a:solidFill>
          <a:prstDash val="solid"/>
        </a:ln>
      </c:spPr>
    </c:sideWall>
    <c:backWall>
      <c:thickness val="0"/>
      <c:spPr>
        <a:ln w="12700">
          <a:solidFill>
            <a:srgbClr val="000000"/>
          </a:solidFill>
          <a:prstDash val="solid"/>
        </a:ln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v>Female</c:v>
          </c:tx>
          <c:spPr>
            <a:solidFill>
              <a:srgbClr val="AA4643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3"/>
              <c:pt idx="0">
                <c:v>Bachelors</c:v>
              </c:pt>
              <c:pt idx="1">
                <c:v>Masters</c:v>
              </c:pt>
              <c:pt idx="2">
                <c:v>PHD</c:v>
              </c:pt>
            </c:strLit>
          </c:cat>
          <c:val>
            <c:numRef>
              <c:f/>
              <c:numCache>
                <c:formatCode>General</c:formatCode>
                <c:ptCount val="3"/>
                <c:pt idx="0">
                  <c:v>1435.0</c:v>
                </c:pt>
                <c:pt idx="1">
                  <c:v>371.0</c:v>
                </c:pt>
                <c:pt idx="2">
                  <c:v>69.0</c:v>
                </c:pt>
              </c:numCache>
            </c:numRef>
          </c:val>
        </c:ser>
        <c:ser>
          <c:idx val="1"/>
          <c:order val="1"/>
          <c:tx>
            <c:v>Male</c:v>
          </c:tx>
          <c:spPr>
            <a:solidFill>
              <a:srgbClr val="D19392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3"/>
              <c:pt idx="0">
                <c:v>Bachelors</c:v>
              </c:pt>
              <c:pt idx="1">
                <c:v>Masters</c:v>
              </c:pt>
              <c:pt idx="2">
                <c:v>PHD</c:v>
              </c:pt>
            </c:strLit>
          </c:cat>
          <c:val>
            <c:numRef>
              <c:f/>
              <c:numCache>
                <c:formatCode>General</c:formatCode>
                <c:ptCount val="3"/>
                <c:pt idx="0">
                  <c:v>2166.0</c:v>
                </c:pt>
                <c:pt idx="1">
                  <c:v>502.0</c:v>
                </c:pt>
                <c:pt idx="2">
                  <c:v>110.0</c:v>
                </c:pt>
              </c:numCache>
            </c:numRef>
          </c:val>
        </c:ser>
        <c:gapDepth val="150"/>
        <c:shape val="cylinder"/>
        <c:axId val="0"/>
        <c:axId val="1"/>
      </c:bar3DChart>
      <c:catAx>
        <c:axId val="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800" b="0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auto val="0"/>
        <c:lblOffset val="100"/>
        <c:lblAlgn val="ctr"/>
        <c:noMultiLvlLbl val="0"/>
        <c:crossAx val="1"/>
      </c:catAx>
      <c:valAx>
        <c:axId val="1"/>
        <c:scaling>
          <c:orientation val="minMax"/>
        </c:scaling>
        <c:delete val="0"/>
        <c:axPos val="l"/>
        <c:majorGridlines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800" b="0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crossBetween val="between"/>
        <c:crossAx val="0"/>
      </c:valAx>
    </c:plotArea>
    <c:legend>
      <c:legendPos val="r"/>
      <c:layout/>
      <c:overlay val="0"/>
      <c:spPr>
        <a:noFill/>
        <a:ln>
          <a:noFill/>
        </a:ln>
      </c:spPr>
      <c:txPr>
        <a:bodyPr/>
        <a:lstStyle/>
        <a:p>
          <a:pPr>
            <a:defRPr sz="1800" b="0" i="0" u="none" strike="noStrike" baseline="0">
              <a:solidFill>
                <a:srgbClr val="000000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rgbClr val="FFFFFF"/>
    </a:solidFill>
  </c:spPr>
  <c:txPr>
    <a:bodyPr/>
    <a:lstStyle/>
    <a:p>
      <a:pPr>
        <a:defRPr sz="18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printSettings>
    <c:headerFooter/>
    <c:pageMargins b="0.75" l="0.7" r="0.7" t="0.75" header="0.3" footer="0.3"/>
    <c:pageSetup/>
  </c:printSettings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2150" b="1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defRPr>
            </a:pPr>
            <a:r>
              <a:rPr lang="zh-CN"/>
              <a:t>Percentage analysis</a:t>
            </a:r>
          </a:p>
        </c:rich>
      </c:tx>
      <c:layout/>
      <c:overlay val="0"/>
      <c:spPr>
        <a:ln>
          <a:noFill/>
        </a:ln>
      </c:spPr>
    </c:title>
    <c:autoTitleDeleted val="1"/>
    <c:view3D>
      <c:rotX val="30"/>
      <c:rotY val="0"/>
      <c:depthPercent val="100"/>
      <c:rAngAx val="0"/>
      <c:perspective val="0"/>
    </c:view3D>
    <c:floor>
      <c:thickness val="0"/>
      <c:spPr>
        <a:ln w="12700">
          <a:solidFill>
            <a:srgbClr val="000000"/>
          </a:solidFill>
          <a:prstDash val="solid"/>
        </a:ln>
      </c:spPr>
    </c:floor>
    <c:sideWall>
      <c:thickness val="0"/>
      <c:spPr>
        <a:ln w="12700">
          <a:solidFill>
            <a:srgbClr val="000000"/>
          </a:solidFill>
          <a:prstDash val="solid"/>
        </a:ln>
      </c:spPr>
    </c:sideWall>
    <c:backWall>
      <c:thickness val="0"/>
      <c:spPr>
        <a:ln w="12700">
          <a:solidFill>
            <a:srgbClr val="000000"/>
          </a:solidFill>
          <a:prstDash val="solid"/>
        </a:ln>
      </c:spPr>
    </c:backWall>
    <c:plotArea>
      <c:layout/>
      <c:pie3DChart>
        <c:varyColors val="1"/>
        <c:ser>
          <c:idx val="0"/>
          <c:order val="0"/>
          <c:dLbls>
            <c:spPr>
              <a:noFill/>
              <a:ln>
                <a:noFill/>
              </a:ln>
            </c:spPr>
            <c:txPr>
              <a:bodyPr/>
              <a:lstStyle/>
              <a:p>
                <a:pPr>
                  <a:defRPr sz="1800" b="0" i="0" u="none" strike="noStrike" baseline="0">
                    <a:solidFill>
                      <a:srgbClr val="000000"/>
                    </a:solidFill>
                    <a:latin typeface="Droid Sans"/>
                    <a:ea typeface="Droid Sans"/>
                    <a:cs typeface="Lucida Sans"/>
                  </a:defRPr>
                </a:pPr>
                <a:endParaRPr lang="zh-CN"/>
              </a:p>
            </c:txPr>
            <c:numFmt formatCode="0.0" sourceLinked="0"/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3"/>
              <c:pt idx="0">
                <c:v>Bachelors</c:v>
              </c:pt>
              <c:pt idx="1">
                <c:v>Masters</c:v>
              </c:pt>
              <c:pt idx="2">
                <c:v>PHD</c:v>
              </c:pt>
            </c:strLit>
          </c:cat>
          <c:val>
            <c:numRef>
              <c:f/>
              <c:numCache>
                <c:formatCode>General</c:formatCode>
                <c:ptCount val="3"/>
                <c:pt idx="0">
                  <c:v>77.39093058241994</c:v>
                </c:pt>
                <c:pt idx="1">
                  <c:v>18.762088974854933</c:v>
                </c:pt>
                <c:pt idx="2">
                  <c:v>3.846980442725124</c:v>
                </c:pt>
              </c:numCache>
            </c:numRef>
          </c:val>
        </c:ser>
        <c:gapDepth val="150"/>
        <c:firstSliceAng val="0"/>
      </c:pie3DChart>
      <c:spPr>
        <a:solidFill>
          <a:srgbClr val="FFFFFF"/>
        </a:solidFill>
      </c:spPr>
    </c:plotArea>
    <c:legend>
      <c:legendPos val="r"/>
      <c:layout/>
      <c:overlay val="0"/>
      <c:spPr>
        <a:noFill/>
        <a:ln>
          <a:noFill/>
        </a:ln>
      </c:spPr>
      <c:txPr>
        <a:bodyPr/>
        <a:lstStyle/>
        <a:p>
          <a:pPr>
            <a:defRPr sz="1800" b="0" i="0" u="none" strike="noStrike" baseline="0">
              <a:solidFill>
                <a:srgbClr val="000000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rgbClr val="FFFFFF"/>
    </a:solidFill>
  </c:spPr>
  <c:txPr>
    <a:bodyPr/>
    <a:lstStyle/>
    <a:p>
      <a:pPr>
        <a:defRPr sz="18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printSettings>
    <c:headerFooter/>
    <c:pageMargins b="0.75" l="0.7" r="0.7" t="0.75" header="0.3" footer="0.3"/>
    <c:pageSetup/>
  </c:printSettings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9/10/2024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0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1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044418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4933983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9397273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816517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3193839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440609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854625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284953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4994048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5631612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535050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4874733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081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9321341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481437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9723421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gradFill xmlns:a="http://schemas.openxmlformats.org/drawingml/2006/main">
          <a:gsLst>
            <a:gs pos="0">
              <a:srgbClr val="001A3A"/>
            </a:gs>
            <a:gs pos="100000">
              <a:srgbClr val="5A7BC6"/>
            </a:gs>
          </a:gsLst>
          <a:path path="shap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3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2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2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FFFFFF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FFFFFF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7914621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gradFill xmlns:a="http://schemas.openxmlformats.org/drawingml/2006/main">
          <a:gsLst>
            <a:gs pos="0">
              <a:srgbClr val="001A3A"/>
            </a:gs>
            <a:gs pos="100000">
              <a:srgbClr val="5A7BC6"/>
            </a:gs>
          </a:gsLst>
          <a:path path="shap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6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5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FFFFFF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FFFFFF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290112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684869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678223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2361336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2365013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349157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254935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823743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730089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001A3A"/>
            </a:gs>
            <a:gs pos="100000">
              <a:srgbClr val="5A7BC6"/>
            </a:gs>
          </a:gsLst>
          <a:path path="shap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4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4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FFFFFF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FFFFFF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9/10/2024</a:t>
            </a:fld>
            <a:endParaRPr lang="zh-CN" altLang="en-US">
              <a:solidFill>
                <a:srgbClr val="FFFFFF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178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8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chart" Target="../charts/chart2.xml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4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001A3A"/>
            </a:gs>
            <a:gs pos="100000">
              <a:srgbClr val="5A7BC6"/>
            </a:gs>
          </a:gsLst>
          <a:path path="shap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5" cy="1333500"/>
            <a:chOff x="876298" y="990599"/>
            <a:chExt cx="1743075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3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5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-828675" y="19665"/>
            <a:ext cx="9982200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2554541" y="3314150"/>
            <a:ext cx="8610599" cy="19011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Tharun raj S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NO:22132110360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33/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unm1321221321103603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DEPARTMENT:B.Com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corporate sectaryship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COLLEGE:Presidency College,Chennai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3765524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001A3A"/>
            </a:gs>
            <a:gs pos="100000">
              <a:srgbClr val="5A7BC6"/>
            </a:gs>
          </a:gsLst>
          <a:path path="shap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13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4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5" name="矩形"/>
          <p:cNvSpPr>
            <a:spLocks/>
          </p:cNvSpPr>
          <p:nvPr/>
        </p:nvSpPr>
        <p:spPr>
          <a:xfrm rot="0">
            <a:off x="739774" y="291147"/>
            <a:ext cx="3303904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120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lang="en-US" altLang="zh-CN" sz="4800" b="1" i="0" u="none" strike="noStrike" kern="120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4800" b="1" i="0" u="none" strike="noStrike" kern="120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6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17" name="矩形"/>
          <p:cNvSpPr>
            <a:spLocks/>
          </p:cNvSpPr>
          <p:nvPr/>
        </p:nvSpPr>
        <p:spPr>
          <a:xfrm rot="0">
            <a:off x="881026" y="1273394"/>
            <a:ext cx="10787137" cy="558460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514350" indent="-5143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AutoNum type="romanUcPeriod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 Collection: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Gather employee data (education, certifications, experience) and job role requirements.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514350" indent="-5143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AutoNum type="romanUcPeriod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 Structuring: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Organize data in Excel tables, ensuring consistent formats.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514350" indent="-5143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AutoNum type="romanUcPeriod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Qualification Matching: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Use functions like VLOOKUP to compare employee qualifications with job requirements and identify gaps.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514350" indent="-5143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AutoNum type="romanUcPeriod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Analytical Tools: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Employ pivot tables, conditional formatting, and a scoring system to assess employee qualifications.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514350" indent="-5143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AutoNum type="romanUcPeriod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Advanced Analysis: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Optionally, use regression and scenario analysis to explore key trends and potential impacts.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514350" indent="-5143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AutoNum type="romanUcPeriod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Reporting: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Create interactive dashboards and automated reports for easy interpretation and decision-making.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514350" indent="-5143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AutoNum type="romanUcPeriod"/>
            </a:pP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598728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001A3A"/>
            </a:gs>
            <a:gs pos="100000">
              <a:srgbClr val="5A7BC6"/>
            </a:gs>
          </a:gsLst>
          <a:path path="shap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文本框"/>
          <p:cNvSpPr>
            <a:spLocks noGrp="1"/>
          </p:cNvSpPr>
          <p:nvPr>
            <p:ph type="title"/>
          </p:nvPr>
        </p:nvSpPr>
        <p:spPr>
          <a:xfrm rot="0">
            <a:off x="809588" y="5214950"/>
            <a:ext cx="5228277" cy="80021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Qualification bar and Percentage analysis</a:t>
            </a:r>
            <a:endParaRPr lang="zh-CN" altLang="en-US" sz="2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aphicFrame>
        <p:nvGraphicFramePr>
          <p:cNvPr id="119" name="图表"/>
          <p:cNvGraphicFramePr/>
          <p:nvPr/>
        </p:nvGraphicFramePr>
        <p:xfrm>
          <a:off x="238085" y="1071546"/>
          <a:ext cx="5929353" cy="3548077"/>
        </p:xfrm>
        <a:graphic>
          <a:graphicData uri="http://schemas.openxmlformats.org/drawingml/2006/chart">
            <c:chart xmlns:c="http://schemas.openxmlformats.org/drawingml/2006/chart" r:id="rId1"/>
          </a:graphicData>
        </a:graphic>
      </p:graphicFrame>
      <p:graphicFrame>
        <p:nvGraphicFramePr>
          <p:cNvPr id="120" name="图表"/>
          <p:cNvGraphicFramePr/>
          <p:nvPr/>
        </p:nvGraphicFramePr>
        <p:xfrm>
          <a:off x="6310314" y="3071810"/>
          <a:ext cx="5500726" cy="34290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121" name="矩形"/>
          <p:cNvSpPr>
            <a:spLocks/>
          </p:cNvSpPr>
          <p:nvPr/>
        </p:nvSpPr>
        <p:spPr>
          <a:xfrm rot="0">
            <a:off x="380960" y="214290"/>
            <a:ext cx="2267672" cy="83099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4800" b="1" i="0" u="none" strike="noStrike" kern="1200" cap="none" spc="-4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4800" b="1" i="0" u="none" strike="noStrike" kern="1200" cap="none" spc="-3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</a:t>
            </a:r>
            <a:r>
              <a:rPr lang="en-US" altLang="zh-CN" sz="4800" b="1" i="0" u="none" strike="noStrike" kern="1200" cap="none" spc="-40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TS</a:t>
            </a:r>
            <a:endParaRPr lang="zh-CN" altLang="en-US" sz="4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6662560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001A3A"/>
            </a:gs>
            <a:gs pos="100000">
              <a:srgbClr val="5A7BC6"/>
            </a:gs>
          </a:gsLst>
          <a:path path="shap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23" name="矩形"/>
          <p:cNvSpPr>
            <a:spLocks/>
          </p:cNvSpPr>
          <p:nvPr/>
        </p:nvSpPr>
        <p:spPr>
          <a:xfrm rot="0">
            <a:off x="1023902" y="1428736"/>
            <a:ext cx="9572692" cy="562602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The Employee Qualification Analysis effectively aligns employee qualifications with job requirements, identifying skill gaps and promotion opportunities. </a:t>
            </a:r>
            <a:endParaRPr lang="en-US" altLang="zh-CN" sz="2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Using Excel’s tools for data organization, analysis, and reporting, the process delivers actionable insights for HR, supporting better talent management and strategic workforce planning. </a:t>
            </a:r>
            <a:endParaRPr lang="en-US" altLang="zh-CN" sz="2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The interactive dashboards and automated reports offer a user-friendly way to visualize and act on the findings.</a:t>
            </a:r>
            <a:endParaRPr lang="en-US" altLang="zh-CN" sz="2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Overall, this analysis not only supports strategic workforce planning but also enhances the organization’s ability to nurture talent and maintain a competitive edge.</a:t>
            </a:r>
            <a:endParaRPr lang="en-US" altLang="zh-CN" sz="2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endParaRPr lang="zh-CN" altLang="en-US" sz="2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1546968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001A3A"/>
            </a:gs>
            <a:gs pos="100000">
              <a:srgbClr val="5A7BC6"/>
            </a:gs>
          </a:gsLst>
          <a:path path="shap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文本框"/>
          <p:cNvSpPr>
            <a:spLocks noGrp="1"/>
          </p:cNvSpPr>
          <p:nvPr>
            <p:ph type="title"/>
          </p:nvPr>
        </p:nvSpPr>
        <p:spPr>
          <a:xfrm rot="0">
            <a:off x="452398" y="642917"/>
            <a:ext cx="10681335" cy="73866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80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64" name="矩形"/>
          <p:cNvSpPr>
            <a:spLocks/>
          </p:cNvSpPr>
          <p:nvPr/>
        </p:nvSpPr>
        <p:spPr>
          <a:xfrm rot="0">
            <a:off x="1166778" y="2071678"/>
            <a:ext cx="8143931" cy="12915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Qualification Analysis using Excel</a:t>
            </a:r>
            <a:endParaRPr lang="en-US" altLang="zh-CN" sz="40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4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5833088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001A3A"/>
            </a:gs>
            <a:gs pos="100000">
              <a:srgbClr val="5A7BC6"/>
            </a:gs>
          </a:gsLst>
          <a:path path="shap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文本框"/>
          <p:cNvSpPr>
            <a:spLocks noGrp="1"/>
          </p:cNvSpPr>
          <p:nvPr>
            <p:ph type="title"/>
          </p:nvPr>
        </p:nvSpPr>
        <p:spPr>
          <a:xfrm rot="0">
            <a:off x="738150" y="642917"/>
            <a:ext cx="2554586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66" name="矩形"/>
          <p:cNvSpPr>
            <a:spLocks/>
          </p:cNvSpPr>
          <p:nvPr/>
        </p:nvSpPr>
        <p:spPr>
          <a:xfrm rot="0">
            <a:off x="2666976" y="1785926"/>
            <a:ext cx="4572032" cy="36347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3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3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3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3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3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3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3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lang="en-US" altLang="zh-CN" sz="23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3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lang="en-US" altLang="zh-CN" sz="23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3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</a:t>
            </a:r>
            <a:r>
              <a:rPr lang="en-US" altLang="zh-CN" sz="23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Approach</a:t>
            </a:r>
            <a:endParaRPr lang="en-US" altLang="zh-CN" sz="23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3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Discussion</a:t>
            </a:r>
            <a:endParaRPr lang="en-US" altLang="zh-CN" sz="23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3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3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pic>
        <p:nvPicPr>
          <p:cNvPr id="67" name="图片" descr="Picture1-removebg-preview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2790824"/>
            <a:ext cx="5572125" cy="4067175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369075844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001A3A"/>
            </a:gs>
            <a:gs pos="100000">
              <a:srgbClr val="5A7BC6"/>
            </a:gs>
          </a:gsLst>
          <a:path path="shap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组合"/>
          <p:cNvGrpSpPr>
            <a:grpSpLocks/>
          </p:cNvGrpSpPr>
          <p:nvPr/>
        </p:nvGrpSpPr>
        <p:grpSpPr>
          <a:xfrm>
            <a:off x="9167834" y="3143248"/>
            <a:ext cx="2762249" cy="3257550"/>
            <a:chOff x="9167834" y="3143248"/>
            <a:chExt cx="2762249" cy="3257550"/>
          </a:xfrm>
        </p:grpSpPr>
        <p:sp>
          <p:nvSpPr>
            <p:cNvPr id="68" name="曲线"/>
            <p:cNvSpPr>
              <a:spLocks/>
            </p:cNvSpPr>
            <p:nvPr/>
          </p:nvSpPr>
          <p:spPr>
            <a:xfrm rot="0">
              <a:off x="10529909" y="5572123"/>
              <a:ext cx="457200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10529909" y="6105523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70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9167834" y="3143248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72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3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74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7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76" name="矩形"/>
          <p:cNvSpPr>
            <a:spLocks/>
          </p:cNvSpPr>
          <p:nvPr/>
        </p:nvSpPr>
        <p:spPr>
          <a:xfrm rot="0">
            <a:off x="881026" y="1643050"/>
            <a:ext cx="9001188" cy="40919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Every organization aims to optimize the allocation of human resources by analyzing the qualifications of employees across various departments. </a:t>
            </a:r>
            <a:endParaRPr lang="en-US" altLang="zh-CN" sz="2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We need to identify skill gaps, training needs, and potential for internal promotions to improve overall efficiency and productivity.</a:t>
            </a:r>
            <a:endParaRPr lang="en-US" altLang="zh-CN" sz="2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The analysis will involve assessing employees' educational backgrounds, certifications, years of experience, and performance ratings. </a:t>
            </a:r>
            <a:endParaRPr lang="en-US" altLang="zh-CN" sz="2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The goal is to categorize employees based on their qualifications, compare them against job role requirements, and provide actionable insights for HR decision-making.</a:t>
            </a:r>
            <a:endParaRPr lang="zh-CN" altLang="en-US" sz="2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1013683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001A3A"/>
            </a:gs>
            <a:gs pos="100000">
              <a:srgbClr val="5A7BC6"/>
            </a:gs>
          </a:gsLst>
          <a:path path="shap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77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78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7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1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82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83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8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5" name="矩形"/>
          <p:cNvSpPr>
            <a:spLocks/>
          </p:cNvSpPr>
          <p:nvPr/>
        </p:nvSpPr>
        <p:spPr>
          <a:xfrm rot="0">
            <a:off x="990600" y="2133600"/>
            <a:ext cx="7924800" cy="8153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.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86" name="矩形"/>
          <p:cNvSpPr>
            <a:spLocks/>
          </p:cNvSpPr>
          <p:nvPr/>
        </p:nvSpPr>
        <p:spPr>
          <a:xfrm rot="0">
            <a:off x="952464" y="2071678"/>
            <a:ext cx="8286808" cy="359187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❖Designing a tailored training program that includes modules on basic, intermediate, and advanced Excel functions, such as data entry, formulas, pivot tables, and data visualization. </a:t>
            </a:r>
            <a:endParaRPr lang="en-US" altLang="zh-CN" sz="2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❖ Conducting a baseline assessment to identify employees' existing Excel skills and knowledge gaps. </a:t>
            </a:r>
            <a:endParaRPr lang="en-US" altLang="zh-CN" sz="2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❖ Assessing the effectiveness of the training through tests, quizzes, or practical assessments, and gathering feedback to refine the program as needed</a:t>
            </a:r>
            <a:endParaRPr lang="zh-CN" altLang="en-US" sz="2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8219899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001A3A"/>
            </a:gs>
            <a:gs pos="100000">
              <a:srgbClr val="5A7BC6"/>
            </a:gs>
          </a:gsLst>
          <a:path path="shap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88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89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90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9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9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3" name="矩形"/>
          <p:cNvSpPr>
            <a:spLocks/>
          </p:cNvSpPr>
          <p:nvPr/>
        </p:nvSpPr>
        <p:spPr>
          <a:xfrm rot="0">
            <a:off x="881026" y="2000240"/>
            <a:ext cx="8429684" cy="359187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HR teams use the information to assess training needs, track employee development, and ensure that staff have the necessary qualifications for their roles. </a:t>
            </a:r>
            <a:endParaRPr lang="en-US" altLang="zh-CN" sz="2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Staff members can refer to the short note to understand the expectations around Excel proficiency, identify areas for self improvement, and track their own progress. </a:t>
            </a:r>
            <a:endParaRPr lang="en-US" altLang="zh-CN" sz="2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These professionals rely on the short note to design, implement, and evaluate training programs aimed at improving employees' Excel skills.</a:t>
            </a:r>
            <a:endParaRPr lang="zh-CN" altLang="en-US" sz="2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282654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001A3A"/>
            </a:gs>
            <a:gs pos="100000">
              <a:srgbClr val="5A7BC6"/>
            </a:gs>
          </a:gsLst>
          <a:path path="shap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95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96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97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753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-3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600" b="1" i="0" u="none" strike="noStrike" kern="0" cap="none" spc="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29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8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9" name="矩形"/>
          <p:cNvSpPr>
            <a:spLocks/>
          </p:cNvSpPr>
          <p:nvPr/>
        </p:nvSpPr>
        <p:spPr>
          <a:xfrm rot="0">
            <a:off x="2738414" y="1735059"/>
            <a:ext cx="7786742" cy="512294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We develop interactive Excel dashboards that provide real-time insights into employee qualifications, helping managers identify gaps and strengths at a glance. 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We create a centralized, easily accessible Excel-based database that records all relevant employee qualifications, certifications, and skills.  Excel-based solution streamlines the qualification tracking process, reducing manual errors and saving time for HR teams and managers. 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The solution is scalable, allowing it to grow with the organization, and flexible enough to adapt to different industries, roles, and specific qualification requirements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pic>
        <p:nvPicPr>
          <p:cNvPr id="100" name="图片" descr="Picture2-removebg-preview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-333420" y="1357298"/>
            <a:ext cx="3972220" cy="4786346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03763103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001A3A"/>
            </a:gs>
            <a:gs pos="100000">
              <a:srgbClr val="5A7BC6"/>
            </a:gs>
          </a:gsLst>
          <a:path path="shap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 Description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2" name="矩形"/>
          <p:cNvSpPr>
            <a:spLocks/>
          </p:cNvSpPr>
          <p:nvPr/>
        </p:nvSpPr>
        <p:spPr>
          <a:xfrm rot="0">
            <a:off x="1381091" y="1428736"/>
            <a:ext cx="8429684" cy="517064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Information on the specific qualifications or certifications each employee holds, including course names, certification levels, and the date of attainment. </a:t>
            </a:r>
            <a:endParaRPr lang="en-US" altLang="zh-CN" sz="2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Documentation of any training programs or workshops attended by employees, including dates, topics covered, and outcomes or scores. </a:t>
            </a:r>
            <a:endParaRPr lang="en-US" altLang="zh-CN" sz="2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Basic details such as employee ID, name, department, role, and date of hire. </a:t>
            </a:r>
            <a:endParaRPr lang="en-US" altLang="zh-CN" sz="2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Visual cues like color-coding or conditional formatting to quickly identify employees who meet, exceed, or fall below the required qualification standards</a:t>
            </a:r>
            <a:endParaRPr lang="zh-CN" altLang="en-US" sz="2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692038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001A3A"/>
            </a:gs>
            <a:gs pos="100000">
              <a:srgbClr val="5A7BC6"/>
            </a:gs>
          </a:gsLst>
          <a:path path="shap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05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06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07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7069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425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8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9" name="矩形"/>
          <p:cNvSpPr>
            <a:spLocks/>
          </p:cNvSpPr>
          <p:nvPr/>
        </p:nvSpPr>
        <p:spPr>
          <a:xfrm rot="0">
            <a:off x="2743200" y="2354703"/>
            <a:ext cx="8534019" cy="95410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pic>
        <p:nvPicPr>
          <p:cNvPr id="110" name="图片" descr="Picture3-removebg-preview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3357562"/>
            <a:ext cx="2351486" cy="3252792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1" name="矩形"/>
          <p:cNvSpPr>
            <a:spLocks/>
          </p:cNvSpPr>
          <p:nvPr/>
        </p:nvSpPr>
        <p:spPr>
          <a:xfrm rot="0">
            <a:off x="2452662" y="1428736"/>
            <a:ext cx="9072627" cy="558614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Interactive Dashboard: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A dynamic Excel dashboard that updates in real-time, offering easy-to-navigate visuals and instant insights into employee qualifications and gaps.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Automated Reports: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Automated generation of tailored reports for different departments, highlighting key findings, training needs, and promotion opportunities.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Advanced Analysis Tools: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Use of advanced Excel functions like Power Query and Power Pivot for deeper insights, enabling predictive analysis and scenario planning.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User-Friendly Interface: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An intuitive interface allowing HR teams to filter, sort, and explore data effortlessly, making complex analysis accessible to all users.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0994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FFFFFF"/>
      </a:dk1>
      <a:lt1>
        <a:srgbClr val="000000"/>
      </a:lt1>
      <a:dk2>
        <a:srgbClr val="EEECE1"/>
      </a:dk2>
      <a:lt2>
        <a:srgbClr val="1F497D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217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root</cp:lastModifiedBy>
  <cp:revision>17</cp:revision>
  <dcterms:created xsi:type="dcterms:W3CDTF">2024-03-29T15:07:22Z</dcterms:created>
  <dcterms:modified xsi:type="dcterms:W3CDTF">2024-09-10T06:38:42Z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