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1829571303587054"/>
          <c:y val="0.08649732659218821"/>
          <c:w val="0.8311629046369203"/>
          <c:h val="0.8143547888090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966591"/>
        <c:axId val="2143970751"/>
      </c:barChart>
      <c:catAx>
        <c:axId val="214396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970751"/>
        <c:crosses val="autoZero"/>
        <c:auto val="1"/>
        <c:lblAlgn val="ctr"/>
        <c:lblOffset val="100"/>
        <c:noMultiLvlLbl val="0"/>
      </c:catAx>
      <c:valAx>
        <c:axId val="214397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96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</a:t>
            </a:r>
            <a:r>
              <a:rPr sz="2400" lang="en-US"/>
              <a:t>V</a:t>
            </a:r>
            <a:r>
              <a:rPr sz="2400" lang="en-US"/>
              <a:t>.</a:t>
            </a:r>
            <a:r>
              <a:rPr sz="2400" lang="en-US"/>
              <a:t>C</a:t>
            </a:r>
            <a:r>
              <a:rPr sz="2400" lang="en-US"/>
              <a:t>.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N</a:t>
            </a:r>
            <a:endParaRPr altLang="en-US" lang="zh-CN"/>
          </a:p>
          <a:p>
            <a:r>
              <a:rPr sz="2400" lang="en-US"/>
              <a:t>REGISTER NO: </a:t>
            </a:r>
            <a:r>
              <a:rPr sz="2400" lang="en-US"/>
              <a:t>4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0</a:t>
            </a:r>
            <a:r>
              <a:rPr sz="2400" lang="en-US"/>
              <a:t>6</a:t>
            </a:r>
            <a:r>
              <a:rPr sz="2400" lang="en-US"/>
              <a:t>0</a:t>
            </a:r>
            <a:r>
              <a:rPr sz="2400" lang="en-US"/>
              <a:t>6</a:t>
            </a:r>
            <a:endParaRPr altLang="en-US" lang="zh-CN"/>
          </a:p>
          <a:p>
            <a:r>
              <a:rPr sz="2400" lang="en-US"/>
              <a:t>DEPARTMENT: </a:t>
            </a:r>
            <a:r>
              <a:rPr sz="2400" lang="en-US"/>
              <a:t>B</a:t>
            </a:r>
            <a:r>
              <a:rPr sz="2400" lang="en-US"/>
              <a:t>.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(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SYSTEM </a:t>
            </a:r>
            <a:r>
              <a:rPr sz="2400" lang="en-US"/>
              <a:t>AND </a:t>
            </a:r>
            <a:r>
              <a:rPr sz="2400" lang="en-US"/>
              <a:t>MANAGEMENT </a:t>
            </a:r>
            <a:r>
              <a:rPr sz="2400" lang="en-US"/>
              <a:t>)</a:t>
            </a:r>
            <a:endParaRPr altLang="en-US" lang="zh-CN"/>
          </a:p>
          <a:p>
            <a:pPr algn="just"/>
            <a:r>
              <a:rPr sz="2400" lang="en-US"/>
              <a:t>COLLEGE: S</a:t>
            </a:r>
            <a:r>
              <a:rPr sz="2400" lang="en-US"/>
              <a:t>.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M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C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NCE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L</a:t>
            </a:r>
            <a:r>
              <a:rPr sz="2400" lang="en-US"/>
              <a:t>L</a:t>
            </a:r>
            <a:r>
              <a:rPr sz="2400" lang="en-US"/>
              <a:t>EGE</a:t>
            </a:r>
            <a:endParaRPr altLang="en-US" lang="zh-CN"/>
          </a:p>
          <a:p>
            <a:r>
              <a:rPr sz="2400" lang="en-US"/>
              <a:t>           </a:t>
            </a:r>
            <a:endParaRPr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9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289560" y="1381585"/>
            <a:ext cx="9585960" cy="6858000"/>
          </a:xfrm>
        </p:spPr>
        <p:txBody>
          <a:bodyPr anchor="t" bIns="0" lIns="0" rIns="0" tIns="0" wrap="square">
            <a:spAutoFit/>
          </a:bodyPr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1.DATA COLLECTION: </a:t>
            </a:r>
            <a:endParaRPr sz="2000" lang="en-US"/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a)The employee data set is collected from </a:t>
            </a:r>
            <a:r>
              <a:rPr sz="2000" lang="en-IN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edunet</a:t>
            </a:r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website in the</a:t>
            </a: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   employee data set                                                                           </a:t>
            </a:r>
            <a:endParaRPr sz="2000" lang="en-IN"/>
          </a:p>
          <a:p>
            <a:pPr algn="l"/>
            <a:endParaRPr dirty="0" sz="2000"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2.FEATURE COLLECTION:</a:t>
            </a: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a)Out of 26 features ,9 features are collected and highlighted to</a:t>
            </a:r>
          </a:p>
          <a:p>
            <a:pPr algn="l"/>
            <a:r>
              <a:rPr dirty="0" sz="2000" lang="en-IN"/>
              <a:t>                                              evaluate the data.</a:t>
            </a:r>
          </a:p>
          <a:p>
            <a:pPr algn="l"/>
            <a:endParaRPr dirty="0" sz="2000"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3.DATA CLEANING:</a:t>
            </a: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 a) Missing data's are identified using the conditional </a:t>
            </a:r>
            <a:r>
              <a:rPr sz="2000" lang="en-IN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formating</a:t>
            </a:r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dirty="0" sz="2000" lang="en-IN"/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 b) Removed the missing data's using the filter option.</a:t>
            </a:r>
          </a:p>
          <a:p>
            <a:pPr algn="l"/>
            <a:endParaRPr dirty="0" sz="2000"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4.PERFORMANCE LEVEL:</a:t>
            </a: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      a) The level of performance is ascertained based on the current</a:t>
            </a:r>
          </a:p>
          <a:p>
            <a:pPr algn="l"/>
            <a:r>
              <a:rPr dirty="0" sz="200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      employee rating using the IFS formula.</a:t>
            </a:r>
          </a:p>
          <a:p>
            <a:pPr algn="l"/>
            <a:r>
              <a:rPr dirty="0" lang="en-IN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 </a:t>
            </a:r>
          </a:p>
          <a:p>
            <a:pPr algn="l"/>
            <a:endParaRPr dirty="0"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143000" y="1695450"/>
          <a:ext cx="76200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 anchor="t" bIns="0" lIns="0" rIns="0" tIns="0" wrap="square">
            <a:spAutoFit/>
          </a:bodyPr>
          <a:p>
            <a:r>
              <a:rPr dirty="0" lang="en-US">
                <a:latin typeface="Times New Roman"/>
                <a:cs typeface="Times New Roman"/>
              </a:rPr>
              <a:t>Conclusion</a:t>
            </a:r>
            <a:br>
              <a:rPr dirty="0" lang="en-US">
                <a:latin typeface="Times New Roman"/>
                <a:cs typeface="Times New Roman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495530" y="1908924"/>
            <a:ext cx="8917710" cy="1846659"/>
          </a:xfrm>
        </p:spPr>
        <p:txBody>
          <a:bodyPr anchor="t" bIns="0" lIns="0" rIns="0" tIns="0" wrap="square">
            <a:spAutoFit/>
          </a:bodyPr>
          <a:p>
            <a:r>
              <a:rPr dirty="0" sz="2400" lang="en-US"/>
              <a:t>By comparing the performance of the </a:t>
            </a:r>
            <a:r>
              <a:rPr dirty="0" sz="2400" lang="en-US" err="1"/>
              <a:t>employee,the</a:t>
            </a:r>
            <a:r>
              <a:rPr dirty="0" sz="2400" lang="en-US"/>
              <a:t> number of employees are higher in </a:t>
            </a:r>
            <a:r>
              <a:rPr dirty="0" sz="2400" lang="en-US" err="1"/>
              <a:t>number.The</a:t>
            </a:r>
            <a:r>
              <a:rPr dirty="0" sz="2400" lang="en-US"/>
              <a:t> average level is higher comparing to the lower and higher </a:t>
            </a:r>
            <a:r>
              <a:rPr dirty="0" sz="2400" lang="en-US" err="1"/>
              <a:t>level.So</a:t>
            </a:r>
            <a:r>
              <a:rPr dirty="0" sz="2400" lang="en-US"/>
              <a:t> this analysis concludes that the employees should be given motivation by giving different tasks according to their ability.</a:t>
            </a:r>
            <a:endParaRPr sz="2400"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9434195" y="39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sp>
        <p:nvSpPr>
          <p:cNvPr id="1048653" name="Text Placeholder 8"/>
          <p:cNvSpPr>
            <a:spLocks noGrp="1"/>
          </p:cNvSpPr>
          <p:nvPr>
            <p:ph type="body" idx="1"/>
          </p:nvPr>
        </p:nvSpPr>
        <p:spPr>
          <a:xfrm>
            <a:off x="670560" y="1374140"/>
            <a:ext cx="8763635" cy="4445000"/>
          </a:xfrm>
        </p:spPr>
        <p:txBody>
          <a:bodyPr anchor="t" bIns="0" lIns="0" rIns="0" tIns="0" wrap="square">
            <a:spAutoFit/>
          </a:bodyPr>
          <a:p>
            <a:pPr algn="l"/>
            <a:endParaRPr lang="en-IN"/>
          </a:p>
          <a:p>
            <a:pPr algn="l"/>
            <a:r>
              <a:rPr dirty="0" sz="2400" lang="en-IN">
                <a:solidFill>
                  <a:srgbClr val="000000"/>
                </a:solidFill>
                <a:ea typeface="+mn-lt"/>
                <a:cs typeface="+mn-lt"/>
              </a:rPr>
              <a:t>- Understand the relationship between employee performance and salary, department, and job role.</a:t>
            </a:r>
            <a:endParaRPr dirty="0" sz="2400" lang="en-IN"/>
          </a:p>
          <a:p>
            <a:pPr algn="l"/>
            <a:r>
              <a:rPr dirty="0" sz="2400" lang="en-IN">
                <a:solidFill>
                  <a:srgbClr val="000000"/>
                </a:solidFill>
                <a:ea typeface="+mn-lt"/>
                <a:cs typeface="+mn-lt"/>
              </a:rPr>
              <a:t>- Determine the impact of training and development programs on employee growth and retention.</a:t>
            </a:r>
            <a:endParaRPr dirty="0" sz="2400" lang="en-IN"/>
          </a:p>
          <a:p>
            <a:pPr algn="l"/>
            <a:r>
              <a:rPr dirty="0" sz="2400" lang="en-IN">
                <a:solidFill>
                  <a:srgbClr val="000000"/>
                </a:solidFill>
                <a:ea typeface="+mn-lt"/>
                <a:cs typeface="+mn-lt"/>
              </a:rPr>
              <a:t>- Develop predictive models to identify high-risk employees and proactive strategies to retain them.</a:t>
            </a:r>
            <a:endParaRPr dirty="0" sz="2400" lang="en-IN"/>
          </a:p>
          <a:p>
            <a:pPr algn="l"/>
            <a:r>
              <a:rPr dirty="0" sz="2400" lang="en-IN">
                <a:solidFill>
                  <a:srgbClr val="000000"/>
                </a:solidFill>
                <a:ea typeface="+mn-lt"/>
                <a:cs typeface="+mn-lt"/>
              </a:rPr>
              <a:t>- Inform diversity, equity, and inclusion initiatives by </a:t>
            </a:r>
            <a:r>
              <a:rPr dirty="0" sz="2400" lang="en-IN" err="1">
                <a:solidFill>
                  <a:srgbClr val="000000"/>
                </a:solidFill>
                <a:ea typeface="+mn-lt"/>
                <a:cs typeface="+mn-lt"/>
              </a:rPr>
              <a:t>analyzing</a:t>
            </a:r>
            <a:r>
              <a:rPr dirty="0" sz="2400" lang="en-IN">
                <a:solidFill>
                  <a:srgbClr val="000000"/>
                </a:solidFill>
                <a:ea typeface="+mn-lt"/>
                <a:cs typeface="+mn-lt"/>
              </a:rPr>
              <a:t> demographic data and identifying areas for improvement.</a:t>
            </a:r>
            <a:endParaRPr dirty="0" sz="2400" lang="en-IN"/>
          </a:p>
          <a:p>
            <a:pPr algn="l"/>
            <a:br>
              <a:rPr dirty="0" lang="en-US"/>
            </a:br>
            <a:endParaRPr sz="2400" lang="en-US"/>
          </a:p>
          <a:p>
            <a:pPr algn="l"/>
            <a:br>
              <a:rPr dirty="0" lang="en-US"/>
            </a:br>
            <a:endParaRPr dirty="0" lang="en-US"/>
          </a:p>
          <a:p>
            <a:pPr algn="l"/>
            <a:endParaRPr b="1" dirty="0"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sp>
        <p:nvSpPr>
          <p:cNvPr id="1048659" name="Text Placeholder 8"/>
          <p:cNvSpPr>
            <a:spLocks noGrp="1"/>
          </p:cNvSpPr>
          <p:nvPr>
            <p:ph type="body" idx="1"/>
          </p:nvPr>
        </p:nvSpPr>
        <p:spPr>
          <a:xfrm>
            <a:off x="187297" y="1567180"/>
            <a:ext cx="8965097" cy="2133600"/>
          </a:xfrm>
        </p:spPr>
        <p:txBody>
          <a:bodyPr anchor="t" bIns="0" lIns="0" rIns="0" tIns="0" wrap="square">
            <a:spAutoFit/>
          </a:bodyPr>
          <a:p>
            <a:r>
              <a:rPr dirty="0" sz="2400" lang="en-US"/>
              <a:t>EMPLOYEE DATA ANALYSIS: </a:t>
            </a:r>
            <a:endParaRPr dirty="0" sz="2400"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dirty="0" sz="2400" lang="en-US"/>
              <a:t>                                                  </a:t>
            </a:r>
            <a:r>
              <a:rPr sz="2400" lang="en-US" err="1"/>
              <a:t>Analysing</a:t>
            </a:r>
            <a:r>
              <a:rPr dirty="0" sz="2400" lang="en-US"/>
              <a:t> the data's of employees by considering the various factors like </a:t>
            </a:r>
            <a:r>
              <a:rPr sz="2400" lang="en-US" err="1"/>
              <a:t>gender,</a:t>
            </a:r>
            <a:r>
              <a:rPr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level,ratings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achievements in order to identify the trends and patterns of different categories of employees like </a:t>
            </a:r>
            <a:r>
              <a:rPr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high,medium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low.</a:t>
            </a:r>
            <a:endParaRPr dirty="0" sz="2400" lang="en-US"/>
          </a:p>
        </p:txBody>
      </p:sp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sp>
        <p:nvSpPr>
          <p:cNvPr id="1048665" name="Subtitle 6"/>
          <p:cNvSpPr>
            <a:spLocks noGrp="1"/>
          </p:cNvSpPr>
          <p:nvPr>
            <p:ph type="body" idx="1"/>
          </p:nvPr>
        </p:nvSpPr>
        <p:spPr>
          <a:xfrm>
            <a:off x="467360" y="1536700"/>
            <a:ext cx="9052560" cy="1422400"/>
          </a:xfrm>
        </p:spPr>
        <p:txBody>
          <a:bodyPr anchor="t" bIns="0" lIns="0" rIns="0" tIns="0" wrap="square">
            <a:spAutoFit/>
          </a:bodyPr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HUMAN RESOURCES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EMPLOYEES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MANAGERS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FINANCE DEPARTMENT</a:t>
            </a:r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21469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US"/>
            </a:br>
            <a:br>
              <a:rPr sz="3600" lang="en-US"/>
            </a:br>
            <a:br>
              <a:rPr sz="3600" lang="en-US"/>
            </a:br>
            <a:endParaRPr sz="3600" lang="en-US"/>
          </a:p>
        </p:txBody>
      </p:sp>
      <p:sp>
        <p:nvSpPr>
          <p:cNvPr id="1048677" name="Text Placeholder 7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066800"/>
          </a:xfrm>
        </p:spPr>
        <p:txBody>
          <a:bodyPr anchor="t" bIns="0" lIns="0" rIns="0" tIns="0" wrap="square">
            <a:spAutoFit/>
          </a:bodyPr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678" name="Content Placeholder 1"/>
          <p:cNvSpPr>
            <a:spLocks noGrp="1"/>
          </p:cNvSpPr>
          <p:nvPr>
            <p:ph sz="half" idx="3"/>
          </p:nvPr>
        </p:nvSpPr>
        <p:spPr>
          <a:xfrm>
            <a:off x="243840" y="1577340"/>
            <a:ext cx="9560560" cy="3556000"/>
          </a:xfrm>
        </p:spPr>
        <p:txBody>
          <a:bodyPr anchor="t" bIns="0" lIns="0" rIns="0" tIns="0" wrap="square">
            <a:spAutoFit/>
          </a:bodyPr>
          <a:p>
            <a:pPr indent="-285750" marL="285750">
              <a:buFont typeface="Arial"/>
              <a:buChar char="•"/>
            </a:pPr>
            <a:r>
              <a:rPr dirty="0" sz="2400" lang="en-US"/>
              <a:t>To calculate the performance level of the data , a formula is used</a:t>
            </a:r>
            <a:endParaRPr dirty="0" sz="2400"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dirty="0" sz="2400" lang="en-US"/>
              <a:t>  =IFS(Z8&gt;=5,"VERY HIGH",Z8&gt;=4,"HIGH",Z8&gt;=3,"MED",TRUE,"LOW").</a:t>
            </a:r>
          </a:p>
          <a:p>
            <a:pPr indent="-342900" marL="342900">
              <a:buFont typeface="Arial"/>
              <a:buChar char="•"/>
            </a:pPr>
            <a:r>
              <a:rPr dirty="0" sz="2400" lang="en-US"/>
              <a:t> To identify the missing </a:t>
            </a:r>
            <a:r>
              <a:rPr sz="2400" lang="en-US" err="1"/>
              <a:t>values,conditional</a:t>
            </a:r>
            <a:r>
              <a:rPr dirty="0" sz="2400" lang="en-US"/>
              <a:t> </a:t>
            </a:r>
            <a:r>
              <a:rPr sz="2400" lang="en-US" err="1"/>
              <a:t>formating</a:t>
            </a:r>
            <a:r>
              <a:rPr dirty="0" sz="2400" lang="en-US"/>
              <a:t> function is used in the excel.</a:t>
            </a:r>
          </a:p>
          <a:p>
            <a:pPr indent="-342900" marL="342900">
              <a:buFont typeface="Arial"/>
              <a:buChar char="•"/>
            </a:pPr>
            <a:r>
              <a:rPr dirty="0" sz="2400" lang="en-US"/>
              <a:t>Elimination of missing values is done by the filter function.</a:t>
            </a:r>
          </a:p>
          <a:p>
            <a:pPr indent="-342900" marL="342900">
              <a:buFont typeface="Arial"/>
              <a:buChar char="•"/>
            </a:pPr>
            <a:r>
              <a:rPr dirty="0" sz="2400" lang="en-US"/>
              <a:t>Pivot table is created to summarize the employee data performance.</a:t>
            </a:r>
          </a:p>
          <a:p>
            <a:pPr indent="-342900" marL="342900">
              <a:buFont typeface="Arial"/>
              <a:buChar char="•"/>
            </a:pPr>
            <a:r>
              <a:rPr dirty="0" sz="2400" lang="en-US"/>
              <a:t>Graph function is used to visualize the data.</a:t>
            </a:r>
          </a:p>
          <a:p>
            <a:pPr indent="-285750" marL="285750">
              <a:buFont typeface="Arial"/>
              <a:buChar char="•"/>
            </a:pPr>
            <a:endParaRPr dirty="0" sz="2400" lang="en-US"/>
          </a:p>
          <a:p>
            <a:pPr indent="-285750" marL="285750">
              <a:buFont typeface="Arial"/>
              <a:buChar char="•"/>
            </a:pPr>
            <a:endParaRPr dirty="0" sz="2400" lang="en-US"/>
          </a:p>
        </p:txBody>
      </p:sp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/>
              <a:t>Dataset Description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066800"/>
          </a:xfrm>
        </p:spPr>
        <p:txBody>
          <a:bodyPr anchor="t" bIns="0" lIns="0" rIns="0" tIns="0" wrap="square">
            <a:spAutoFit/>
          </a:bodyPr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3"/>
          </p:nvPr>
        </p:nvSpPr>
        <p:spPr>
          <a:xfrm>
            <a:off x="497840" y="1465580"/>
            <a:ext cx="8971280" cy="4622800"/>
          </a:xfrm>
        </p:spPr>
        <p:txBody>
          <a:bodyPr anchor="t" bIns="0" lIns="0" rIns="0" tIns="0" wrap="square">
            <a:spAutoFit/>
          </a:bodyPr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employee data set is collected from the </a:t>
            </a:r>
            <a:r>
              <a:rPr dirty="0"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edunet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foundation website.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excel consist of total 26 </a:t>
            </a:r>
            <a:r>
              <a:rPr dirty="0"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features.Out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of 26 features 9 features is </a:t>
            </a:r>
            <a:r>
              <a:rPr dirty="0"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choosen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</a:t>
            </a:r>
            <a:r>
              <a:rPr dirty="0"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analyse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performance level.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r>
              <a:rPr dirty="0"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emloyee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id is in the form of numerical values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 contains the first name and last name in the text format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gender contains male and female option.</a:t>
            </a:r>
          </a:p>
          <a:p>
            <a:pPr indent="-285750" marL="285750">
              <a:buFont typeface="Arial"/>
              <a:buChar char="•"/>
            </a:pP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employee rating is in the format of </a:t>
            </a:r>
            <a:r>
              <a:rPr dirty="0" sz="2400"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numuerical</a:t>
            </a:r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value.</a:t>
            </a:r>
          </a:p>
          <a:p>
            <a:r>
              <a:rPr dirty="0" sz="2400"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</a:t>
            </a:r>
          </a:p>
          <a:p>
            <a:endParaRPr sz="2400"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88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11200"/>
          </a:xfrm>
        </p:spPr>
        <p:txBody>
          <a:bodyPr anchor="t" bIns="0" lIns="0" rIns="0" tIns="0" wrap="square">
            <a:spAutoFit/>
          </a:bodyPr>
          <a:p>
            <a:pPr indent="-571500" marL="571500">
              <a:buFont typeface="Arial" panose="05000000000000000000" pitchFamily="2" charset="2"/>
              <a:buChar char="•"/>
            </a:pPr>
            <a:r>
              <a:rPr dirty="0" sz="2400" lang="en-IN"/>
              <a:t>PERFORMANCE LEVEL=IFS(Z8&gt;=5,”VERY HIGH”,Z8&gt;=4,”HIGH”,Z8&gt;=3,”MED”,TRUE,”LOW”)</a:t>
            </a:r>
            <a:endParaRPr dirty="0" sz="2400"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Dhanalakshmi M</cp:lastModifiedBy>
  <dcterms:created xsi:type="dcterms:W3CDTF">2024-03-29T04:07:22Z</dcterms:created>
  <dcterms:modified xsi:type="dcterms:W3CDTF">2024-09-09T05:30:28Z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f4db79cc95b54384817c31586ee77942</vt:lpwstr>
  </property>
</Properties>
</file>