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6"/>
  </p:notesMasterIdLst>
  <p:sldIdLst>
    <p:sldId id="257" r:id="rId2"/>
    <p:sldId id="262" r:id="rId3"/>
    <p:sldId id="258" r:id="rId4"/>
    <p:sldId id="266" r:id="rId5"/>
    <p:sldId id="268" r:id="rId6"/>
    <p:sldId id="286" r:id="rId7"/>
    <p:sldId id="270" r:id="rId8"/>
    <p:sldId id="287" r:id="rId9"/>
    <p:sldId id="278" r:id="rId10"/>
    <p:sldId id="303" r:id="rId11"/>
    <p:sldId id="274" r:id="rId12"/>
    <p:sldId id="279" r:id="rId13"/>
    <p:sldId id="317" r:id="rId14"/>
    <p:sldId id="318" r:id="rId15"/>
    <p:sldId id="281" r:id="rId16"/>
    <p:sldId id="319" r:id="rId17"/>
    <p:sldId id="320" r:id="rId18"/>
    <p:sldId id="288" r:id="rId19"/>
    <p:sldId id="304" r:id="rId20"/>
    <p:sldId id="305" r:id="rId21"/>
    <p:sldId id="307" r:id="rId22"/>
    <p:sldId id="306" r:id="rId23"/>
    <p:sldId id="308" r:id="rId24"/>
    <p:sldId id="310" r:id="rId25"/>
    <p:sldId id="311" r:id="rId26"/>
    <p:sldId id="312" r:id="rId27"/>
    <p:sldId id="313" r:id="rId28"/>
    <p:sldId id="314" r:id="rId29"/>
    <p:sldId id="315" r:id="rId30"/>
    <p:sldId id="316" r:id="rId31"/>
    <p:sldId id="293" r:id="rId32"/>
    <p:sldId id="296" r:id="rId33"/>
    <p:sldId id="298" r:id="rId34"/>
    <p:sldId id="26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75" autoAdjust="0"/>
  </p:normalViewPr>
  <p:slideViewPr>
    <p:cSldViewPr>
      <p:cViewPr varScale="1">
        <p:scale>
          <a:sx n="90" d="100"/>
          <a:sy n="90" d="100"/>
        </p:scale>
        <p:origin x="1234" y="6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FCBDAD-CBF5-4C00-AAF3-542687F3A0A3}" type="datetimeFigureOut">
              <a:rPr lang="en-IN" smtClean="0"/>
              <a:t>08-05-2025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F4C3D5-6C17-4A24-9BF2-8B078743572A}" type="slidenum">
              <a:rPr lang="en-IN" smtClean="0"/>
              <a:t>‹#›</a:t>
            </a:fld>
            <a:endParaRPr lang="en-IN"/>
          </a:p>
        </p:txBody>
      </p:sp>
    </p:spTree>
    <p:extLst>
      <p:ext uri="{BB962C8B-B14F-4D97-AF65-F5344CB8AC3E}">
        <p14:creationId xmlns:p14="http://schemas.microsoft.com/office/powerpoint/2010/main" val="1683124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7A2AF14-F745-4EC4-84AD-24C9D8958304}" type="slidenum">
              <a:rPr lang="en-IN" smtClean="0"/>
              <a:pPr/>
              <a:t>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1F4C3D5-6C17-4A24-9BF2-8B078743572A}" type="slidenum">
              <a:rPr lang="en-IN" smtClean="0"/>
              <a:t>11</a:t>
            </a:fld>
            <a:endParaRPr lang="en-IN"/>
          </a:p>
        </p:txBody>
      </p:sp>
    </p:spTree>
    <p:extLst>
      <p:ext uri="{BB962C8B-B14F-4D97-AF65-F5344CB8AC3E}">
        <p14:creationId xmlns:p14="http://schemas.microsoft.com/office/powerpoint/2010/main" val="982297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1F4C3D5-6C17-4A24-9BF2-8B078743572A}" type="slidenum">
              <a:rPr lang="en-IN" smtClean="0"/>
              <a:t>19</a:t>
            </a:fld>
            <a:endParaRPr lang="en-IN"/>
          </a:p>
        </p:txBody>
      </p:sp>
    </p:spTree>
    <p:extLst>
      <p:ext uri="{BB962C8B-B14F-4D97-AF65-F5344CB8AC3E}">
        <p14:creationId xmlns:p14="http://schemas.microsoft.com/office/powerpoint/2010/main" val="842341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1FC9A-56D9-94B1-CC12-350E54709C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6C0764-375A-F5CA-E4A1-620748C135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CDFD15-A262-801B-D756-BAE6F24E93F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588A71E-CC60-4D5A-5747-0C9B4D409C45}"/>
              </a:ext>
            </a:extLst>
          </p:cNvPr>
          <p:cNvSpPr>
            <a:spLocks noGrp="1"/>
          </p:cNvSpPr>
          <p:nvPr>
            <p:ph type="sldNum" sz="quarter" idx="5"/>
          </p:nvPr>
        </p:nvSpPr>
        <p:spPr/>
        <p:txBody>
          <a:bodyPr/>
          <a:lstStyle/>
          <a:p>
            <a:fld id="{61F4C3D5-6C17-4A24-9BF2-8B078743572A}" type="slidenum">
              <a:rPr lang="en-IN" smtClean="0"/>
              <a:t>20</a:t>
            </a:fld>
            <a:endParaRPr lang="en-IN"/>
          </a:p>
        </p:txBody>
      </p:sp>
    </p:spTree>
    <p:extLst>
      <p:ext uri="{BB962C8B-B14F-4D97-AF65-F5344CB8AC3E}">
        <p14:creationId xmlns:p14="http://schemas.microsoft.com/office/powerpoint/2010/main" val="2186917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EBF60-9785-83A5-5744-72CD2DCE7C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FB489C-3D21-9619-2725-1AFED9C5B6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D54B18-66BE-D2E3-183B-2F511EF567C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6937DBD-3B2D-D96D-D430-EB0B5F86B9AE}"/>
              </a:ext>
            </a:extLst>
          </p:cNvPr>
          <p:cNvSpPr>
            <a:spLocks noGrp="1"/>
          </p:cNvSpPr>
          <p:nvPr>
            <p:ph type="sldNum" sz="quarter" idx="5"/>
          </p:nvPr>
        </p:nvSpPr>
        <p:spPr/>
        <p:txBody>
          <a:bodyPr/>
          <a:lstStyle/>
          <a:p>
            <a:fld id="{61F4C3D5-6C17-4A24-9BF2-8B078743572A}" type="slidenum">
              <a:rPr lang="en-IN" smtClean="0"/>
              <a:t>21</a:t>
            </a:fld>
            <a:endParaRPr lang="en-IN"/>
          </a:p>
        </p:txBody>
      </p:sp>
    </p:spTree>
    <p:extLst>
      <p:ext uri="{BB962C8B-B14F-4D97-AF65-F5344CB8AC3E}">
        <p14:creationId xmlns:p14="http://schemas.microsoft.com/office/powerpoint/2010/main" val="1038979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7F175E-A605-C217-D870-00B40C36F7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E3F6CC-F6E7-1C3A-A682-9BAD6EC1FE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170D5C-A4FB-1E18-5D5B-2548CFAB88D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B3973EA-DDE1-06FC-0F08-8DCBEC963AD5}"/>
              </a:ext>
            </a:extLst>
          </p:cNvPr>
          <p:cNvSpPr>
            <a:spLocks noGrp="1"/>
          </p:cNvSpPr>
          <p:nvPr>
            <p:ph type="sldNum" sz="quarter" idx="5"/>
          </p:nvPr>
        </p:nvSpPr>
        <p:spPr/>
        <p:txBody>
          <a:bodyPr/>
          <a:lstStyle/>
          <a:p>
            <a:fld id="{61F4C3D5-6C17-4A24-9BF2-8B078743572A}" type="slidenum">
              <a:rPr lang="en-IN" smtClean="0"/>
              <a:t>22</a:t>
            </a:fld>
            <a:endParaRPr lang="en-IN"/>
          </a:p>
        </p:txBody>
      </p:sp>
    </p:spTree>
    <p:extLst>
      <p:ext uri="{BB962C8B-B14F-4D97-AF65-F5344CB8AC3E}">
        <p14:creationId xmlns:p14="http://schemas.microsoft.com/office/powerpoint/2010/main" val="484179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42770-4B3B-60DD-6C68-01E5857795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4CFBE3-5C78-E65C-227F-7EC30201BD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D252E9-0FA9-650E-BBCD-0F8093972E4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31EAA12-7096-C82D-A601-EC83E780B465}"/>
              </a:ext>
            </a:extLst>
          </p:cNvPr>
          <p:cNvSpPr>
            <a:spLocks noGrp="1"/>
          </p:cNvSpPr>
          <p:nvPr>
            <p:ph type="sldNum" sz="quarter" idx="5"/>
          </p:nvPr>
        </p:nvSpPr>
        <p:spPr/>
        <p:txBody>
          <a:bodyPr/>
          <a:lstStyle/>
          <a:p>
            <a:fld id="{61F4C3D5-6C17-4A24-9BF2-8B078743572A}" type="slidenum">
              <a:rPr lang="en-IN" smtClean="0"/>
              <a:t>23</a:t>
            </a:fld>
            <a:endParaRPr lang="en-IN"/>
          </a:p>
        </p:txBody>
      </p:sp>
    </p:spTree>
    <p:extLst>
      <p:ext uri="{BB962C8B-B14F-4D97-AF65-F5344CB8AC3E}">
        <p14:creationId xmlns:p14="http://schemas.microsoft.com/office/powerpoint/2010/main" val="3337108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9942E-D1E6-7EA6-E048-C4F0178D87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030AD8-3C24-6E79-3DE0-204FA1E93B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AC84E4-3900-4BB5-8389-6CCA9BBC8AF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12FD8CB-0E9D-ECDA-D144-CE8FC16548F3}"/>
              </a:ext>
            </a:extLst>
          </p:cNvPr>
          <p:cNvSpPr>
            <a:spLocks noGrp="1"/>
          </p:cNvSpPr>
          <p:nvPr>
            <p:ph type="sldNum" sz="quarter" idx="5"/>
          </p:nvPr>
        </p:nvSpPr>
        <p:spPr/>
        <p:txBody>
          <a:bodyPr/>
          <a:lstStyle/>
          <a:p>
            <a:fld id="{61F4C3D5-6C17-4A24-9BF2-8B078743572A}" type="slidenum">
              <a:rPr lang="en-IN" smtClean="0"/>
              <a:t>24</a:t>
            </a:fld>
            <a:endParaRPr lang="en-IN"/>
          </a:p>
        </p:txBody>
      </p:sp>
    </p:spTree>
    <p:extLst>
      <p:ext uri="{BB962C8B-B14F-4D97-AF65-F5344CB8AC3E}">
        <p14:creationId xmlns:p14="http://schemas.microsoft.com/office/powerpoint/2010/main" val="16466983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DCD5C-B619-FE55-610A-246782C1C6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2ED9CB-6013-158C-882D-037B4BC0D1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615B97-BC6D-26E5-943B-12ED6A81B4C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ABCE8BE-FDDE-480F-0D9E-5C147DD2226A}"/>
              </a:ext>
            </a:extLst>
          </p:cNvPr>
          <p:cNvSpPr>
            <a:spLocks noGrp="1"/>
          </p:cNvSpPr>
          <p:nvPr>
            <p:ph type="sldNum" sz="quarter" idx="5"/>
          </p:nvPr>
        </p:nvSpPr>
        <p:spPr/>
        <p:txBody>
          <a:bodyPr/>
          <a:lstStyle/>
          <a:p>
            <a:fld id="{61F4C3D5-6C17-4A24-9BF2-8B078743572A}" type="slidenum">
              <a:rPr lang="en-IN" smtClean="0"/>
              <a:t>25</a:t>
            </a:fld>
            <a:endParaRPr lang="en-IN"/>
          </a:p>
        </p:txBody>
      </p:sp>
    </p:spTree>
    <p:extLst>
      <p:ext uri="{BB962C8B-B14F-4D97-AF65-F5344CB8AC3E}">
        <p14:creationId xmlns:p14="http://schemas.microsoft.com/office/powerpoint/2010/main" val="572889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1BDDD-7BEF-2193-09AB-9FBF92D4FC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76DC18-AA0E-B989-543E-19528EAB58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47270B-F848-5906-2CEB-6AD328120FC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334AE12-D388-3969-9DFF-0DC9A6E3D074}"/>
              </a:ext>
            </a:extLst>
          </p:cNvPr>
          <p:cNvSpPr>
            <a:spLocks noGrp="1"/>
          </p:cNvSpPr>
          <p:nvPr>
            <p:ph type="sldNum" sz="quarter" idx="5"/>
          </p:nvPr>
        </p:nvSpPr>
        <p:spPr/>
        <p:txBody>
          <a:bodyPr/>
          <a:lstStyle/>
          <a:p>
            <a:fld id="{61F4C3D5-6C17-4A24-9BF2-8B078743572A}" type="slidenum">
              <a:rPr lang="en-IN" smtClean="0"/>
              <a:t>26</a:t>
            </a:fld>
            <a:endParaRPr lang="en-IN"/>
          </a:p>
        </p:txBody>
      </p:sp>
    </p:spTree>
    <p:extLst>
      <p:ext uri="{BB962C8B-B14F-4D97-AF65-F5344CB8AC3E}">
        <p14:creationId xmlns:p14="http://schemas.microsoft.com/office/powerpoint/2010/main" val="106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504A3-EC2C-93EC-FFD6-4016D84337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AA2573-B286-79B3-F971-0DE822F45A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14F98C-1C57-C93E-0145-3558B00D7B5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145C2DB-BD40-E636-8971-77328183EB58}"/>
              </a:ext>
            </a:extLst>
          </p:cNvPr>
          <p:cNvSpPr>
            <a:spLocks noGrp="1"/>
          </p:cNvSpPr>
          <p:nvPr>
            <p:ph type="sldNum" sz="quarter" idx="5"/>
          </p:nvPr>
        </p:nvSpPr>
        <p:spPr/>
        <p:txBody>
          <a:bodyPr/>
          <a:lstStyle/>
          <a:p>
            <a:fld id="{61F4C3D5-6C17-4A24-9BF2-8B078743572A}" type="slidenum">
              <a:rPr lang="en-IN" smtClean="0"/>
              <a:t>27</a:t>
            </a:fld>
            <a:endParaRPr lang="en-IN"/>
          </a:p>
        </p:txBody>
      </p:sp>
    </p:spTree>
    <p:extLst>
      <p:ext uri="{BB962C8B-B14F-4D97-AF65-F5344CB8AC3E}">
        <p14:creationId xmlns:p14="http://schemas.microsoft.com/office/powerpoint/2010/main" val="1859443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1F4C3D5-6C17-4A24-9BF2-8B078743572A}" type="slidenum">
              <a:rPr lang="en-IN" smtClean="0"/>
              <a:t>3</a:t>
            </a:fld>
            <a:endParaRPr lang="en-IN"/>
          </a:p>
        </p:txBody>
      </p:sp>
    </p:spTree>
    <p:extLst>
      <p:ext uri="{BB962C8B-B14F-4D97-AF65-F5344CB8AC3E}">
        <p14:creationId xmlns:p14="http://schemas.microsoft.com/office/powerpoint/2010/main" val="24130485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BB7AF7-BC79-6A67-16FF-ACACE7FBF9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60D010-4BFF-9FE1-8FFC-972ED8555C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61EBA7-008B-2E2C-EEE8-74FB465564D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CB4DAF3-3317-6258-1285-DA917416221F}"/>
              </a:ext>
            </a:extLst>
          </p:cNvPr>
          <p:cNvSpPr>
            <a:spLocks noGrp="1"/>
          </p:cNvSpPr>
          <p:nvPr>
            <p:ph type="sldNum" sz="quarter" idx="5"/>
          </p:nvPr>
        </p:nvSpPr>
        <p:spPr/>
        <p:txBody>
          <a:bodyPr/>
          <a:lstStyle/>
          <a:p>
            <a:fld id="{61F4C3D5-6C17-4A24-9BF2-8B078743572A}" type="slidenum">
              <a:rPr lang="en-IN" smtClean="0"/>
              <a:t>28</a:t>
            </a:fld>
            <a:endParaRPr lang="en-IN"/>
          </a:p>
        </p:txBody>
      </p:sp>
    </p:spTree>
    <p:extLst>
      <p:ext uri="{BB962C8B-B14F-4D97-AF65-F5344CB8AC3E}">
        <p14:creationId xmlns:p14="http://schemas.microsoft.com/office/powerpoint/2010/main" val="24645575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34140-F203-8DD6-5E06-BD44F0E29C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842669-C556-1812-9BB2-4077B30F12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C8C271-1AFD-CAEC-3E34-A67BDF5EAD2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8848FD3-F91D-24B8-00D4-938245B2F451}"/>
              </a:ext>
            </a:extLst>
          </p:cNvPr>
          <p:cNvSpPr>
            <a:spLocks noGrp="1"/>
          </p:cNvSpPr>
          <p:nvPr>
            <p:ph type="sldNum" sz="quarter" idx="5"/>
          </p:nvPr>
        </p:nvSpPr>
        <p:spPr/>
        <p:txBody>
          <a:bodyPr/>
          <a:lstStyle/>
          <a:p>
            <a:fld id="{61F4C3D5-6C17-4A24-9BF2-8B078743572A}" type="slidenum">
              <a:rPr lang="en-IN" smtClean="0"/>
              <a:t>29</a:t>
            </a:fld>
            <a:endParaRPr lang="en-IN"/>
          </a:p>
        </p:txBody>
      </p:sp>
    </p:spTree>
    <p:extLst>
      <p:ext uri="{BB962C8B-B14F-4D97-AF65-F5344CB8AC3E}">
        <p14:creationId xmlns:p14="http://schemas.microsoft.com/office/powerpoint/2010/main" val="4075685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21818-47BE-DA98-3DDC-73CAA77AD8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5ACC32-7931-6730-1A9E-1152CD7FE8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4EAA25-E483-4A01-6694-B685829F4B1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0DB44F6-6EC3-779B-5E79-812B1D99A5B1}"/>
              </a:ext>
            </a:extLst>
          </p:cNvPr>
          <p:cNvSpPr>
            <a:spLocks noGrp="1"/>
          </p:cNvSpPr>
          <p:nvPr>
            <p:ph type="sldNum" sz="quarter" idx="5"/>
          </p:nvPr>
        </p:nvSpPr>
        <p:spPr/>
        <p:txBody>
          <a:bodyPr/>
          <a:lstStyle/>
          <a:p>
            <a:fld id="{61F4C3D5-6C17-4A24-9BF2-8B078743572A}" type="slidenum">
              <a:rPr lang="en-IN" smtClean="0"/>
              <a:t>30</a:t>
            </a:fld>
            <a:endParaRPr lang="en-IN"/>
          </a:p>
        </p:txBody>
      </p:sp>
    </p:spTree>
    <p:extLst>
      <p:ext uri="{BB962C8B-B14F-4D97-AF65-F5344CB8AC3E}">
        <p14:creationId xmlns:p14="http://schemas.microsoft.com/office/powerpoint/2010/main" val="4032870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1F4C3D5-6C17-4A24-9BF2-8B078743572A}" type="slidenum">
              <a:rPr lang="en-IN" smtClean="0"/>
              <a:t>31</a:t>
            </a:fld>
            <a:endParaRPr lang="en-IN"/>
          </a:p>
        </p:txBody>
      </p:sp>
    </p:spTree>
    <p:extLst>
      <p:ext uri="{BB962C8B-B14F-4D97-AF65-F5344CB8AC3E}">
        <p14:creationId xmlns:p14="http://schemas.microsoft.com/office/powerpoint/2010/main" val="41673723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1F4C3D5-6C17-4A24-9BF2-8B078743572A}" type="slidenum">
              <a:rPr lang="en-IN" smtClean="0"/>
              <a:t>32</a:t>
            </a:fld>
            <a:endParaRPr lang="en-IN"/>
          </a:p>
        </p:txBody>
      </p:sp>
    </p:spTree>
    <p:extLst>
      <p:ext uri="{BB962C8B-B14F-4D97-AF65-F5344CB8AC3E}">
        <p14:creationId xmlns:p14="http://schemas.microsoft.com/office/powerpoint/2010/main" val="2238878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1F4C3D5-6C17-4A24-9BF2-8B078743572A}" type="slidenum">
              <a:rPr lang="en-IN" smtClean="0"/>
              <a:t>33</a:t>
            </a:fld>
            <a:endParaRPr lang="en-IN"/>
          </a:p>
        </p:txBody>
      </p:sp>
    </p:spTree>
    <p:extLst>
      <p:ext uri="{BB962C8B-B14F-4D97-AF65-F5344CB8AC3E}">
        <p14:creationId xmlns:p14="http://schemas.microsoft.com/office/powerpoint/2010/main" val="517324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1F4C3D5-6C17-4A24-9BF2-8B078743572A}" type="slidenum">
              <a:rPr lang="en-IN" smtClean="0"/>
              <a:t>4</a:t>
            </a:fld>
            <a:endParaRPr lang="en-IN"/>
          </a:p>
        </p:txBody>
      </p:sp>
    </p:spTree>
    <p:extLst>
      <p:ext uri="{BB962C8B-B14F-4D97-AF65-F5344CB8AC3E}">
        <p14:creationId xmlns:p14="http://schemas.microsoft.com/office/powerpoint/2010/main" val="3443216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1F4C3D5-6C17-4A24-9BF2-8B078743572A}" type="slidenum">
              <a:rPr lang="en-IN" smtClean="0"/>
              <a:t>5</a:t>
            </a:fld>
            <a:endParaRPr lang="en-IN"/>
          </a:p>
        </p:txBody>
      </p:sp>
    </p:spTree>
    <p:extLst>
      <p:ext uri="{BB962C8B-B14F-4D97-AF65-F5344CB8AC3E}">
        <p14:creationId xmlns:p14="http://schemas.microsoft.com/office/powerpoint/2010/main" val="124264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178A2-7F8A-2F43-3FA4-44B401DC09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A2F549-5B82-E9A3-D8A7-B6FD156EA1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2750F8-D28D-7C6F-48FA-B5B1B9EA797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067562A-0E9E-9D41-4410-9EB3B822A55D}"/>
              </a:ext>
            </a:extLst>
          </p:cNvPr>
          <p:cNvSpPr>
            <a:spLocks noGrp="1"/>
          </p:cNvSpPr>
          <p:nvPr>
            <p:ph type="sldNum" sz="quarter" idx="5"/>
          </p:nvPr>
        </p:nvSpPr>
        <p:spPr/>
        <p:txBody>
          <a:bodyPr/>
          <a:lstStyle/>
          <a:p>
            <a:fld id="{61F4C3D5-6C17-4A24-9BF2-8B078743572A}" type="slidenum">
              <a:rPr lang="en-IN" smtClean="0"/>
              <a:t>6</a:t>
            </a:fld>
            <a:endParaRPr lang="en-IN"/>
          </a:p>
        </p:txBody>
      </p:sp>
    </p:spTree>
    <p:extLst>
      <p:ext uri="{BB962C8B-B14F-4D97-AF65-F5344CB8AC3E}">
        <p14:creationId xmlns:p14="http://schemas.microsoft.com/office/powerpoint/2010/main" val="1078176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1F4C3D5-6C17-4A24-9BF2-8B078743572A}" type="slidenum">
              <a:rPr lang="en-IN" smtClean="0"/>
              <a:t>7</a:t>
            </a:fld>
            <a:endParaRPr lang="en-IN"/>
          </a:p>
        </p:txBody>
      </p:sp>
    </p:spTree>
    <p:extLst>
      <p:ext uri="{BB962C8B-B14F-4D97-AF65-F5344CB8AC3E}">
        <p14:creationId xmlns:p14="http://schemas.microsoft.com/office/powerpoint/2010/main" val="2300558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2D837-3009-24D9-60C3-310D3F09D6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FCFDE9-407F-7AA6-D403-9BFA80BF59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698083-26CE-23CC-DD84-C0534D613DE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FAEF3FC-6F4F-A14D-BD10-DB9D37EEEA9C}"/>
              </a:ext>
            </a:extLst>
          </p:cNvPr>
          <p:cNvSpPr>
            <a:spLocks noGrp="1"/>
          </p:cNvSpPr>
          <p:nvPr>
            <p:ph type="sldNum" sz="quarter" idx="5"/>
          </p:nvPr>
        </p:nvSpPr>
        <p:spPr/>
        <p:txBody>
          <a:bodyPr/>
          <a:lstStyle/>
          <a:p>
            <a:fld id="{61F4C3D5-6C17-4A24-9BF2-8B078743572A}" type="slidenum">
              <a:rPr lang="en-IN" smtClean="0"/>
              <a:t>8</a:t>
            </a:fld>
            <a:endParaRPr lang="en-IN"/>
          </a:p>
        </p:txBody>
      </p:sp>
    </p:spTree>
    <p:extLst>
      <p:ext uri="{BB962C8B-B14F-4D97-AF65-F5344CB8AC3E}">
        <p14:creationId xmlns:p14="http://schemas.microsoft.com/office/powerpoint/2010/main" val="1065619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4F119-346B-03D1-5E86-A40EC3D3DD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93B7FA-C6D5-26E0-E1E8-3F4A6A200D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19774D-F772-1525-408A-49EE68BDF98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933783D-F831-24E5-B0E1-8565517E22F9}"/>
              </a:ext>
            </a:extLst>
          </p:cNvPr>
          <p:cNvSpPr>
            <a:spLocks noGrp="1"/>
          </p:cNvSpPr>
          <p:nvPr>
            <p:ph type="sldNum" sz="quarter" idx="5"/>
          </p:nvPr>
        </p:nvSpPr>
        <p:spPr/>
        <p:txBody>
          <a:bodyPr/>
          <a:lstStyle/>
          <a:p>
            <a:fld id="{61F4C3D5-6C17-4A24-9BF2-8B078743572A}" type="slidenum">
              <a:rPr lang="en-IN" smtClean="0"/>
              <a:t>9</a:t>
            </a:fld>
            <a:endParaRPr lang="en-IN"/>
          </a:p>
        </p:txBody>
      </p:sp>
    </p:spTree>
    <p:extLst>
      <p:ext uri="{BB962C8B-B14F-4D97-AF65-F5344CB8AC3E}">
        <p14:creationId xmlns:p14="http://schemas.microsoft.com/office/powerpoint/2010/main" val="1802061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1F4C3D5-6C17-4A24-9BF2-8B078743572A}" type="slidenum">
              <a:rPr lang="en-IN" smtClean="0"/>
              <a:t>10</a:t>
            </a:fld>
            <a:endParaRPr lang="en-IN"/>
          </a:p>
        </p:txBody>
      </p:sp>
    </p:spTree>
    <p:extLst>
      <p:ext uri="{BB962C8B-B14F-4D97-AF65-F5344CB8AC3E}">
        <p14:creationId xmlns:p14="http://schemas.microsoft.com/office/powerpoint/2010/main" val="4080796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94DB-8F0B-E428-D803-311BE42BBFE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A5D4873A-72C2-D16A-E7B3-5ED0BA7C227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F7F9CC-81B1-17D1-2110-B625F5FC642F}"/>
              </a:ext>
            </a:extLst>
          </p:cNvPr>
          <p:cNvSpPr>
            <a:spLocks noGrp="1"/>
          </p:cNvSpPr>
          <p:nvPr>
            <p:ph type="dt" sz="half" idx="10"/>
          </p:nvPr>
        </p:nvSpPr>
        <p:spPr/>
        <p:txBody>
          <a:bodyPr/>
          <a:lstStyle/>
          <a:p>
            <a:fld id="{82A28A1D-1178-4501-8F75-61A71A7F5902}" type="datetimeFigureOut">
              <a:rPr lang="en-IN" smtClean="0"/>
              <a:t>08-05-2025</a:t>
            </a:fld>
            <a:endParaRPr lang="en-IN"/>
          </a:p>
        </p:txBody>
      </p:sp>
      <p:sp>
        <p:nvSpPr>
          <p:cNvPr id="5" name="Footer Placeholder 4">
            <a:extLst>
              <a:ext uri="{FF2B5EF4-FFF2-40B4-BE49-F238E27FC236}">
                <a16:creationId xmlns:a16="http://schemas.microsoft.com/office/drawing/2014/main" id="{8C9CC904-22FB-DD74-9567-C4BC063474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961E5C-5701-94DA-4AD6-BDAB98A80580}"/>
              </a:ext>
            </a:extLst>
          </p:cNvPr>
          <p:cNvSpPr>
            <a:spLocks noGrp="1"/>
          </p:cNvSpPr>
          <p:nvPr>
            <p:ph type="sldNum" sz="quarter" idx="12"/>
          </p:nvPr>
        </p:nvSpPr>
        <p:spPr/>
        <p:txBody>
          <a:bodyPr/>
          <a:lstStyle/>
          <a:p>
            <a:fld id="{EF6171E9-F68E-4199-8B9D-5B1441C35F32}" type="slidenum">
              <a:rPr lang="en-IN" smtClean="0"/>
              <a:t>‹#›</a:t>
            </a:fld>
            <a:endParaRPr lang="en-IN"/>
          </a:p>
        </p:txBody>
      </p:sp>
    </p:spTree>
    <p:extLst>
      <p:ext uri="{BB962C8B-B14F-4D97-AF65-F5344CB8AC3E}">
        <p14:creationId xmlns:p14="http://schemas.microsoft.com/office/powerpoint/2010/main" val="2288026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27E3C-9A99-576D-0FB9-45D64CA9DE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A43CB7-571B-F811-F7C9-68FA94B930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12FD4C-062A-DE92-7701-0F20F8BE44B0}"/>
              </a:ext>
            </a:extLst>
          </p:cNvPr>
          <p:cNvSpPr>
            <a:spLocks noGrp="1"/>
          </p:cNvSpPr>
          <p:nvPr>
            <p:ph type="dt" sz="half" idx="10"/>
          </p:nvPr>
        </p:nvSpPr>
        <p:spPr/>
        <p:txBody>
          <a:bodyPr/>
          <a:lstStyle/>
          <a:p>
            <a:fld id="{82A28A1D-1178-4501-8F75-61A71A7F5902}" type="datetimeFigureOut">
              <a:rPr lang="en-IN" smtClean="0"/>
              <a:t>08-05-2025</a:t>
            </a:fld>
            <a:endParaRPr lang="en-IN"/>
          </a:p>
        </p:txBody>
      </p:sp>
      <p:sp>
        <p:nvSpPr>
          <p:cNvPr id="5" name="Footer Placeholder 4">
            <a:extLst>
              <a:ext uri="{FF2B5EF4-FFF2-40B4-BE49-F238E27FC236}">
                <a16:creationId xmlns:a16="http://schemas.microsoft.com/office/drawing/2014/main" id="{20BD1E81-3995-E5C2-AD72-098467A686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211CDD-5E99-C16E-B295-D358FB785648}"/>
              </a:ext>
            </a:extLst>
          </p:cNvPr>
          <p:cNvSpPr>
            <a:spLocks noGrp="1"/>
          </p:cNvSpPr>
          <p:nvPr>
            <p:ph type="sldNum" sz="quarter" idx="12"/>
          </p:nvPr>
        </p:nvSpPr>
        <p:spPr/>
        <p:txBody>
          <a:bodyPr/>
          <a:lstStyle/>
          <a:p>
            <a:fld id="{EF6171E9-F68E-4199-8B9D-5B1441C35F32}" type="slidenum">
              <a:rPr lang="en-IN" smtClean="0"/>
              <a:t>‹#›</a:t>
            </a:fld>
            <a:endParaRPr lang="en-IN"/>
          </a:p>
        </p:txBody>
      </p:sp>
    </p:spTree>
    <p:extLst>
      <p:ext uri="{BB962C8B-B14F-4D97-AF65-F5344CB8AC3E}">
        <p14:creationId xmlns:p14="http://schemas.microsoft.com/office/powerpoint/2010/main" val="1965883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48B3D3-B1C6-1C77-9B78-C0539F863852}"/>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A25D3B-17D7-1D07-414F-BB9E81C10F85}"/>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2A8994-F0D0-903A-BE4D-27BA2BD57C5A}"/>
              </a:ext>
            </a:extLst>
          </p:cNvPr>
          <p:cNvSpPr>
            <a:spLocks noGrp="1"/>
          </p:cNvSpPr>
          <p:nvPr>
            <p:ph type="dt" sz="half" idx="10"/>
          </p:nvPr>
        </p:nvSpPr>
        <p:spPr/>
        <p:txBody>
          <a:bodyPr/>
          <a:lstStyle/>
          <a:p>
            <a:fld id="{82A28A1D-1178-4501-8F75-61A71A7F5902}" type="datetimeFigureOut">
              <a:rPr lang="en-IN" smtClean="0"/>
              <a:t>08-05-2025</a:t>
            </a:fld>
            <a:endParaRPr lang="en-IN"/>
          </a:p>
        </p:txBody>
      </p:sp>
      <p:sp>
        <p:nvSpPr>
          <p:cNvPr id="5" name="Footer Placeholder 4">
            <a:extLst>
              <a:ext uri="{FF2B5EF4-FFF2-40B4-BE49-F238E27FC236}">
                <a16:creationId xmlns:a16="http://schemas.microsoft.com/office/drawing/2014/main" id="{9EC6A641-2A5C-3730-6278-7172BCC3B8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13E88E-8051-1340-69D6-A15A71444C92}"/>
              </a:ext>
            </a:extLst>
          </p:cNvPr>
          <p:cNvSpPr>
            <a:spLocks noGrp="1"/>
          </p:cNvSpPr>
          <p:nvPr>
            <p:ph type="sldNum" sz="quarter" idx="12"/>
          </p:nvPr>
        </p:nvSpPr>
        <p:spPr/>
        <p:txBody>
          <a:bodyPr/>
          <a:lstStyle/>
          <a:p>
            <a:fld id="{EF6171E9-F68E-4199-8B9D-5B1441C35F32}" type="slidenum">
              <a:rPr lang="en-IN" smtClean="0"/>
              <a:t>‹#›</a:t>
            </a:fld>
            <a:endParaRPr lang="en-IN"/>
          </a:p>
        </p:txBody>
      </p:sp>
    </p:spTree>
    <p:extLst>
      <p:ext uri="{BB962C8B-B14F-4D97-AF65-F5344CB8AC3E}">
        <p14:creationId xmlns:p14="http://schemas.microsoft.com/office/powerpoint/2010/main" val="343474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16DF-AB14-B035-579B-A921D79756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FEBD6F-CCB6-0637-E858-2644BF82DC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9C995D-30F3-7597-A317-331EB629E643}"/>
              </a:ext>
            </a:extLst>
          </p:cNvPr>
          <p:cNvSpPr>
            <a:spLocks noGrp="1"/>
          </p:cNvSpPr>
          <p:nvPr>
            <p:ph type="dt" sz="half" idx="10"/>
          </p:nvPr>
        </p:nvSpPr>
        <p:spPr/>
        <p:txBody>
          <a:bodyPr/>
          <a:lstStyle/>
          <a:p>
            <a:fld id="{82A28A1D-1178-4501-8F75-61A71A7F5902}" type="datetimeFigureOut">
              <a:rPr lang="en-IN" smtClean="0"/>
              <a:t>08-05-2025</a:t>
            </a:fld>
            <a:endParaRPr lang="en-IN"/>
          </a:p>
        </p:txBody>
      </p:sp>
      <p:sp>
        <p:nvSpPr>
          <p:cNvPr id="5" name="Footer Placeholder 4">
            <a:extLst>
              <a:ext uri="{FF2B5EF4-FFF2-40B4-BE49-F238E27FC236}">
                <a16:creationId xmlns:a16="http://schemas.microsoft.com/office/drawing/2014/main" id="{9DB68368-46FC-F2D4-5899-B40EF139A1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660381-D79A-531A-8091-26D486F5025D}"/>
              </a:ext>
            </a:extLst>
          </p:cNvPr>
          <p:cNvSpPr>
            <a:spLocks noGrp="1"/>
          </p:cNvSpPr>
          <p:nvPr>
            <p:ph type="sldNum" sz="quarter" idx="12"/>
          </p:nvPr>
        </p:nvSpPr>
        <p:spPr/>
        <p:txBody>
          <a:bodyPr/>
          <a:lstStyle/>
          <a:p>
            <a:fld id="{EF6171E9-F68E-4199-8B9D-5B1441C35F32}" type="slidenum">
              <a:rPr lang="en-IN" smtClean="0"/>
              <a:t>‹#›</a:t>
            </a:fld>
            <a:endParaRPr lang="en-IN"/>
          </a:p>
        </p:txBody>
      </p:sp>
    </p:spTree>
    <p:extLst>
      <p:ext uri="{BB962C8B-B14F-4D97-AF65-F5344CB8AC3E}">
        <p14:creationId xmlns:p14="http://schemas.microsoft.com/office/powerpoint/2010/main" val="3659772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F2F3-32BB-EDE1-AC64-BBE35EA571CF}"/>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33E451-0EDA-D9DA-A6FD-29FF749873C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2FA6F3-7871-716E-2A1A-20EE0246B423}"/>
              </a:ext>
            </a:extLst>
          </p:cNvPr>
          <p:cNvSpPr>
            <a:spLocks noGrp="1"/>
          </p:cNvSpPr>
          <p:nvPr>
            <p:ph type="dt" sz="half" idx="10"/>
          </p:nvPr>
        </p:nvSpPr>
        <p:spPr/>
        <p:txBody>
          <a:bodyPr/>
          <a:lstStyle/>
          <a:p>
            <a:fld id="{82A28A1D-1178-4501-8F75-61A71A7F5902}" type="datetimeFigureOut">
              <a:rPr lang="en-IN" smtClean="0"/>
              <a:t>08-05-2025</a:t>
            </a:fld>
            <a:endParaRPr lang="en-IN"/>
          </a:p>
        </p:txBody>
      </p:sp>
      <p:sp>
        <p:nvSpPr>
          <p:cNvPr id="5" name="Footer Placeholder 4">
            <a:extLst>
              <a:ext uri="{FF2B5EF4-FFF2-40B4-BE49-F238E27FC236}">
                <a16:creationId xmlns:a16="http://schemas.microsoft.com/office/drawing/2014/main" id="{29EF8E3D-9ECB-43F7-586F-5019258974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136254-0ADC-882E-FB8B-084816FC5C56}"/>
              </a:ext>
            </a:extLst>
          </p:cNvPr>
          <p:cNvSpPr>
            <a:spLocks noGrp="1"/>
          </p:cNvSpPr>
          <p:nvPr>
            <p:ph type="sldNum" sz="quarter" idx="12"/>
          </p:nvPr>
        </p:nvSpPr>
        <p:spPr/>
        <p:txBody>
          <a:bodyPr/>
          <a:lstStyle/>
          <a:p>
            <a:fld id="{EF6171E9-F68E-4199-8B9D-5B1441C35F32}" type="slidenum">
              <a:rPr lang="en-IN" smtClean="0"/>
              <a:t>‹#›</a:t>
            </a:fld>
            <a:endParaRPr lang="en-IN"/>
          </a:p>
        </p:txBody>
      </p:sp>
    </p:spTree>
    <p:extLst>
      <p:ext uri="{BB962C8B-B14F-4D97-AF65-F5344CB8AC3E}">
        <p14:creationId xmlns:p14="http://schemas.microsoft.com/office/powerpoint/2010/main" val="696188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CBDAA-A25C-B535-5606-732C8D592A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4A42D3-E768-308E-ED3F-9A08032465FA}"/>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7B783C-3F5A-3E94-85EB-9372E95E88A4}"/>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AA300F-215A-CCE7-5530-AAC513B33772}"/>
              </a:ext>
            </a:extLst>
          </p:cNvPr>
          <p:cNvSpPr>
            <a:spLocks noGrp="1"/>
          </p:cNvSpPr>
          <p:nvPr>
            <p:ph type="dt" sz="half" idx="10"/>
          </p:nvPr>
        </p:nvSpPr>
        <p:spPr/>
        <p:txBody>
          <a:bodyPr/>
          <a:lstStyle/>
          <a:p>
            <a:fld id="{82A28A1D-1178-4501-8F75-61A71A7F5902}" type="datetimeFigureOut">
              <a:rPr lang="en-IN" smtClean="0"/>
              <a:t>08-05-2025</a:t>
            </a:fld>
            <a:endParaRPr lang="en-IN"/>
          </a:p>
        </p:txBody>
      </p:sp>
      <p:sp>
        <p:nvSpPr>
          <p:cNvPr id="6" name="Footer Placeholder 5">
            <a:extLst>
              <a:ext uri="{FF2B5EF4-FFF2-40B4-BE49-F238E27FC236}">
                <a16:creationId xmlns:a16="http://schemas.microsoft.com/office/drawing/2014/main" id="{DAC15A23-7F58-C1A4-C06A-2D0BC59DFD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A86762-5101-853F-3222-2C88547EEDF8}"/>
              </a:ext>
            </a:extLst>
          </p:cNvPr>
          <p:cNvSpPr>
            <a:spLocks noGrp="1"/>
          </p:cNvSpPr>
          <p:nvPr>
            <p:ph type="sldNum" sz="quarter" idx="12"/>
          </p:nvPr>
        </p:nvSpPr>
        <p:spPr/>
        <p:txBody>
          <a:bodyPr/>
          <a:lstStyle/>
          <a:p>
            <a:fld id="{EF6171E9-F68E-4199-8B9D-5B1441C35F32}" type="slidenum">
              <a:rPr lang="en-IN" smtClean="0"/>
              <a:t>‹#›</a:t>
            </a:fld>
            <a:endParaRPr lang="en-IN"/>
          </a:p>
        </p:txBody>
      </p:sp>
    </p:spTree>
    <p:extLst>
      <p:ext uri="{BB962C8B-B14F-4D97-AF65-F5344CB8AC3E}">
        <p14:creationId xmlns:p14="http://schemas.microsoft.com/office/powerpoint/2010/main" val="3554463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5E8D5-7D97-16BB-26D8-F4C3B0EFA025}"/>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77EFDA-32C9-450A-2CDF-D8658336D0E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0812DF0F-7B6E-DFB5-399B-B6EC51AF19C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864A757-61B2-0AB3-0C2E-C4102D9E133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437347B-03E2-6C49-D83F-BC3AE7236C55}"/>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F79912E-A569-6143-4FCC-169BA478A409}"/>
              </a:ext>
            </a:extLst>
          </p:cNvPr>
          <p:cNvSpPr>
            <a:spLocks noGrp="1"/>
          </p:cNvSpPr>
          <p:nvPr>
            <p:ph type="dt" sz="half" idx="10"/>
          </p:nvPr>
        </p:nvSpPr>
        <p:spPr/>
        <p:txBody>
          <a:bodyPr/>
          <a:lstStyle/>
          <a:p>
            <a:fld id="{82A28A1D-1178-4501-8F75-61A71A7F5902}" type="datetimeFigureOut">
              <a:rPr lang="en-IN" smtClean="0"/>
              <a:t>08-05-2025</a:t>
            </a:fld>
            <a:endParaRPr lang="en-IN"/>
          </a:p>
        </p:txBody>
      </p:sp>
      <p:sp>
        <p:nvSpPr>
          <p:cNvPr id="8" name="Footer Placeholder 7">
            <a:extLst>
              <a:ext uri="{FF2B5EF4-FFF2-40B4-BE49-F238E27FC236}">
                <a16:creationId xmlns:a16="http://schemas.microsoft.com/office/drawing/2014/main" id="{C9878561-50FB-6D63-1526-6C74148B62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151F081-DC20-C75D-42F4-4804CB05F4DB}"/>
              </a:ext>
            </a:extLst>
          </p:cNvPr>
          <p:cNvSpPr>
            <a:spLocks noGrp="1"/>
          </p:cNvSpPr>
          <p:nvPr>
            <p:ph type="sldNum" sz="quarter" idx="12"/>
          </p:nvPr>
        </p:nvSpPr>
        <p:spPr/>
        <p:txBody>
          <a:bodyPr/>
          <a:lstStyle/>
          <a:p>
            <a:fld id="{EF6171E9-F68E-4199-8B9D-5B1441C35F32}" type="slidenum">
              <a:rPr lang="en-IN" smtClean="0"/>
              <a:t>‹#›</a:t>
            </a:fld>
            <a:endParaRPr lang="en-IN"/>
          </a:p>
        </p:txBody>
      </p:sp>
    </p:spTree>
    <p:extLst>
      <p:ext uri="{BB962C8B-B14F-4D97-AF65-F5344CB8AC3E}">
        <p14:creationId xmlns:p14="http://schemas.microsoft.com/office/powerpoint/2010/main" val="3152702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70F3-69FB-9FDB-6E08-9E1E246C2F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3422C4-CB07-5569-7BB1-8DC69ED66B19}"/>
              </a:ext>
            </a:extLst>
          </p:cNvPr>
          <p:cNvSpPr>
            <a:spLocks noGrp="1"/>
          </p:cNvSpPr>
          <p:nvPr>
            <p:ph type="dt" sz="half" idx="10"/>
          </p:nvPr>
        </p:nvSpPr>
        <p:spPr/>
        <p:txBody>
          <a:bodyPr/>
          <a:lstStyle/>
          <a:p>
            <a:fld id="{82A28A1D-1178-4501-8F75-61A71A7F5902}" type="datetimeFigureOut">
              <a:rPr lang="en-IN" smtClean="0"/>
              <a:t>08-05-2025</a:t>
            </a:fld>
            <a:endParaRPr lang="en-IN"/>
          </a:p>
        </p:txBody>
      </p:sp>
      <p:sp>
        <p:nvSpPr>
          <p:cNvPr id="4" name="Footer Placeholder 3">
            <a:extLst>
              <a:ext uri="{FF2B5EF4-FFF2-40B4-BE49-F238E27FC236}">
                <a16:creationId xmlns:a16="http://schemas.microsoft.com/office/drawing/2014/main" id="{607C2FC5-7A9F-BE02-B294-72C02C4DAD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57DAEBD-5842-8730-4F28-135C08556AF5}"/>
              </a:ext>
            </a:extLst>
          </p:cNvPr>
          <p:cNvSpPr>
            <a:spLocks noGrp="1"/>
          </p:cNvSpPr>
          <p:nvPr>
            <p:ph type="sldNum" sz="quarter" idx="12"/>
          </p:nvPr>
        </p:nvSpPr>
        <p:spPr/>
        <p:txBody>
          <a:bodyPr/>
          <a:lstStyle/>
          <a:p>
            <a:fld id="{EF6171E9-F68E-4199-8B9D-5B1441C35F32}" type="slidenum">
              <a:rPr lang="en-IN" smtClean="0"/>
              <a:t>‹#›</a:t>
            </a:fld>
            <a:endParaRPr lang="en-IN"/>
          </a:p>
        </p:txBody>
      </p:sp>
    </p:spTree>
    <p:extLst>
      <p:ext uri="{BB962C8B-B14F-4D97-AF65-F5344CB8AC3E}">
        <p14:creationId xmlns:p14="http://schemas.microsoft.com/office/powerpoint/2010/main" val="1545818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6A0C68-A3DB-6ECF-F261-2123FC2517B1}"/>
              </a:ext>
            </a:extLst>
          </p:cNvPr>
          <p:cNvSpPr>
            <a:spLocks noGrp="1"/>
          </p:cNvSpPr>
          <p:nvPr>
            <p:ph type="dt" sz="half" idx="10"/>
          </p:nvPr>
        </p:nvSpPr>
        <p:spPr/>
        <p:txBody>
          <a:bodyPr/>
          <a:lstStyle/>
          <a:p>
            <a:fld id="{82A28A1D-1178-4501-8F75-61A71A7F5902}" type="datetimeFigureOut">
              <a:rPr lang="en-IN" smtClean="0"/>
              <a:t>08-05-2025</a:t>
            </a:fld>
            <a:endParaRPr lang="en-IN"/>
          </a:p>
        </p:txBody>
      </p:sp>
      <p:sp>
        <p:nvSpPr>
          <p:cNvPr id="3" name="Footer Placeholder 2">
            <a:extLst>
              <a:ext uri="{FF2B5EF4-FFF2-40B4-BE49-F238E27FC236}">
                <a16:creationId xmlns:a16="http://schemas.microsoft.com/office/drawing/2014/main" id="{73C50EFB-4A84-DA54-CA8B-10B63405F4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4471D77-E13F-589A-7CDB-9E473DA4615D}"/>
              </a:ext>
            </a:extLst>
          </p:cNvPr>
          <p:cNvSpPr>
            <a:spLocks noGrp="1"/>
          </p:cNvSpPr>
          <p:nvPr>
            <p:ph type="sldNum" sz="quarter" idx="12"/>
          </p:nvPr>
        </p:nvSpPr>
        <p:spPr/>
        <p:txBody>
          <a:bodyPr/>
          <a:lstStyle/>
          <a:p>
            <a:fld id="{EF6171E9-F68E-4199-8B9D-5B1441C35F32}" type="slidenum">
              <a:rPr lang="en-IN" smtClean="0"/>
              <a:t>‹#›</a:t>
            </a:fld>
            <a:endParaRPr lang="en-IN"/>
          </a:p>
        </p:txBody>
      </p:sp>
    </p:spTree>
    <p:extLst>
      <p:ext uri="{BB962C8B-B14F-4D97-AF65-F5344CB8AC3E}">
        <p14:creationId xmlns:p14="http://schemas.microsoft.com/office/powerpoint/2010/main" val="2476881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56701-FF7A-3621-CE97-B558AC84262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EA69BE-AAC4-76D0-9EE7-9EA366534AE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18F22D-3DAC-5BC3-A78B-82DBBFC278E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885FF42-39B8-AFC5-1581-F1443FA19CFB}"/>
              </a:ext>
            </a:extLst>
          </p:cNvPr>
          <p:cNvSpPr>
            <a:spLocks noGrp="1"/>
          </p:cNvSpPr>
          <p:nvPr>
            <p:ph type="dt" sz="half" idx="10"/>
          </p:nvPr>
        </p:nvSpPr>
        <p:spPr/>
        <p:txBody>
          <a:bodyPr/>
          <a:lstStyle/>
          <a:p>
            <a:fld id="{82A28A1D-1178-4501-8F75-61A71A7F5902}" type="datetimeFigureOut">
              <a:rPr lang="en-IN" smtClean="0"/>
              <a:t>08-05-2025</a:t>
            </a:fld>
            <a:endParaRPr lang="en-IN"/>
          </a:p>
        </p:txBody>
      </p:sp>
      <p:sp>
        <p:nvSpPr>
          <p:cNvPr id="6" name="Footer Placeholder 5">
            <a:extLst>
              <a:ext uri="{FF2B5EF4-FFF2-40B4-BE49-F238E27FC236}">
                <a16:creationId xmlns:a16="http://schemas.microsoft.com/office/drawing/2014/main" id="{03D40727-F8EA-EC0E-07B3-B062586B96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0D4316-0AFD-E32D-5DAD-D1B03A8976D7}"/>
              </a:ext>
            </a:extLst>
          </p:cNvPr>
          <p:cNvSpPr>
            <a:spLocks noGrp="1"/>
          </p:cNvSpPr>
          <p:nvPr>
            <p:ph type="sldNum" sz="quarter" idx="12"/>
          </p:nvPr>
        </p:nvSpPr>
        <p:spPr/>
        <p:txBody>
          <a:bodyPr/>
          <a:lstStyle/>
          <a:p>
            <a:fld id="{EF6171E9-F68E-4199-8B9D-5B1441C35F32}" type="slidenum">
              <a:rPr lang="en-IN" smtClean="0"/>
              <a:t>‹#›</a:t>
            </a:fld>
            <a:endParaRPr lang="en-IN"/>
          </a:p>
        </p:txBody>
      </p:sp>
    </p:spTree>
    <p:extLst>
      <p:ext uri="{BB962C8B-B14F-4D97-AF65-F5344CB8AC3E}">
        <p14:creationId xmlns:p14="http://schemas.microsoft.com/office/powerpoint/2010/main" val="2319014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20561-9DA9-45A6-CCEB-9345344510C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FBC6CD6-FCC0-2CD9-6172-11A57828E328}"/>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B10BCDC5-B12A-02E8-660A-6299032851D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A99B57D-EFD0-2171-2510-DDA122F35D10}"/>
              </a:ext>
            </a:extLst>
          </p:cNvPr>
          <p:cNvSpPr>
            <a:spLocks noGrp="1"/>
          </p:cNvSpPr>
          <p:nvPr>
            <p:ph type="dt" sz="half" idx="10"/>
          </p:nvPr>
        </p:nvSpPr>
        <p:spPr/>
        <p:txBody>
          <a:bodyPr/>
          <a:lstStyle/>
          <a:p>
            <a:fld id="{82A28A1D-1178-4501-8F75-61A71A7F5902}" type="datetimeFigureOut">
              <a:rPr lang="en-IN" smtClean="0"/>
              <a:t>08-05-2025</a:t>
            </a:fld>
            <a:endParaRPr lang="en-IN"/>
          </a:p>
        </p:txBody>
      </p:sp>
      <p:sp>
        <p:nvSpPr>
          <p:cNvPr id="6" name="Footer Placeholder 5">
            <a:extLst>
              <a:ext uri="{FF2B5EF4-FFF2-40B4-BE49-F238E27FC236}">
                <a16:creationId xmlns:a16="http://schemas.microsoft.com/office/drawing/2014/main" id="{32F46A26-4108-343B-3935-AE00DE1A45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194D07-7674-88FD-2958-3DD59D1588C7}"/>
              </a:ext>
            </a:extLst>
          </p:cNvPr>
          <p:cNvSpPr>
            <a:spLocks noGrp="1"/>
          </p:cNvSpPr>
          <p:nvPr>
            <p:ph type="sldNum" sz="quarter" idx="12"/>
          </p:nvPr>
        </p:nvSpPr>
        <p:spPr/>
        <p:txBody>
          <a:bodyPr/>
          <a:lstStyle/>
          <a:p>
            <a:fld id="{EF6171E9-F68E-4199-8B9D-5B1441C35F32}" type="slidenum">
              <a:rPr lang="en-IN" smtClean="0"/>
              <a:t>‹#›</a:t>
            </a:fld>
            <a:endParaRPr lang="en-IN"/>
          </a:p>
        </p:txBody>
      </p:sp>
    </p:spTree>
    <p:extLst>
      <p:ext uri="{BB962C8B-B14F-4D97-AF65-F5344CB8AC3E}">
        <p14:creationId xmlns:p14="http://schemas.microsoft.com/office/powerpoint/2010/main" val="1214599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BCC90B-05B2-7908-750B-A151311C59C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66ADD9-38AF-2AAC-54B6-D58847550D2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02943C-8FF9-BFE8-FCFE-6A589E90877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2A28A1D-1178-4501-8F75-61A71A7F5902}" type="datetimeFigureOut">
              <a:rPr lang="en-IN" smtClean="0"/>
              <a:t>08-05-2025</a:t>
            </a:fld>
            <a:endParaRPr lang="en-IN"/>
          </a:p>
        </p:txBody>
      </p:sp>
      <p:sp>
        <p:nvSpPr>
          <p:cNvPr id="5" name="Footer Placeholder 4">
            <a:extLst>
              <a:ext uri="{FF2B5EF4-FFF2-40B4-BE49-F238E27FC236}">
                <a16:creationId xmlns:a16="http://schemas.microsoft.com/office/drawing/2014/main" id="{190B4393-FA6C-34D4-C736-3C9C2CD172BD}"/>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3EA8A4-703D-32F6-F1D8-8B9B2778BBE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6171E9-F68E-4199-8B9D-5B1441C35F32}" type="slidenum">
              <a:rPr lang="en-IN" smtClean="0"/>
              <a:t>‹#›</a:t>
            </a:fld>
            <a:endParaRPr lang="en-IN"/>
          </a:p>
        </p:txBody>
      </p:sp>
    </p:spTree>
    <p:extLst>
      <p:ext uri="{BB962C8B-B14F-4D97-AF65-F5344CB8AC3E}">
        <p14:creationId xmlns:p14="http://schemas.microsoft.com/office/powerpoint/2010/main" val="175074291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210B5EE4-E41E-330F-D555-C4C07187E1A1}"/>
              </a:ext>
            </a:extLst>
          </p:cNvPr>
          <p:cNvSpPr>
            <a:spLocks noGrp="1"/>
          </p:cNvSpPr>
          <p:nvPr>
            <p:ph type="ctrTitle"/>
          </p:nvPr>
        </p:nvSpPr>
        <p:spPr>
          <a:xfrm>
            <a:off x="899592" y="1884314"/>
            <a:ext cx="8040655" cy="348477"/>
          </a:xfrm>
        </p:spPr>
        <p:txBody>
          <a:bodyPr>
            <a:noAutofit/>
          </a:bodyPr>
          <a:lstStyle/>
          <a:p>
            <a:pPr marL="0" lvl="0" indent="0" algn="ctr" rtl="0">
              <a:lnSpc>
                <a:spcPct val="150000"/>
              </a:lnSpc>
              <a:spcBef>
                <a:spcPts val="0"/>
              </a:spcBef>
              <a:spcAft>
                <a:spcPts val="0"/>
              </a:spcAft>
            </a:pPr>
            <a:r>
              <a:rPr lang="en-US" sz="2000" b="1" dirty="0">
                <a:solidFill>
                  <a:srgbClr val="0D1E1F"/>
                </a:solidFill>
                <a:latin typeface="Times New Roman"/>
                <a:ea typeface="Times New Roman"/>
                <a:cs typeface="Times New Roman"/>
                <a:sym typeface="Times New Roman"/>
              </a:rPr>
              <a:t>KIT - KalaignarKarunanidhi Institute of Technology</a:t>
            </a:r>
            <a:br>
              <a:rPr lang="en-US" sz="2000" b="1" dirty="0">
                <a:solidFill>
                  <a:srgbClr val="0D1E1F"/>
                </a:solidFill>
                <a:latin typeface="Times New Roman"/>
                <a:ea typeface="Times New Roman"/>
                <a:cs typeface="Times New Roman"/>
                <a:sym typeface="Times New Roman"/>
              </a:rPr>
            </a:br>
            <a:r>
              <a:rPr lang="en-US" sz="2000" b="1" dirty="0">
                <a:solidFill>
                  <a:srgbClr val="0D1E1F"/>
                </a:solidFill>
                <a:latin typeface="Times New Roman"/>
                <a:ea typeface="Times New Roman"/>
                <a:cs typeface="Times New Roman"/>
                <a:sym typeface="Times New Roman"/>
              </a:rPr>
              <a:t>( An Autonomous Institution )</a:t>
            </a:r>
            <a:br>
              <a:rPr lang="en-US" sz="1600" b="1" dirty="0">
                <a:solidFill>
                  <a:srgbClr val="0D1E1F"/>
                </a:solidFill>
                <a:latin typeface="Times New Roman"/>
                <a:ea typeface="Times New Roman"/>
                <a:cs typeface="Times New Roman"/>
                <a:sym typeface="Times New Roman"/>
              </a:rPr>
            </a:br>
            <a:br>
              <a:rPr lang="en-US" sz="1600" b="1" dirty="0">
                <a:solidFill>
                  <a:srgbClr val="0D1E1F"/>
                </a:solidFill>
                <a:latin typeface="Times New Roman"/>
                <a:ea typeface="Times New Roman"/>
                <a:cs typeface="Times New Roman"/>
                <a:sym typeface="Times New Roman"/>
              </a:rPr>
            </a:br>
            <a:endParaRPr lang="en-IN" sz="1600" dirty="0"/>
          </a:p>
        </p:txBody>
      </p:sp>
      <p:sp>
        <p:nvSpPr>
          <p:cNvPr id="14" name="Google Shape;61;p14">
            <a:extLst>
              <a:ext uri="{FF2B5EF4-FFF2-40B4-BE49-F238E27FC236}">
                <a16:creationId xmlns:a16="http://schemas.microsoft.com/office/drawing/2014/main" id="{173C6F31-D1F0-5CE6-AFCE-5D497323E55E}"/>
              </a:ext>
            </a:extLst>
          </p:cNvPr>
          <p:cNvSpPr/>
          <p:nvPr/>
        </p:nvSpPr>
        <p:spPr>
          <a:xfrm>
            <a:off x="740513" y="476672"/>
            <a:ext cx="996348" cy="93610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Century Gothic"/>
              <a:ea typeface="Century Gothic"/>
              <a:cs typeface="Century Gothic"/>
              <a:sym typeface="Century Gothic"/>
            </a:endParaRPr>
          </a:p>
        </p:txBody>
      </p:sp>
      <p:sp>
        <p:nvSpPr>
          <p:cNvPr id="16" name="TextBox 15">
            <a:extLst>
              <a:ext uri="{FF2B5EF4-FFF2-40B4-BE49-F238E27FC236}">
                <a16:creationId xmlns:a16="http://schemas.microsoft.com/office/drawing/2014/main" id="{DE505782-155D-B513-2A4D-32D987F0044A}"/>
              </a:ext>
            </a:extLst>
          </p:cNvPr>
          <p:cNvSpPr txBox="1"/>
          <p:nvPr/>
        </p:nvSpPr>
        <p:spPr>
          <a:xfrm>
            <a:off x="5148064" y="4846954"/>
            <a:ext cx="3528392" cy="160043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NAME    : </a:t>
            </a:r>
            <a:r>
              <a:rPr lang="en-US" sz="1400" dirty="0">
                <a:solidFill>
                  <a:prstClr val="black"/>
                </a:solidFill>
                <a:latin typeface="Times New Roman" panose="02020603050405020304" pitchFamily="18" charset="0"/>
                <a:cs typeface="Times New Roman" panose="02020603050405020304" pitchFamily="18" charset="0"/>
              </a:rPr>
              <a:t>THARUNYA AMIRTHAM S</a:t>
            </a:r>
            <a:r>
              <a:rPr kumimoji="0" lang="en-US" sz="1400" i="0" u="none" strike="noStrike" kern="1200" cap="none" spc="0" normalizeH="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endParaRPr kumimoji="0" lang="en-US" sz="14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REG NO : 711523MMC0</a:t>
            </a:r>
            <a:r>
              <a:rPr lang="en-US" sz="1400" dirty="0">
                <a:solidFill>
                  <a:prstClr val="black"/>
                </a:solidFill>
                <a:latin typeface="Times New Roman" panose="02020603050405020304" pitchFamily="18" charset="0"/>
                <a:cs typeface="Times New Roman" panose="02020603050405020304" pitchFamily="18" charset="0"/>
              </a:rPr>
              <a:t>57</a:t>
            </a:r>
            <a:r>
              <a:rPr kumimoji="0" lang="en-US" sz="14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lvl="0" defTabSz="457200">
              <a:defRPr/>
            </a:pPr>
            <a:r>
              <a:rPr lang="en-US" sz="1400" dirty="0">
                <a:solidFill>
                  <a:prstClr val="black"/>
                </a:solidFill>
                <a:latin typeface="Times New Roman" panose="02020603050405020304" pitchFamily="18" charset="0"/>
                <a:cs typeface="Times New Roman" panose="02020603050405020304" pitchFamily="18" charset="0"/>
              </a:rPr>
              <a:t>II - MCA.</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9" name="TextBox 18"/>
          <p:cNvSpPr txBox="1"/>
          <p:nvPr/>
        </p:nvSpPr>
        <p:spPr>
          <a:xfrm>
            <a:off x="2531839" y="1842187"/>
            <a:ext cx="4345733" cy="923330"/>
          </a:xfrm>
          <a:prstGeom prst="rect">
            <a:avLst/>
          </a:prstGeom>
          <a:noFill/>
        </p:spPr>
        <p:txBody>
          <a:bodyPr wrap="square" rtlCol="0">
            <a:spAutoFit/>
          </a:bodyPr>
          <a:lstStyle/>
          <a:p>
            <a:pPr algn="ctr"/>
            <a:r>
              <a:rPr lang="en-US" b="1" dirty="0">
                <a:solidFill>
                  <a:srgbClr val="0D1E1F"/>
                </a:solidFill>
                <a:latin typeface="Times New Roman"/>
                <a:ea typeface="Times New Roman"/>
                <a:cs typeface="Times New Roman"/>
                <a:sym typeface="Times New Roman"/>
              </a:rPr>
              <a:t>Department of Computer Applications</a:t>
            </a:r>
          </a:p>
          <a:p>
            <a:pPr algn="ctr"/>
            <a:endParaRPr lang="en-US" b="1" dirty="0">
              <a:solidFill>
                <a:srgbClr val="0D1E1F"/>
              </a:solidFill>
              <a:latin typeface="Times New Roman"/>
              <a:ea typeface="Times New Roman"/>
              <a:cs typeface="Times New Roman"/>
              <a:sym typeface="Times New Roman"/>
            </a:endParaRPr>
          </a:p>
          <a:p>
            <a:pPr algn="ctr"/>
            <a:endParaRPr lang="en-US" dirty="0"/>
          </a:p>
        </p:txBody>
      </p:sp>
      <p:sp>
        <p:nvSpPr>
          <p:cNvPr id="10" name="TextBox 9"/>
          <p:cNvSpPr txBox="1"/>
          <p:nvPr/>
        </p:nvSpPr>
        <p:spPr>
          <a:xfrm>
            <a:off x="5134591" y="4404101"/>
            <a:ext cx="1742492" cy="523220"/>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PRESENTED BY,</a:t>
            </a:r>
          </a:p>
          <a:p>
            <a:endParaRPr lang="en-US" sz="1400" dirty="0"/>
          </a:p>
        </p:txBody>
      </p:sp>
      <p:sp>
        <p:nvSpPr>
          <p:cNvPr id="11" name="TextBox 10"/>
          <p:cNvSpPr txBox="1"/>
          <p:nvPr/>
        </p:nvSpPr>
        <p:spPr>
          <a:xfrm>
            <a:off x="532858" y="4404101"/>
            <a:ext cx="1742492" cy="523220"/>
          </a:xfrm>
          <a:prstGeom prst="rect">
            <a:avLst/>
          </a:prstGeom>
          <a:noFill/>
        </p:spPr>
        <p:txBody>
          <a:bodyPr wrap="square" rtlCol="0">
            <a:spAutoFit/>
          </a:bodyPr>
          <a:lstStyle/>
          <a:p>
            <a:r>
              <a:rPr lang="en-IN" sz="1400" b="1" dirty="0">
                <a:latin typeface="Times New Roman" panose="02020603050405020304" pitchFamily="18" charset="0"/>
                <a:cs typeface="Times New Roman" panose="02020603050405020304" pitchFamily="18" charset="0"/>
              </a:rPr>
              <a:t>GUIDED BY,</a:t>
            </a:r>
          </a:p>
          <a:p>
            <a:endParaRPr lang="en-US" sz="1400" dirty="0"/>
          </a:p>
        </p:txBody>
      </p:sp>
      <p:sp>
        <p:nvSpPr>
          <p:cNvPr id="15" name="TextBox 14">
            <a:extLst>
              <a:ext uri="{FF2B5EF4-FFF2-40B4-BE49-F238E27FC236}">
                <a16:creationId xmlns:a16="http://schemas.microsoft.com/office/drawing/2014/main" id="{DE505782-155D-B513-2A4D-32D987F0044A}"/>
              </a:ext>
            </a:extLst>
          </p:cNvPr>
          <p:cNvSpPr txBox="1"/>
          <p:nvPr/>
        </p:nvSpPr>
        <p:spPr>
          <a:xfrm>
            <a:off x="532858" y="4846954"/>
            <a:ext cx="3107452" cy="138499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Times New Roman" panose="02020603050405020304" pitchFamily="18" charset="0"/>
                <a:cs typeface="Times New Roman" panose="02020603050405020304" pitchFamily="18" charset="0"/>
              </a:rPr>
              <a:t>Mr. R. PUNITHAVEL MCA (</a:t>
            </a:r>
            <a:r>
              <a:rPr lang="en-US" sz="1400" dirty="0" err="1">
                <a:solidFill>
                  <a:prstClr val="black"/>
                </a:solidFill>
                <a:latin typeface="Times New Roman" panose="02020603050405020304" pitchFamily="18" charset="0"/>
                <a:cs typeface="Times New Roman" panose="02020603050405020304" pitchFamily="18" charset="0"/>
              </a:rPr>
              <a:t>Ph.D</a:t>
            </a:r>
            <a:r>
              <a:rPr lang="en-US" sz="1400" dirty="0">
                <a:solidFill>
                  <a:prstClr val="black"/>
                </a:solidFill>
                <a:latin typeface="Times New Roman" panose="02020603050405020304" pitchFamily="18" charset="0"/>
                <a:cs typeface="Times New Roman" panose="02020603050405020304" pitchFamily="18" charset="0"/>
              </a:rPr>
              <a:t>),</a:t>
            </a:r>
            <a:endParaRPr kumimoji="0" lang="en-US" sz="14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Times New Roman" panose="02020603050405020304" pitchFamily="18" charset="0"/>
                <a:cs typeface="Times New Roman" panose="02020603050405020304" pitchFamily="18" charset="0"/>
              </a:rPr>
              <a:t>ASSISTANT PROFESSOR (</a:t>
            </a:r>
            <a:r>
              <a:rPr lang="en-US" sz="1400" dirty="0" err="1">
                <a:solidFill>
                  <a:prstClr val="black"/>
                </a:solidFill>
                <a:latin typeface="Times New Roman" panose="02020603050405020304" pitchFamily="18" charset="0"/>
                <a:cs typeface="Times New Roman" panose="02020603050405020304" pitchFamily="18" charset="0"/>
              </a:rPr>
              <a:t>Sr.G</a:t>
            </a:r>
            <a:r>
              <a:rPr lang="en-US" sz="1400" dirty="0">
                <a:solidFill>
                  <a:prstClr val="black"/>
                </a:solidFill>
                <a:latin typeface="Times New Roman" panose="02020603050405020304" pitchFamily="18" charset="0"/>
                <a:cs typeface="Times New Roman" panose="02020603050405020304" pitchFamily="18" charset="0"/>
              </a:rPr>
              <a:t>),</a:t>
            </a:r>
            <a:endParaRPr kumimoji="0" lang="en-US" sz="14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4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solidFill>
                  <a:prstClr val="black"/>
                </a:solidFill>
                <a:latin typeface="Times New Roman" panose="02020603050405020304" pitchFamily="18" charset="0"/>
                <a:cs typeface="Times New Roman" panose="02020603050405020304" pitchFamily="18" charset="0"/>
              </a:rPr>
              <a:t>DEPARTMENT OF MCA.</a:t>
            </a:r>
            <a:endParaRPr kumimoji="0" lang="en-US" sz="14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
        <p:nvSpPr>
          <p:cNvPr id="17" name="TextBox 16"/>
          <p:cNvSpPr txBox="1"/>
          <p:nvPr/>
        </p:nvSpPr>
        <p:spPr>
          <a:xfrm>
            <a:off x="2781313" y="3170540"/>
            <a:ext cx="3846783" cy="369332"/>
          </a:xfrm>
          <a:prstGeom prst="rect">
            <a:avLst/>
          </a:prstGeom>
          <a:noFill/>
        </p:spPr>
        <p:txBody>
          <a:bodyPr wrap="square" rtlCol="0">
            <a:spAutoFit/>
          </a:bodyPr>
          <a:lstStyle/>
          <a:p>
            <a:pPr algn="ctr"/>
            <a:r>
              <a:rPr lang="en-US" b="1" dirty="0">
                <a:latin typeface="Times New Roman" pitchFamily="18" charset="0"/>
                <a:cs typeface="Times New Roman" pitchFamily="18" charset="0"/>
              </a:rPr>
              <a:t>M23CAP401 - PROJECT WORK</a:t>
            </a:r>
          </a:p>
        </p:txBody>
      </p:sp>
      <p:sp>
        <p:nvSpPr>
          <p:cNvPr id="3" name="TextBox 2">
            <a:extLst>
              <a:ext uri="{FF2B5EF4-FFF2-40B4-BE49-F238E27FC236}">
                <a16:creationId xmlns:a16="http://schemas.microsoft.com/office/drawing/2014/main" id="{7D6028D5-66FC-B6D7-CFBD-C82FD6E1D197}"/>
              </a:ext>
            </a:extLst>
          </p:cNvPr>
          <p:cNvSpPr txBox="1"/>
          <p:nvPr/>
        </p:nvSpPr>
        <p:spPr>
          <a:xfrm>
            <a:off x="3851920" y="3602654"/>
            <a:ext cx="4572000"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Viva Voce</a:t>
            </a:r>
            <a:endParaRPr lang="en-IN" dirty="0"/>
          </a:p>
        </p:txBody>
      </p:sp>
    </p:spTree>
    <p:extLst>
      <p:ext uri="{BB962C8B-B14F-4D97-AF65-F5344CB8AC3E}">
        <p14:creationId xmlns:p14="http://schemas.microsoft.com/office/powerpoint/2010/main" val="1910017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5716" y="378933"/>
            <a:ext cx="5112568" cy="1080120"/>
          </a:xfrm>
        </p:spPr>
        <p:txBody>
          <a:bodyPr>
            <a:noAutofit/>
          </a:bodyPr>
          <a:lstStyle/>
          <a:p>
            <a:pPr algn="ctr"/>
            <a:r>
              <a:rPr lang="en-IN" sz="3200" b="1" dirty="0">
                <a:solidFill>
                  <a:srgbClr val="FF0000"/>
                </a:solidFill>
                <a:latin typeface="Times New Roman" pitchFamily="18" charset="0"/>
                <a:cs typeface="Times New Roman" pitchFamily="18" charset="0"/>
              </a:rPr>
              <a:t>DATA FLOW DIAGRAM</a:t>
            </a:r>
            <a:br>
              <a:rPr lang="en-IN" sz="3600" b="1" dirty="0">
                <a:solidFill>
                  <a:srgbClr val="FF0000"/>
                </a:solidFill>
                <a:latin typeface="Times New Roman" pitchFamily="18" charset="0"/>
                <a:cs typeface="Times New Roman" pitchFamily="18" charset="0"/>
              </a:rPr>
            </a:br>
            <a:endParaRPr lang="en-IN" sz="3600" b="1" dirty="0">
              <a:solidFill>
                <a:srgbClr val="FF0000"/>
              </a:solidFill>
              <a:latin typeface="Times New Roman" pitchFamily="18" charset="0"/>
              <a:cs typeface="Times New Roman" pitchFamily="18" charset="0"/>
            </a:endParaRPr>
          </a:p>
        </p:txBody>
      </p:sp>
      <p:sp>
        <p:nvSpPr>
          <p:cNvPr id="4" name="Content Placeholder 3">
            <a:extLst>
              <a:ext uri="{FF2B5EF4-FFF2-40B4-BE49-F238E27FC236}">
                <a16:creationId xmlns:a16="http://schemas.microsoft.com/office/drawing/2014/main" id="{625FB18A-A75D-5804-88CE-5544EE60B2E1}"/>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F41AC379-B4EF-551F-5F29-D4C81CD9F05C}"/>
              </a:ext>
            </a:extLst>
          </p:cNvPr>
          <p:cNvPicPr>
            <a:picLocks noChangeAspect="1"/>
          </p:cNvPicPr>
          <p:nvPr/>
        </p:nvPicPr>
        <p:blipFill>
          <a:blip r:embed="rId3"/>
          <a:stretch>
            <a:fillRect/>
          </a:stretch>
        </p:blipFill>
        <p:spPr>
          <a:xfrm>
            <a:off x="1108497" y="1825625"/>
            <a:ext cx="6927006" cy="4890069"/>
          </a:xfrm>
          <a:prstGeom prst="rect">
            <a:avLst/>
          </a:prstGeom>
        </p:spPr>
      </p:pic>
    </p:spTree>
    <p:extLst>
      <p:ext uri="{BB962C8B-B14F-4D97-AF65-F5344CB8AC3E}">
        <p14:creationId xmlns:p14="http://schemas.microsoft.com/office/powerpoint/2010/main" val="2976942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548680"/>
            <a:ext cx="6480720" cy="936104"/>
          </a:xfrm>
        </p:spPr>
        <p:txBody>
          <a:bodyPr>
            <a:noAutofit/>
          </a:bodyPr>
          <a:lstStyle/>
          <a:p>
            <a:pPr algn="ctr"/>
            <a:r>
              <a:rPr lang="en-IN" sz="3600" b="1" dirty="0">
                <a:solidFill>
                  <a:srgbClr val="FF0000"/>
                </a:solidFill>
                <a:latin typeface="Times New Roman" pitchFamily="18" charset="0"/>
                <a:cs typeface="Times New Roman" pitchFamily="18" charset="0"/>
              </a:rPr>
              <a:t>MODULES DESCRIPTION</a:t>
            </a:r>
            <a:br>
              <a:rPr lang="en-IN" sz="3600" b="1" dirty="0">
                <a:solidFill>
                  <a:srgbClr val="002060"/>
                </a:solidFill>
                <a:latin typeface="Times New Roman" pitchFamily="18" charset="0"/>
                <a:cs typeface="Times New Roman" pitchFamily="18" charset="0"/>
              </a:rPr>
            </a:br>
            <a:endParaRPr lang="en-IN" sz="3600" b="1" dirty="0">
              <a:solidFill>
                <a:srgbClr val="002060"/>
              </a:solidFill>
              <a:latin typeface="Times New Roman" pitchFamily="18" charset="0"/>
              <a:cs typeface="Times New Roman" pitchFamily="18" charset="0"/>
            </a:endParaRPr>
          </a:p>
        </p:txBody>
      </p:sp>
      <p:sp>
        <p:nvSpPr>
          <p:cNvPr id="3" name="Content Placeholder 2"/>
          <p:cNvSpPr>
            <a:spLocks noGrp="1"/>
          </p:cNvSpPr>
          <p:nvPr>
            <p:ph idx="1"/>
          </p:nvPr>
        </p:nvSpPr>
        <p:spPr>
          <a:xfrm>
            <a:off x="1835696" y="2132856"/>
            <a:ext cx="7056784" cy="4464496"/>
          </a:xfrm>
        </p:spPr>
        <p:txBody>
          <a:bodyPr>
            <a:normAutofit/>
          </a:bodyPr>
          <a:lstStyle/>
          <a:p>
            <a:pPr marL="425196" indent="-342900">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Visual Password Registration Module</a:t>
            </a:r>
          </a:p>
          <a:p>
            <a:pPr marL="425196" indent="-342900">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Data Authentication Module</a:t>
            </a:r>
          </a:p>
          <a:p>
            <a:pPr marL="425196" indent="-342900">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Attack guessing Module</a:t>
            </a:r>
          </a:p>
          <a:p>
            <a:pPr marL="425196" indent="-342900">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Captcha Security Module </a:t>
            </a:r>
          </a:p>
          <a:p>
            <a:pPr marL="425196" indent="-342900">
              <a:buFont typeface="Wingdings" panose="05000000000000000000" pitchFamily="2" charset="2"/>
              <a:buChar char="v"/>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KeyGen</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Module</a:t>
            </a:r>
          </a:p>
          <a:p>
            <a:pPr marL="425196" indent="-342900">
              <a:buFont typeface="Wingdings" panose="05000000000000000000" pitchFamily="2" charset="2"/>
              <a:buChar char="v"/>
            </a:pPr>
            <a:endParaRPr lang="en-US" sz="1800" dirty="0">
              <a:solidFill>
                <a:schemeClr val="tx1"/>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276230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923B0-C336-43F2-D720-9754FAB00519}"/>
              </a:ext>
            </a:extLst>
          </p:cNvPr>
          <p:cNvSpPr>
            <a:spLocks noGrp="1"/>
          </p:cNvSpPr>
          <p:nvPr>
            <p:ph type="title"/>
          </p:nvPr>
        </p:nvSpPr>
        <p:spPr/>
        <p:txBody>
          <a:bodyPr>
            <a:normAutofit/>
          </a:bodyPr>
          <a:lstStyle/>
          <a:p>
            <a:pPr algn="ctr"/>
            <a:r>
              <a:rPr lang="en-IN" sz="3600" b="1" dirty="0">
                <a:solidFill>
                  <a:srgbClr val="FF0000"/>
                </a:solidFill>
                <a:latin typeface="Times New Roman" panose="02020603050405020304" pitchFamily="18" charset="0"/>
                <a:cs typeface="Times New Roman" panose="02020603050405020304" pitchFamily="18" charset="0"/>
              </a:rPr>
              <a:t>VISUAL PASSWORD REGISTRATION MODULE</a:t>
            </a:r>
          </a:p>
        </p:txBody>
      </p:sp>
      <p:sp>
        <p:nvSpPr>
          <p:cNvPr id="3" name="Content Placeholder 2">
            <a:extLst>
              <a:ext uri="{FF2B5EF4-FFF2-40B4-BE49-F238E27FC236}">
                <a16:creationId xmlns:a16="http://schemas.microsoft.com/office/drawing/2014/main" id="{1009C878-7BED-9C82-5DED-FE07F9C55096}"/>
              </a:ext>
            </a:extLst>
          </p:cNvPr>
          <p:cNvSpPr>
            <a:spLocks noGrp="1"/>
          </p:cNvSpPr>
          <p:nvPr>
            <p:ph idx="1"/>
          </p:nvPr>
        </p:nvSpPr>
        <p:spPr/>
        <p:txBody>
          <a:bodyPr>
            <a:norm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create graphical passwords by selecting specific images within CAPTCHA-generated visuals.</a:t>
            </a:r>
          </a:p>
          <a:p>
            <a:pPr marR="0" lvl="0" algn="l"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Account registration requires basic details and interaction with an image-based CAPTCHA.</a:t>
            </a:r>
          </a:p>
          <a:p>
            <a:pPr marR="0" lvl="0" algn="l"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CAPTCHA images display dynamic objects or patterns; users select images in a defined order to form a password.</a:t>
            </a:r>
          </a:p>
          <a:p>
            <a:pPr marR="0" lvl="0" algn="l"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Each selected image is mapped to a unique identifier (e.g., coordinates or object IDs) for secure retrieval.</a:t>
            </a:r>
          </a:p>
          <a:p>
            <a:pPr marR="0" lvl="0" algn="l"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Password data is securely hashed, stored, and linked to the user’s account for future authentication.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1702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C1C7E-BCC2-81C9-98A3-333489CEC1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4C0CC0-1AED-3DFB-5292-16F06865E31D}"/>
              </a:ext>
            </a:extLst>
          </p:cNvPr>
          <p:cNvSpPr>
            <a:spLocks noGrp="1"/>
          </p:cNvSpPr>
          <p:nvPr>
            <p:ph type="title"/>
          </p:nvPr>
        </p:nvSpPr>
        <p:spPr/>
        <p:txBody>
          <a:bodyPr>
            <a:normAutofit/>
          </a:bodyPr>
          <a:lstStyle/>
          <a:p>
            <a:pPr algn="ctr"/>
            <a:r>
              <a:rPr lang="en-IN" sz="3600" b="1" dirty="0">
                <a:solidFill>
                  <a:srgbClr val="FF0000"/>
                </a:solidFill>
                <a:latin typeface="Times New Roman" panose="02020603050405020304" pitchFamily="18" charset="0"/>
                <a:cs typeface="Times New Roman" panose="02020603050405020304" pitchFamily="18" charset="0"/>
              </a:rPr>
              <a:t>DATA AUTHENTICATION MODULES</a:t>
            </a:r>
          </a:p>
        </p:txBody>
      </p:sp>
      <p:sp>
        <p:nvSpPr>
          <p:cNvPr id="3" name="Content Placeholder 2">
            <a:extLst>
              <a:ext uri="{FF2B5EF4-FFF2-40B4-BE49-F238E27FC236}">
                <a16:creationId xmlns:a16="http://schemas.microsoft.com/office/drawing/2014/main" id="{8F52127A-8F42-AD55-F9C2-55E071D9A312}"/>
              </a:ext>
            </a:extLst>
          </p:cNvPr>
          <p:cNvSpPr>
            <a:spLocks noGrp="1"/>
          </p:cNvSpPr>
          <p:nvPr>
            <p:ph idx="1"/>
          </p:nvPr>
        </p:nvSpPr>
        <p:spPr/>
        <p:txBody>
          <a:bodyPr>
            <a:noAutofit/>
          </a:bodyPr>
          <a:lstStyle/>
          <a:p>
            <a:pPr algn="just">
              <a:spcBef>
                <a:spcPts val="1500"/>
              </a:spcBef>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Login security is ensured using CAPTCHA challenges and browser cookie verification.</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 password replication is required, matching the same image type and object sequence from registration.</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Probabilistic matching algorithm allows slight variations, improving error tolerance without reducing security.</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Rate-limiting and account lockout mechanisms prevent rapid guessing and unauthorized access.</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Anti-relay tokens in API requests block credential replay and relay-based attacks.</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Planned support for shoulder-surfing resistance includes dual-view CAPTCHA—clear to users, distorted to observers.</a:t>
            </a:r>
          </a:p>
          <a:p>
            <a:pPr algn="just">
              <a:spcBef>
                <a:spcPts val="1500"/>
              </a:spcBef>
              <a:buFont typeface="Wingdings" panose="05000000000000000000" pitchFamily="2" charset="2"/>
              <a:buChar char="v"/>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0341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C4134-1A78-D2D3-181F-B7C2B2E676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CA96BF-5F39-6B8D-8B14-8FA7256C05B8}"/>
              </a:ext>
            </a:extLst>
          </p:cNvPr>
          <p:cNvSpPr>
            <a:spLocks noGrp="1"/>
          </p:cNvSpPr>
          <p:nvPr>
            <p:ph type="title"/>
          </p:nvPr>
        </p:nvSpPr>
        <p:spPr/>
        <p:txBody>
          <a:bodyPr>
            <a:normAutofit/>
          </a:bodyPr>
          <a:lstStyle/>
          <a:p>
            <a:pPr algn="ctr"/>
            <a:r>
              <a:rPr lang="en-IN" sz="3600" b="1" dirty="0">
                <a:solidFill>
                  <a:srgbClr val="FF0000"/>
                </a:solidFill>
                <a:latin typeface="Times New Roman" panose="02020603050405020304" pitchFamily="18" charset="0"/>
                <a:cs typeface="Times New Roman" panose="02020603050405020304" pitchFamily="18" charset="0"/>
              </a:rPr>
              <a:t>ATTACK GUESSING MODULE</a:t>
            </a:r>
          </a:p>
        </p:txBody>
      </p:sp>
      <p:sp>
        <p:nvSpPr>
          <p:cNvPr id="3" name="Content Placeholder 2">
            <a:extLst>
              <a:ext uri="{FF2B5EF4-FFF2-40B4-BE49-F238E27FC236}">
                <a16:creationId xmlns:a16="http://schemas.microsoft.com/office/drawing/2014/main" id="{14AC074B-5A53-14F7-C5FB-CD1E3C1D250B}"/>
              </a:ext>
            </a:extLst>
          </p:cNvPr>
          <p:cNvSpPr>
            <a:spLocks noGrp="1"/>
          </p:cNvSpPr>
          <p:nvPr>
            <p:ph idx="1"/>
          </p:nvPr>
        </p:nvSpPr>
        <p:spPr/>
        <p:txBody>
          <a:bodyPr>
            <a:noAutofit/>
          </a:bodyPr>
          <a:lstStyle/>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Graphical passwords defend against brute-force and dictionary attacks by expanding the password space.</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Image-based authentication makes credential guessing computationally difficult.</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Probabilistic login responses (e.g., randomized CAPTCHA prompts) disrupt automated attacks.</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Hotspot detection tracks commonly selected image areas and increases CAPTCHA complexity when clustering occurs.</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Adaptive countermeasures include dynamic rate-limiting, fresh CAPTCHA challenges, and timed account lockouts.</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Attack simulation feedback is used by the CAPTCHA Security Module to enhance image complexity and randomness.</a:t>
            </a:r>
          </a:p>
        </p:txBody>
      </p:sp>
    </p:spTree>
    <p:extLst>
      <p:ext uri="{BB962C8B-B14F-4D97-AF65-F5344CB8AC3E}">
        <p14:creationId xmlns:p14="http://schemas.microsoft.com/office/powerpoint/2010/main" val="1899569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3C90B-BD1A-16D6-6CDA-C70FA10D6442}"/>
              </a:ext>
            </a:extLst>
          </p:cNvPr>
          <p:cNvSpPr>
            <a:spLocks noGrp="1"/>
          </p:cNvSpPr>
          <p:nvPr>
            <p:ph type="title"/>
          </p:nvPr>
        </p:nvSpPr>
        <p:spPr/>
        <p:txBody>
          <a:bodyPr>
            <a:normAutofit/>
          </a:bodyPr>
          <a:lstStyle/>
          <a:p>
            <a:pPr algn="ctr"/>
            <a:r>
              <a:rPr lang="en-US" altLang="en-US" sz="3200" b="1" dirty="0">
                <a:solidFill>
                  <a:srgbClr val="FF0000"/>
                </a:solidFill>
                <a:latin typeface="Times New Roman" panose="02020603050405020304" pitchFamily="18" charset="0"/>
                <a:cs typeface="Times New Roman" panose="02020603050405020304" pitchFamily="18" charset="0"/>
              </a:rPr>
              <a:t>CAPTCHA SECURITY MODULE</a:t>
            </a:r>
            <a:endParaRPr lang="en-IN" sz="3200" dirty="0">
              <a:solidFill>
                <a:srgbClr val="FF0000"/>
              </a:solidFill>
            </a:endParaRPr>
          </a:p>
        </p:txBody>
      </p:sp>
      <p:sp>
        <p:nvSpPr>
          <p:cNvPr id="3" name="Content Placeholder 2">
            <a:extLst>
              <a:ext uri="{FF2B5EF4-FFF2-40B4-BE49-F238E27FC236}">
                <a16:creationId xmlns:a16="http://schemas.microsoft.com/office/drawing/2014/main" id="{DBC31138-E55D-2AE1-E260-E2CBE17752FD}"/>
              </a:ext>
            </a:extLst>
          </p:cNvPr>
          <p:cNvSpPr>
            <a:spLocks noGrp="1"/>
          </p:cNvSpPr>
          <p:nvPr>
            <p:ph idx="1"/>
          </p:nvPr>
        </p:nvSpPr>
        <p:spPr/>
        <p:txBody>
          <a:bodyPr>
            <a:normAutofit/>
          </a:bodyPr>
          <a:lstStyle/>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CaRP</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(Captcha as a Recognition-based Password) turns CAPTCHA images into secure graphical password inputs.</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Resists AI and OCR-based attacks through complex object recognition and segmentation challenges.</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Dynamically generated CAPTCHA images include random objects, shapes, grids, and distortions for secure password selection.</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image complexity adjustment based on feedback from the Attack Guessing Module counters evolving threats.</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CAPTCHA delivery uses unique session identifiers to prevent reuse and replay attacks.</a:t>
            </a:r>
          </a:p>
        </p:txBody>
      </p:sp>
    </p:spTree>
    <p:extLst>
      <p:ext uri="{BB962C8B-B14F-4D97-AF65-F5344CB8AC3E}">
        <p14:creationId xmlns:p14="http://schemas.microsoft.com/office/powerpoint/2010/main" val="1993522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131865-732B-9776-FBEE-D73704A6AE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B83D47-34AE-9184-1162-42AC176A3332}"/>
              </a:ext>
            </a:extLst>
          </p:cNvPr>
          <p:cNvSpPr>
            <a:spLocks noGrp="1"/>
          </p:cNvSpPr>
          <p:nvPr>
            <p:ph type="title"/>
          </p:nvPr>
        </p:nvSpPr>
        <p:spPr/>
        <p:txBody>
          <a:bodyPr>
            <a:normAutofit/>
          </a:bodyPr>
          <a:lstStyle/>
          <a:p>
            <a:pPr algn="ctr"/>
            <a:r>
              <a:rPr lang="en-US" altLang="en-US" sz="3200" b="1" dirty="0">
                <a:solidFill>
                  <a:srgbClr val="FF0000"/>
                </a:solidFill>
                <a:latin typeface="Times New Roman" panose="02020603050405020304" pitchFamily="18" charset="0"/>
                <a:cs typeface="Times New Roman" panose="02020603050405020304" pitchFamily="18" charset="0"/>
              </a:rPr>
              <a:t>KEYGEN MODULE</a:t>
            </a:r>
            <a:endParaRPr lang="en-IN" sz="3200" dirty="0">
              <a:solidFill>
                <a:srgbClr val="FF0000"/>
              </a:solidFill>
            </a:endParaRPr>
          </a:p>
        </p:txBody>
      </p:sp>
      <p:sp>
        <p:nvSpPr>
          <p:cNvPr id="3" name="Content Placeholder 2">
            <a:extLst>
              <a:ext uri="{FF2B5EF4-FFF2-40B4-BE49-F238E27FC236}">
                <a16:creationId xmlns:a16="http://schemas.microsoft.com/office/drawing/2014/main" id="{CF94B647-6C17-64E5-EED9-D463E1366BD9}"/>
              </a:ext>
            </a:extLst>
          </p:cNvPr>
          <p:cNvSpPr>
            <a:spLocks noGrp="1"/>
          </p:cNvSpPr>
          <p:nvPr>
            <p:ph idx="1"/>
          </p:nvPr>
        </p:nvSpPr>
        <p:spPr/>
        <p:txBody>
          <a:bodyPr>
            <a:normAutofit lnSpcReduction="10000"/>
          </a:bodyPr>
          <a:lstStyle/>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Generates cryptographic keys for secure cloud-based file operations.</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Derives keys from graphical passwords using a secure Key Derivation Function (KDF).</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Creates session keys for JWT-based authentication to securely link users to sessions.</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Generates AES-256 keys for encrypting and decrypting files in cloud storage.</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Sends a unique secret key to the user’s email for verification during file upload/download.</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Stores key hashes securely in the database with access restricted to authenticated users.</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key rotation on password changes or session expiration to ensure continued security</a:t>
            </a:r>
          </a:p>
        </p:txBody>
      </p:sp>
    </p:spTree>
    <p:extLst>
      <p:ext uri="{BB962C8B-B14F-4D97-AF65-F5344CB8AC3E}">
        <p14:creationId xmlns:p14="http://schemas.microsoft.com/office/powerpoint/2010/main" val="1981740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6C7592-3059-31C6-F7B2-C13D61EB07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CAE79F-CE39-0B99-5119-C33697ABCF93}"/>
              </a:ext>
            </a:extLst>
          </p:cNvPr>
          <p:cNvSpPr>
            <a:spLocks noGrp="1"/>
          </p:cNvSpPr>
          <p:nvPr>
            <p:ph type="title"/>
          </p:nvPr>
        </p:nvSpPr>
        <p:spPr/>
        <p:txBody>
          <a:bodyPr>
            <a:normAutofit/>
          </a:bodyPr>
          <a:lstStyle/>
          <a:p>
            <a:pPr algn="ctr"/>
            <a:r>
              <a:rPr lang="en-US" altLang="en-US" sz="3200" b="1" dirty="0">
                <a:solidFill>
                  <a:srgbClr val="FF0000"/>
                </a:solidFill>
                <a:latin typeface="Times New Roman" panose="02020603050405020304" pitchFamily="18" charset="0"/>
                <a:cs typeface="Times New Roman" panose="02020603050405020304" pitchFamily="18" charset="0"/>
              </a:rPr>
              <a:t>SECURE FILE STORAGE MODULE</a:t>
            </a:r>
            <a:endParaRPr lang="en-IN" sz="3200" dirty="0">
              <a:solidFill>
                <a:srgbClr val="FF0000"/>
              </a:solidFill>
            </a:endParaRPr>
          </a:p>
        </p:txBody>
      </p:sp>
      <p:sp>
        <p:nvSpPr>
          <p:cNvPr id="3" name="Content Placeholder 2">
            <a:extLst>
              <a:ext uri="{FF2B5EF4-FFF2-40B4-BE49-F238E27FC236}">
                <a16:creationId xmlns:a16="http://schemas.microsoft.com/office/drawing/2014/main" id="{88B94F9D-11E8-0A3F-9F25-0C03E2EFE8F5}"/>
              </a:ext>
            </a:extLst>
          </p:cNvPr>
          <p:cNvSpPr>
            <a:spLocks noGrp="1"/>
          </p:cNvSpPr>
          <p:nvPr>
            <p:ph idx="1"/>
          </p:nvPr>
        </p:nvSpPr>
        <p:spPr/>
        <p:txBody>
          <a:bodyPr>
            <a:normAutofit/>
          </a:bodyPr>
          <a:lstStyle/>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Enables secure file storage, retrieval, and management for authenticated users.</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Encrypts uploaded files with AES-256 keys from the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KeyGen</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Module.</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Delivers encrypted files securely during authenticated download requests.</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Implements role-based access control, restricting users to their own files.</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Maintains audit logs for tracking all file operations.</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A9120499-A57D-F6FE-321C-554ECA0B3EDD}"/>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D18AE535-B32E-695F-7019-D6BD7BFD19CF}"/>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3294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8E0CD-361F-23CB-C1C4-94A1E0B67AD3}"/>
              </a:ext>
            </a:extLst>
          </p:cNvPr>
          <p:cNvSpPr>
            <a:spLocks noGrp="1"/>
          </p:cNvSpPr>
          <p:nvPr>
            <p:ph type="title"/>
          </p:nvPr>
        </p:nvSpPr>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		    SYSTEM TESTING </a:t>
            </a:r>
            <a:br>
              <a:rPr lang="en-IN" sz="3200" b="1" dirty="0">
                <a:solidFill>
                  <a:srgbClr val="FF0000"/>
                </a:solidFill>
                <a:latin typeface="Times New Roman" panose="02020603050405020304" pitchFamily="18" charset="0"/>
                <a:cs typeface="Times New Roman" panose="02020603050405020304" pitchFamily="18" charset="0"/>
              </a:rPr>
            </a:br>
            <a:endParaRPr lang="en-IN" sz="3200" dirty="0">
              <a:solidFill>
                <a:srgbClr val="FF0000"/>
              </a:solidFill>
            </a:endParaRPr>
          </a:p>
        </p:txBody>
      </p:sp>
      <p:sp>
        <p:nvSpPr>
          <p:cNvPr id="3" name="Content Placeholder 2">
            <a:extLst>
              <a:ext uri="{FF2B5EF4-FFF2-40B4-BE49-F238E27FC236}">
                <a16:creationId xmlns:a16="http://schemas.microsoft.com/office/drawing/2014/main" id="{210FD729-5AB3-62DF-FEF9-EC01CC4C9110}"/>
              </a:ext>
            </a:extLst>
          </p:cNvPr>
          <p:cNvSpPr>
            <a:spLocks noGrp="1"/>
          </p:cNvSpPr>
          <p:nvPr>
            <p:ph idx="1"/>
          </p:nvPr>
        </p:nvSpPr>
        <p:spPr>
          <a:xfrm>
            <a:off x="2339752" y="2132856"/>
            <a:ext cx="6027008" cy="3736238"/>
          </a:xfrm>
        </p:spPr>
        <p:txBody>
          <a:bodyPr>
            <a:normAutofit/>
          </a:bodyPr>
          <a:lstStyle/>
          <a:p>
            <a:pPr>
              <a:buFont typeface="Wingdings" panose="05000000000000000000" pitchFamily="2" charset="2"/>
              <a:buChar char="v"/>
            </a:pPr>
            <a:r>
              <a:rPr lang="en-IN" sz="2400" dirty="0">
                <a:solidFill>
                  <a:schemeClr val="tx1"/>
                </a:solidFill>
                <a:latin typeface="Times New Roman" panose="02020603050405020304" pitchFamily="18" charset="0"/>
                <a:cs typeface="Times New Roman" panose="02020603050405020304" pitchFamily="18" charset="0"/>
              </a:rPr>
              <a:t> Functionality Testing</a:t>
            </a:r>
            <a:r>
              <a:rPr lang="en-IN" sz="2400" b="1" dirty="0">
                <a:solidFill>
                  <a:schemeClr val="tx1"/>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IN"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IN" sz="2400" i="0" dirty="0">
                <a:solidFill>
                  <a:srgbClr val="0D0D0D"/>
                </a:solidFill>
                <a:effectLst/>
                <a:highlight>
                  <a:srgbClr val="FFFFFF"/>
                </a:highlight>
                <a:latin typeface="Times New Roman" panose="02020603050405020304" pitchFamily="18" charset="0"/>
                <a:cs typeface="Times New Roman" panose="02020603050405020304" pitchFamily="18" charset="0"/>
              </a:rPr>
              <a:t>Usability Testing</a:t>
            </a:r>
          </a:p>
          <a:p>
            <a:pPr>
              <a:buFont typeface="Wingdings" panose="05000000000000000000" pitchFamily="2" charset="2"/>
              <a:buChar char="v"/>
            </a:pPr>
            <a:r>
              <a:rPr lang="en-IN"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IN" sz="2400" i="0" dirty="0">
                <a:solidFill>
                  <a:srgbClr val="0D0D0D"/>
                </a:solidFill>
                <a:effectLst/>
                <a:highlight>
                  <a:srgbClr val="FFFFFF"/>
                </a:highlight>
                <a:latin typeface="Times New Roman" panose="02020603050405020304" pitchFamily="18" charset="0"/>
                <a:cs typeface="Times New Roman" panose="02020603050405020304" pitchFamily="18" charset="0"/>
              </a:rPr>
              <a:t>Performance Testing</a:t>
            </a:r>
            <a:r>
              <a:rPr lang="en-IN"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IN" sz="2400" i="0" dirty="0">
                <a:solidFill>
                  <a:srgbClr val="0D0D0D"/>
                </a:solidFill>
                <a:effectLst/>
                <a:highlight>
                  <a:srgbClr val="FFFFFF"/>
                </a:highlight>
                <a:latin typeface="Times New Roman" panose="02020603050405020304" pitchFamily="18" charset="0"/>
                <a:cs typeface="Times New Roman" panose="02020603050405020304" pitchFamily="18" charset="0"/>
              </a:rPr>
              <a:t>Error Handling Testing</a:t>
            </a:r>
          </a:p>
          <a:p>
            <a:pPr>
              <a:buFont typeface="Wingdings" panose="05000000000000000000" pitchFamily="2" charset="2"/>
              <a:buChar char="v"/>
            </a:pPr>
            <a:r>
              <a:rPr lang="en-IN" sz="2400" dirty="0">
                <a:solidFill>
                  <a:srgbClr val="0D0D0D"/>
                </a:solidFill>
                <a:highlight>
                  <a:srgbClr val="FFFFFF"/>
                </a:highlight>
                <a:latin typeface="Times New Roman" panose="02020603050405020304" pitchFamily="18" charset="0"/>
                <a:cs typeface="Times New Roman" panose="02020603050405020304" pitchFamily="18" charset="0"/>
              </a:rPr>
              <a:t>Compatibility Testing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69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06679-C8E2-5D43-A193-6476D3544D58}"/>
              </a:ext>
            </a:extLst>
          </p:cNvPr>
          <p:cNvSpPr>
            <a:spLocks noGrp="1"/>
          </p:cNvSpPr>
          <p:nvPr>
            <p:ph type="title"/>
          </p:nvPr>
        </p:nvSpPr>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IMPLEMENTATION / RESULTS OF MODULE</a:t>
            </a:r>
          </a:p>
        </p:txBody>
      </p:sp>
      <p:sp>
        <p:nvSpPr>
          <p:cNvPr id="10" name="TextBox 9">
            <a:extLst>
              <a:ext uri="{FF2B5EF4-FFF2-40B4-BE49-F238E27FC236}">
                <a16:creationId xmlns:a16="http://schemas.microsoft.com/office/drawing/2014/main" id="{5489AC07-B132-2C5B-B18C-E7CA6903AAF7}"/>
              </a:ext>
            </a:extLst>
          </p:cNvPr>
          <p:cNvSpPr txBox="1"/>
          <p:nvPr/>
        </p:nvSpPr>
        <p:spPr>
          <a:xfrm>
            <a:off x="-756592" y="5733256"/>
            <a:ext cx="10801200" cy="369332"/>
          </a:xfrm>
          <a:prstGeom prst="rect">
            <a:avLst/>
          </a:prstGeom>
          <a:noFill/>
        </p:spPr>
        <p:txBody>
          <a:bodyPr wrap="square" rtlCol="0">
            <a:spAutoFit/>
          </a:bodyPr>
          <a:lstStyle/>
          <a:p>
            <a:pPr marL="1161415" marR="1329055" algn="ctr">
              <a:spcBef>
                <a:spcPts val="775"/>
              </a:spcBef>
              <a:spcAft>
                <a:spcPts val="0"/>
              </a:spcAft>
            </a:pPr>
            <a:r>
              <a:rPr lang="en-IN" sz="1800" b="1" dirty="0">
                <a:effectLst/>
                <a:latin typeface="Times New Roman" panose="02020603050405020304" pitchFamily="18" charset="0"/>
                <a:ea typeface="Times New Roman" panose="02020603050405020304" pitchFamily="18" charset="0"/>
              </a:rPr>
              <a:t>Home Page</a:t>
            </a:r>
          </a:p>
        </p:txBody>
      </p:sp>
      <p:pic>
        <p:nvPicPr>
          <p:cNvPr id="12" name="Picture 11">
            <a:extLst>
              <a:ext uri="{FF2B5EF4-FFF2-40B4-BE49-F238E27FC236}">
                <a16:creationId xmlns:a16="http://schemas.microsoft.com/office/drawing/2014/main" id="{BCCE2B23-12EA-F0B9-9464-F5D2C81BB3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8525" y="1587894"/>
            <a:ext cx="7006949" cy="4144287"/>
          </a:xfrm>
          <a:prstGeom prst="rect">
            <a:avLst/>
          </a:prstGeom>
        </p:spPr>
      </p:pic>
    </p:spTree>
    <p:extLst>
      <p:ext uri="{BB962C8B-B14F-4D97-AF65-F5344CB8AC3E}">
        <p14:creationId xmlns:p14="http://schemas.microsoft.com/office/powerpoint/2010/main" val="2404541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230167" y="2288840"/>
            <a:ext cx="2899690" cy="688234"/>
          </a:xfrm>
          <a:prstGeom prst="rect">
            <a:avLst/>
          </a:prstGeom>
        </p:spPr>
        <p:txBody>
          <a:bodyPr anchor="ctr">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endParaRPr lang="en-IN" sz="2500" b="1" dirty="0">
              <a:latin typeface="Times New Roman" pitchFamily="18" charset="0"/>
              <a:cs typeface="Times New Roman" pitchFamily="18" charset="0"/>
            </a:endParaRPr>
          </a:p>
        </p:txBody>
      </p:sp>
      <p:sp>
        <p:nvSpPr>
          <p:cNvPr id="8" name="Title 1"/>
          <p:cNvSpPr txBox="1">
            <a:spLocks/>
          </p:cNvSpPr>
          <p:nvPr/>
        </p:nvSpPr>
        <p:spPr>
          <a:xfrm>
            <a:off x="3310639" y="692696"/>
            <a:ext cx="2448272" cy="566936"/>
          </a:xfrm>
          <a:prstGeom prst="rect">
            <a:avLst/>
          </a:prstGeom>
        </p:spPr>
        <p:txBody>
          <a:bodyPr vert="horz" anchor="b">
            <a:normAutofit fontScale="97500" lnSpcReduction="10000"/>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endParaRPr lang="en-IN" dirty="0">
              <a:solidFill>
                <a:schemeClr val="accent1">
                  <a:lumMod val="75000"/>
                </a:schemeClr>
              </a:solidFill>
              <a:latin typeface="Times New Roman" pitchFamily="18" charset="0"/>
              <a:cs typeface="Times New Roman" pitchFamily="18" charset="0"/>
            </a:endParaRPr>
          </a:p>
        </p:txBody>
      </p:sp>
      <p:sp>
        <p:nvSpPr>
          <p:cNvPr id="9" name="Title 1"/>
          <p:cNvSpPr txBox="1">
            <a:spLocks/>
          </p:cNvSpPr>
          <p:nvPr/>
        </p:nvSpPr>
        <p:spPr>
          <a:xfrm>
            <a:off x="2663788" y="1043862"/>
            <a:ext cx="3816424" cy="486916"/>
          </a:xfrm>
          <a:prstGeom prst="rect">
            <a:avLst/>
          </a:prstGeom>
        </p:spPr>
        <p:txBody>
          <a:bodyPr vert="horz" anchor="b">
            <a:noAutofit/>
          </a:bodyPr>
          <a:lstStyle>
            <a:lvl1pPr algn="ctr" rtl="0" eaLnBrk="1" latinLnBrk="0" hangingPunct="1">
              <a:spcBef>
                <a:spcPct val="0"/>
              </a:spcBef>
              <a:buNone/>
              <a:defRPr kumimoji="0" sz="3300" kern="1200">
                <a:solidFill>
                  <a:schemeClr val="accent3">
                    <a:shade val="75000"/>
                  </a:schemeClr>
                </a:solidFill>
                <a:latin typeface="+mj-lt"/>
                <a:ea typeface="+mj-ea"/>
                <a:cs typeface="+mj-cs"/>
              </a:defRPr>
            </a:lvl1pPr>
          </a:lstStyle>
          <a:p>
            <a:r>
              <a:rPr lang="en-IN" sz="3600" b="1" dirty="0">
                <a:solidFill>
                  <a:srgbClr val="FF0000"/>
                </a:solidFill>
                <a:latin typeface="Times New Roman" pitchFamily="18" charset="0"/>
                <a:cs typeface="Times New Roman" pitchFamily="18" charset="0"/>
              </a:rPr>
              <a:t>PROJECT TITLE</a:t>
            </a:r>
          </a:p>
        </p:txBody>
      </p:sp>
      <p:sp>
        <p:nvSpPr>
          <p:cNvPr id="10" name="Rectangle 9"/>
          <p:cNvSpPr/>
          <p:nvPr/>
        </p:nvSpPr>
        <p:spPr>
          <a:xfrm>
            <a:off x="467544" y="2780928"/>
            <a:ext cx="8352928" cy="1138773"/>
          </a:xfrm>
          <a:prstGeom prst="rect">
            <a:avLst/>
          </a:prstGeom>
        </p:spPr>
        <p:txBody>
          <a:bodyPr wrap="square">
            <a:spAutoFit/>
          </a:bodyPr>
          <a:lstStyle/>
          <a:p>
            <a:pPr algn="ctr"/>
            <a:r>
              <a:rPr lang="en-IN" sz="3400" b="1" dirty="0">
                <a:effectLst/>
                <a:latin typeface="Times New Roman" panose="02020603050405020304" pitchFamily="18" charset="0"/>
                <a:ea typeface="Calibri" panose="020F0502020204030204" pitchFamily="34" charset="0"/>
              </a:rPr>
              <a:t>MITIGATING CYBER THREATS WITH NEXT-GEN AUTHENTICATION</a:t>
            </a:r>
            <a:endParaRPr lang="en-US" sz="3400" b="1" dirty="0">
              <a:effectLst/>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01293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2ED0C-BC90-458B-4F89-BB4D86B402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1B28FA-59AD-B7AF-0A6C-34167780B391}"/>
              </a:ext>
            </a:extLst>
          </p:cNvPr>
          <p:cNvSpPr>
            <a:spLocks noGrp="1"/>
          </p:cNvSpPr>
          <p:nvPr>
            <p:ph type="title"/>
          </p:nvPr>
        </p:nvSpPr>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IMPLEMENTATION / RESULTS OF MODULE</a:t>
            </a:r>
          </a:p>
        </p:txBody>
      </p:sp>
      <p:sp>
        <p:nvSpPr>
          <p:cNvPr id="10" name="TextBox 9">
            <a:extLst>
              <a:ext uri="{FF2B5EF4-FFF2-40B4-BE49-F238E27FC236}">
                <a16:creationId xmlns:a16="http://schemas.microsoft.com/office/drawing/2014/main" id="{E11079D3-E569-E16B-DD44-F1223A020CD8}"/>
              </a:ext>
            </a:extLst>
          </p:cNvPr>
          <p:cNvSpPr txBox="1"/>
          <p:nvPr/>
        </p:nvSpPr>
        <p:spPr>
          <a:xfrm>
            <a:off x="-756592" y="5733256"/>
            <a:ext cx="10801200" cy="369332"/>
          </a:xfrm>
          <a:prstGeom prst="rect">
            <a:avLst/>
          </a:prstGeom>
          <a:noFill/>
        </p:spPr>
        <p:txBody>
          <a:bodyPr wrap="square" rtlCol="0">
            <a:spAutoFit/>
          </a:bodyPr>
          <a:lstStyle/>
          <a:p>
            <a:pPr marL="1161415" marR="1329055" algn="ctr">
              <a:spcBef>
                <a:spcPts val="775"/>
              </a:spcBef>
              <a:spcAft>
                <a:spcPts val="0"/>
              </a:spcAft>
            </a:pPr>
            <a:r>
              <a:rPr lang="en-IN" b="1" dirty="0">
                <a:latin typeface="Times New Roman" panose="02020603050405020304" pitchFamily="18" charset="0"/>
                <a:ea typeface="Times New Roman" panose="02020603050405020304" pitchFamily="18" charset="0"/>
              </a:rPr>
              <a:t>Sign Up</a:t>
            </a:r>
            <a:r>
              <a:rPr lang="en-IN" sz="1800" b="1" dirty="0">
                <a:effectLst/>
                <a:latin typeface="Times New Roman" panose="02020603050405020304" pitchFamily="18" charset="0"/>
                <a:ea typeface="Times New Roman" panose="02020603050405020304" pitchFamily="18" charset="0"/>
              </a:rPr>
              <a:t> Page</a:t>
            </a:r>
          </a:p>
        </p:txBody>
      </p:sp>
      <p:pic>
        <p:nvPicPr>
          <p:cNvPr id="4" name="Picture 3">
            <a:extLst>
              <a:ext uri="{FF2B5EF4-FFF2-40B4-BE49-F238E27FC236}">
                <a16:creationId xmlns:a16="http://schemas.microsoft.com/office/drawing/2014/main" id="{7F68C86C-424C-2A0B-40DB-D554CB0514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3628" y="1628800"/>
            <a:ext cx="6840760" cy="4045994"/>
          </a:xfrm>
          <a:prstGeom prst="rect">
            <a:avLst/>
          </a:prstGeom>
        </p:spPr>
      </p:pic>
    </p:spTree>
    <p:extLst>
      <p:ext uri="{BB962C8B-B14F-4D97-AF65-F5344CB8AC3E}">
        <p14:creationId xmlns:p14="http://schemas.microsoft.com/office/powerpoint/2010/main" val="3028099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117049-0BC6-B82B-1E91-3FA40DFFCB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ACD0E1-DA50-5DAA-A95E-B446A771330F}"/>
              </a:ext>
            </a:extLst>
          </p:cNvPr>
          <p:cNvSpPr>
            <a:spLocks noGrp="1"/>
          </p:cNvSpPr>
          <p:nvPr>
            <p:ph type="title"/>
          </p:nvPr>
        </p:nvSpPr>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IMPLEMENTATION / RESULTS OF MODULE</a:t>
            </a:r>
          </a:p>
        </p:txBody>
      </p:sp>
      <p:sp>
        <p:nvSpPr>
          <p:cNvPr id="10" name="TextBox 9">
            <a:extLst>
              <a:ext uri="{FF2B5EF4-FFF2-40B4-BE49-F238E27FC236}">
                <a16:creationId xmlns:a16="http://schemas.microsoft.com/office/drawing/2014/main" id="{046CF2A5-D980-DBDE-9E3F-F808319D7B92}"/>
              </a:ext>
            </a:extLst>
          </p:cNvPr>
          <p:cNvSpPr txBox="1"/>
          <p:nvPr/>
        </p:nvSpPr>
        <p:spPr>
          <a:xfrm>
            <a:off x="-756592" y="5733256"/>
            <a:ext cx="10801200" cy="369332"/>
          </a:xfrm>
          <a:prstGeom prst="rect">
            <a:avLst/>
          </a:prstGeom>
          <a:noFill/>
        </p:spPr>
        <p:txBody>
          <a:bodyPr wrap="square" rtlCol="0">
            <a:spAutoFit/>
          </a:bodyPr>
          <a:lstStyle/>
          <a:p>
            <a:pPr marL="1161415" marR="1329055" algn="ctr">
              <a:spcBef>
                <a:spcPts val="775"/>
              </a:spcBef>
              <a:spcAft>
                <a:spcPts val="0"/>
              </a:spcAft>
            </a:pPr>
            <a:r>
              <a:rPr lang="en-IN" b="1" dirty="0">
                <a:latin typeface="Times New Roman" panose="02020603050405020304" pitchFamily="18" charset="0"/>
                <a:ea typeface="Times New Roman" panose="02020603050405020304" pitchFamily="18" charset="0"/>
              </a:rPr>
              <a:t>Set Graphical Password</a:t>
            </a:r>
            <a:r>
              <a:rPr lang="en-IN" sz="1800" b="1" dirty="0">
                <a:effectLst/>
                <a:latin typeface="Times New Roman" panose="02020603050405020304" pitchFamily="18" charset="0"/>
                <a:ea typeface="Times New Roman" panose="02020603050405020304" pitchFamily="18" charset="0"/>
              </a:rPr>
              <a:t> Page</a:t>
            </a:r>
          </a:p>
        </p:txBody>
      </p:sp>
      <p:pic>
        <p:nvPicPr>
          <p:cNvPr id="4" name="Picture 3">
            <a:extLst>
              <a:ext uri="{FF2B5EF4-FFF2-40B4-BE49-F238E27FC236}">
                <a16:creationId xmlns:a16="http://schemas.microsoft.com/office/drawing/2014/main" id="{C14088C9-1C64-61C0-D088-6FE4F90D1B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1640" y="1628800"/>
            <a:ext cx="6751617" cy="3996788"/>
          </a:xfrm>
          <a:prstGeom prst="rect">
            <a:avLst/>
          </a:prstGeom>
        </p:spPr>
      </p:pic>
    </p:spTree>
    <p:extLst>
      <p:ext uri="{BB962C8B-B14F-4D97-AF65-F5344CB8AC3E}">
        <p14:creationId xmlns:p14="http://schemas.microsoft.com/office/powerpoint/2010/main" val="2715968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888B0-68D7-81D7-6CEE-FAC4CB9480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286D9D-3436-6100-24C1-AE2D17AA938F}"/>
              </a:ext>
            </a:extLst>
          </p:cNvPr>
          <p:cNvSpPr>
            <a:spLocks noGrp="1"/>
          </p:cNvSpPr>
          <p:nvPr>
            <p:ph type="title"/>
          </p:nvPr>
        </p:nvSpPr>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IMPLEMENTATION / RESULTS OF MODULE</a:t>
            </a:r>
          </a:p>
        </p:txBody>
      </p:sp>
      <p:sp>
        <p:nvSpPr>
          <p:cNvPr id="10" name="TextBox 9">
            <a:extLst>
              <a:ext uri="{FF2B5EF4-FFF2-40B4-BE49-F238E27FC236}">
                <a16:creationId xmlns:a16="http://schemas.microsoft.com/office/drawing/2014/main" id="{4B162630-7AA1-E394-9D4A-BFFE267A5747}"/>
              </a:ext>
            </a:extLst>
          </p:cNvPr>
          <p:cNvSpPr txBox="1"/>
          <p:nvPr/>
        </p:nvSpPr>
        <p:spPr>
          <a:xfrm>
            <a:off x="-756592" y="5733256"/>
            <a:ext cx="10801200" cy="369332"/>
          </a:xfrm>
          <a:prstGeom prst="rect">
            <a:avLst/>
          </a:prstGeom>
          <a:noFill/>
        </p:spPr>
        <p:txBody>
          <a:bodyPr wrap="square" rtlCol="0">
            <a:spAutoFit/>
          </a:bodyPr>
          <a:lstStyle/>
          <a:p>
            <a:pPr marL="1161415" marR="1329055" algn="ctr">
              <a:spcBef>
                <a:spcPts val="775"/>
              </a:spcBef>
              <a:spcAft>
                <a:spcPts val="0"/>
              </a:spcAft>
            </a:pPr>
            <a:r>
              <a:rPr lang="en-IN" sz="1800" b="1" dirty="0">
                <a:effectLst/>
                <a:latin typeface="Times New Roman" panose="02020603050405020304" pitchFamily="18" charset="0"/>
                <a:ea typeface="Times New Roman" panose="02020603050405020304" pitchFamily="18" charset="0"/>
              </a:rPr>
              <a:t>Login Page</a:t>
            </a:r>
          </a:p>
        </p:txBody>
      </p:sp>
      <p:pic>
        <p:nvPicPr>
          <p:cNvPr id="5" name="Picture 4">
            <a:extLst>
              <a:ext uri="{FF2B5EF4-FFF2-40B4-BE49-F238E27FC236}">
                <a16:creationId xmlns:a16="http://schemas.microsoft.com/office/drawing/2014/main" id="{567C3350-0874-B0C3-C776-AD1CF72467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1640" y="1556792"/>
            <a:ext cx="6776535" cy="4018602"/>
          </a:xfrm>
          <a:prstGeom prst="rect">
            <a:avLst/>
          </a:prstGeom>
        </p:spPr>
      </p:pic>
    </p:spTree>
    <p:extLst>
      <p:ext uri="{BB962C8B-B14F-4D97-AF65-F5344CB8AC3E}">
        <p14:creationId xmlns:p14="http://schemas.microsoft.com/office/powerpoint/2010/main" val="3675826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EF13E-9E38-AB7D-16DE-6DFABAD9D7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B1F677-C760-3FCA-CAB6-9B560143375B}"/>
              </a:ext>
            </a:extLst>
          </p:cNvPr>
          <p:cNvSpPr>
            <a:spLocks noGrp="1"/>
          </p:cNvSpPr>
          <p:nvPr>
            <p:ph type="title"/>
          </p:nvPr>
        </p:nvSpPr>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IMPLEMENTATION / RESULTS OF MODULE</a:t>
            </a:r>
          </a:p>
        </p:txBody>
      </p:sp>
      <p:sp>
        <p:nvSpPr>
          <p:cNvPr id="10" name="TextBox 9">
            <a:extLst>
              <a:ext uri="{FF2B5EF4-FFF2-40B4-BE49-F238E27FC236}">
                <a16:creationId xmlns:a16="http://schemas.microsoft.com/office/drawing/2014/main" id="{9E5915E8-3F9C-9B17-3015-0DAB0F54F32B}"/>
              </a:ext>
            </a:extLst>
          </p:cNvPr>
          <p:cNvSpPr txBox="1"/>
          <p:nvPr/>
        </p:nvSpPr>
        <p:spPr>
          <a:xfrm>
            <a:off x="-756592" y="5733256"/>
            <a:ext cx="10801200" cy="369332"/>
          </a:xfrm>
          <a:prstGeom prst="rect">
            <a:avLst/>
          </a:prstGeom>
          <a:noFill/>
        </p:spPr>
        <p:txBody>
          <a:bodyPr wrap="square" rtlCol="0">
            <a:spAutoFit/>
          </a:bodyPr>
          <a:lstStyle/>
          <a:p>
            <a:pPr marL="1161415" marR="1329055" algn="ctr">
              <a:spcBef>
                <a:spcPts val="775"/>
              </a:spcBef>
              <a:spcAft>
                <a:spcPts val="0"/>
              </a:spcAft>
            </a:pPr>
            <a:r>
              <a:rPr lang="en-IN" b="1" dirty="0">
                <a:latin typeface="Times New Roman" panose="02020603050405020304" pitchFamily="18" charset="0"/>
                <a:ea typeface="Times New Roman" panose="02020603050405020304" pitchFamily="18" charset="0"/>
              </a:rPr>
              <a:t>Select Graphical Password </a:t>
            </a:r>
            <a:r>
              <a:rPr lang="en-IN" sz="1800" b="1" dirty="0">
                <a:effectLst/>
                <a:latin typeface="Times New Roman" panose="02020603050405020304" pitchFamily="18" charset="0"/>
                <a:ea typeface="Times New Roman" panose="02020603050405020304" pitchFamily="18" charset="0"/>
              </a:rPr>
              <a:t>Page</a:t>
            </a:r>
          </a:p>
        </p:txBody>
      </p:sp>
      <p:pic>
        <p:nvPicPr>
          <p:cNvPr id="4" name="Picture 3">
            <a:extLst>
              <a:ext uri="{FF2B5EF4-FFF2-40B4-BE49-F238E27FC236}">
                <a16:creationId xmlns:a16="http://schemas.microsoft.com/office/drawing/2014/main" id="{C8DE7C84-9948-6B89-7CFB-0AD81F3CC8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9632" y="1678361"/>
            <a:ext cx="6811855" cy="4032448"/>
          </a:xfrm>
          <a:prstGeom prst="rect">
            <a:avLst/>
          </a:prstGeom>
        </p:spPr>
      </p:pic>
    </p:spTree>
    <p:extLst>
      <p:ext uri="{BB962C8B-B14F-4D97-AF65-F5344CB8AC3E}">
        <p14:creationId xmlns:p14="http://schemas.microsoft.com/office/powerpoint/2010/main" val="3995545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59393-1A6C-8C39-DBFA-94CCCD96D7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98C3CF-CA63-4D89-655B-47D50A074F17}"/>
              </a:ext>
            </a:extLst>
          </p:cNvPr>
          <p:cNvSpPr>
            <a:spLocks noGrp="1"/>
          </p:cNvSpPr>
          <p:nvPr>
            <p:ph type="title"/>
          </p:nvPr>
        </p:nvSpPr>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IMPLEMENTATION / RESULTS OF MODULE</a:t>
            </a:r>
          </a:p>
        </p:txBody>
      </p:sp>
      <p:sp>
        <p:nvSpPr>
          <p:cNvPr id="10" name="TextBox 9">
            <a:extLst>
              <a:ext uri="{FF2B5EF4-FFF2-40B4-BE49-F238E27FC236}">
                <a16:creationId xmlns:a16="http://schemas.microsoft.com/office/drawing/2014/main" id="{4475ABD9-E120-3048-C1A9-7D7E94C63EB1}"/>
              </a:ext>
            </a:extLst>
          </p:cNvPr>
          <p:cNvSpPr txBox="1"/>
          <p:nvPr/>
        </p:nvSpPr>
        <p:spPr>
          <a:xfrm>
            <a:off x="-756592" y="5733256"/>
            <a:ext cx="10801200" cy="369332"/>
          </a:xfrm>
          <a:prstGeom prst="rect">
            <a:avLst/>
          </a:prstGeom>
          <a:noFill/>
        </p:spPr>
        <p:txBody>
          <a:bodyPr wrap="square" rtlCol="0">
            <a:spAutoFit/>
          </a:bodyPr>
          <a:lstStyle/>
          <a:p>
            <a:pPr marL="1161415" marR="1329055" algn="ctr">
              <a:spcBef>
                <a:spcPts val="775"/>
              </a:spcBef>
              <a:spcAft>
                <a:spcPts val="0"/>
              </a:spcAft>
            </a:pPr>
            <a:r>
              <a:rPr lang="en-IN" b="1" dirty="0">
                <a:latin typeface="Times New Roman" panose="02020603050405020304" pitchFamily="18" charset="0"/>
                <a:ea typeface="Times New Roman" panose="02020603050405020304" pitchFamily="18" charset="0"/>
              </a:rPr>
              <a:t>Account Blocked for Wrong Password</a:t>
            </a:r>
            <a:r>
              <a:rPr lang="en-IN" sz="1800" b="1" dirty="0">
                <a:effectLst/>
                <a:latin typeface="Times New Roman" panose="02020603050405020304" pitchFamily="18" charset="0"/>
                <a:ea typeface="Times New Roman" panose="02020603050405020304" pitchFamily="18" charset="0"/>
              </a:rPr>
              <a:t> Page</a:t>
            </a:r>
          </a:p>
        </p:txBody>
      </p:sp>
      <p:pic>
        <p:nvPicPr>
          <p:cNvPr id="4" name="Picture 3">
            <a:extLst>
              <a:ext uri="{FF2B5EF4-FFF2-40B4-BE49-F238E27FC236}">
                <a16:creationId xmlns:a16="http://schemas.microsoft.com/office/drawing/2014/main" id="{D95E67C4-BF4D-E787-1636-675D2BE590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624" y="1628800"/>
            <a:ext cx="6466310" cy="3831264"/>
          </a:xfrm>
          <a:prstGeom prst="rect">
            <a:avLst/>
          </a:prstGeom>
        </p:spPr>
      </p:pic>
    </p:spTree>
    <p:extLst>
      <p:ext uri="{BB962C8B-B14F-4D97-AF65-F5344CB8AC3E}">
        <p14:creationId xmlns:p14="http://schemas.microsoft.com/office/powerpoint/2010/main" val="3516838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5E640-D8A8-50BD-D10D-1C83F653C0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4A7800-994B-F95B-B5BA-64669EC2A720}"/>
              </a:ext>
            </a:extLst>
          </p:cNvPr>
          <p:cNvSpPr>
            <a:spLocks noGrp="1"/>
          </p:cNvSpPr>
          <p:nvPr>
            <p:ph type="title"/>
          </p:nvPr>
        </p:nvSpPr>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IMPLEMENTATION / RESULTS OF MODULE</a:t>
            </a:r>
          </a:p>
        </p:txBody>
      </p:sp>
      <p:sp>
        <p:nvSpPr>
          <p:cNvPr id="10" name="TextBox 9">
            <a:extLst>
              <a:ext uri="{FF2B5EF4-FFF2-40B4-BE49-F238E27FC236}">
                <a16:creationId xmlns:a16="http://schemas.microsoft.com/office/drawing/2014/main" id="{D11A186F-485B-1C9E-346A-7FAA8CEC5A0B}"/>
              </a:ext>
            </a:extLst>
          </p:cNvPr>
          <p:cNvSpPr txBox="1"/>
          <p:nvPr/>
        </p:nvSpPr>
        <p:spPr>
          <a:xfrm>
            <a:off x="-756592" y="5733256"/>
            <a:ext cx="10801200" cy="369332"/>
          </a:xfrm>
          <a:prstGeom prst="rect">
            <a:avLst/>
          </a:prstGeom>
          <a:noFill/>
        </p:spPr>
        <p:txBody>
          <a:bodyPr wrap="square" rtlCol="0">
            <a:spAutoFit/>
          </a:bodyPr>
          <a:lstStyle/>
          <a:p>
            <a:pPr marL="1161415" marR="1329055" algn="ctr">
              <a:spcBef>
                <a:spcPts val="775"/>
              </a:spcBef>
              <a:spcAft>
                <a:spcPts val="0"/>
              </a:spcAft>
            </a:pPr>
            <a:r>
              <a:rPr lang="en-IN" b="1" dirty="0">
                <a:latin typeface="Times New Roman" panose="02020603050405020304" pitchFamily="18" charset="0"/>
                <a:ea typeface="Times New Roman" panose="02020603050405020304" pitchFamily="18" charset="0"/>
              </a:rPr>
              <a:t>Account Blocked Email</a:t>
            </a:r>
            <a:r>
              <a:rPr lang="en-IN" sz="1800" b="1" dirty="0">
                <a:effectLst/>
                <a:latin typeface="Times New Roman" panose="02020603050405020304" pitchFamily="18" charset="0"/>
                <a:ea typeface="Times New Roman" panose="02020603050405020304" pitchFamily="18" charset="0"/>
              </a:rPr>
              <a:t> Page</a:t>
            </a:r>
          </a:p>
        </p:txBody>
      </p:sp>
      <p:pic>
        <p:nvPicPr>
          <p:cNvPr id="4" name="Picture 3">
            <a:extLst>
              <a:ext uri="{FF2B5EF4-FFF2-40B4-BE49-F238E27FC236}">
                <a16:creationId xmlns:a16="http://schemas.microsoft.com/office/drawing/2014/main" id="{EC789791-CBE2-46AC-5948-18235C0DD4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2877" y="1782653"/>
            <a:ext cx="6518245" cy="3858638"/>
          </a:xfrm>
          <a:prstGeom prst="rect">
            <a:avLst/>
          </a:prstGeom>
        </p:spPr>
      </p:pic>
    </p:spTree>
    <p:extLst>
      <p:ext uri="{BB962C8B-B14F-4D97-AF65-F5344CB8AC3E}">
        <p14:creationId xmlns:p14="http://schemas.microsoft.com/office/powerpoint/2010/main" val="994154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F8CC4-923B-7C18-72DC-5410AA8E69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D71189-958F-E649-7D61-76A983571939}"/>
              </a:ext>
            </a:extLst>
          </p:cNvPr>
          <p:cNvSpPr>
            <a:spLocks noGrp="1"/>
          </p:cNvSpPr>
          <p:nvPr>
            <p:ph type="title"/>
          </p:nvPr>
        </p:nvSpPr>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IMPLEMENTATION / RESULTS OF MODULE</a:t>
            </a:r>
          </a:p>
        </p:txBody>
      </p:sp>
      <p:sp>
        <p:nvSpPr>
          <p:cNvPr id="10" name="TextBox 9">
            <a:extLst>
              <a:ext uri="{FF2B5EF4-FFF2-40B4-BE49-F238E27FC236}">
                <a16:creationId xmlns:a16="http://schemas.microsoft.com/office/drawing/2014/main" id="{EDF141CB-386A-E037-2A2D-796EA8985447}"/>
              </a:ext>
            </a:extLst>
          </p:cNvPr>
          <p:cNvSpPr txBox="1"/>
          <p:nvPr/>
        </p:nvSpPr>
        <p:spPr>
          <a:xfrm>
            <a:off x="-756592" y="5733256"/>
            <a:ext cx="10801200" cy="369332"/>
          </a:xfrm>
          <a:prstGeom prst="rect">
            <a:avLst/>
          </a:prstGeom>
          <a:noFill/>
        </p:spPr>
        <p:txBody>
          <a:bodyPr wrap="square" rtlCol="0">
            <a:spAutoFit/>
          </a:bodyPr>
          <a:lstStyle/>
          <a:p>
            <a:pPr marL="1161415" marR="1329055" algn="ctr">
              <a:spcBef>
                <a:spcPts val="775"/>
              </a:spcBef>
              <a:spcAft>
                <a:spcPts val="0"/>
              </a:spcAft>
            </a:pPr>
            <a:r>
              <a:rPr lang="en-IN" b="1" dirty="0">
                <a:latin typeface="Times New Roman" panose="02020603050405020304" pitchFamily="18" charset="0"/>
                <a:ea typeface="Times New Roman" panose="02020603050405020304" pitchFamily="18" charset="0"/>
              </a:rPr>
              <a:t>Account Unblocked</a:t>
            </a:r>
            <a:r>
              <a:rPr lang="en-IN" sz="1800" b="1" dirty="0">
                <a:effectLst/>
                <a:latin typeface="Times New Roman" panose="02020603050405020304" pitchFamily="18" charset="0"/>
                <a:ea typeface="Times New Roman" panose="02020603050405020304" pitchFamily="18" charset="0"/>
              </a:rPr>
              <a:t> Page</a:t>
            </a:r>
          </a:p>
        </p:txBody>
      </p:sp>
      <p:pic>
        <p:nvPicPr>
          <p:cNvPr id="4" name="Picture 3">
            <a:extLst>
              <a:ext uri="{FF2B5EF4-FFF2-40B4-BE49-F238E27FC236}">
                <a16:creationId xmlns:a16="http://schemas.microsoft.com/office/drawing/2014/main" id="{5E024C99-55B5-3214-00E5-D9910F1154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90272" y="1665785"/>
            <a:ext cx="6763455" cy="4000271"/>
          </a:xfrm>
          <a:prstGeom prst="rect">
            <a:avLst/>
          </a:prstGeom>
        </p:spPr>
      </p:pic>
    </p:spTree>
    <p:extLst>
      <p:ext uri="{BB962C8B-B14F-4D97-AF65-F5344CB8AC3E}">
        <p14:creationId xmlns:p14="http://schemas.microsoft.com/office/powerpoint/2010/main" val="2152328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54CE3-16D6-0D7F-568E-C592807643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5BF9AB-253B-DF11-5CF2-AEBDEDA79605}"/>
              </a:ext>
            </a:extLst>
          </p:cNvPr>
          <p:cNvSpPr>
            <a:spLocks noGrp="1"/>
          </p:cNvSpPr>
          <p:nvPr>
            <p:ph type="title"/>
          </p:nvPr>
        </p:nvSpPr>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IMPLEMENTATION / RESULTS OF MODULE</a:t>
            </a:r>
          </a:p>
        </p:txBody>
      </p:sp>
      <p:sp>
        <p:nvSpPr>
          <p:cNvPr id="10" name="TextBox 9">
            <a:extLst>
              <a:ext uri="{FF2B5EF4-FFF2-40B4-BE49-F238E27FC236}">
                <a16:creationId xmlns:a16="http://schemas.microsoft.com/office/drawing/2014/main" id="{E2A30393-CAEC-15BE-ABE8-DF4497E9975C}"/>
              </a:ext>
            </a:extLst>
          </p:cNvPr>
          <p:cNvSpPr txBox="1"/>
          <p:nvPr/>
        </p:nvSpPr>
        <p:spPr>
          <a:xfrm>
            <a:off x="-756592" y="5733256"/>
            <a:ext cx="10801200" cy="369332"/>
          </a:xfrm>
          <a:prstGeom prst="rect">
            <a:avLst/>
          </a:prstGeom>
          <a:noFill/>
        </p:spPr>
        <p:txBody>
          <a:bodyPr wrap="square" rtlCol="0">
            <a:spAutoFit/>
          </a:bodyPr>
          <a:lstStyle/>
          <a:p>
            <a:pPr marL="1161415" marR="1329055" algn="ctr">
              <a:spcBef>
                <a:spcPts val="775"/>
              </a:spcBef>
              <a:spcAft>
                <a:spcPts val="0"/>
              </a:spcAft>
            </a:pPr>
            <a:r>
              <a:rPr lang="en-IN" b="1" dirty="0">
                <a:latin typeface="Times New Roman" panose="02020603050405020304" pitchFamily="18" charset="0"/>
                <a:ea typeface="Times New Roman" panose="02020603050405020304" pitchFamily="18" charset="0"/>
              </a:rPr>
              <a:t>File Upload</a:t>
            </a:r>
            <a:r>
              <a:rPr lang="en-IN" sz="1800" b="1" dirty="0">
                <a:effectLst/>
                <a:latin typeface="Times New Roman" panose="02020603050405020304" pitchFamily="18" charset="0"/>
                <a:ea typeface="Times New Roman" panose="02020603050405020304" pitchFamily="18" charset="0"/>
              </a:rPr>
              <a:t> Page</a:t>
            </a:r>
          </a:p>
        </p:txBody>
      </p:sp>
      <p:pic>
        <p:nvPicPr>
          <p:cNvPr id="5" name="Picture 4">
            <a:extLst>
              <a:ext uri="{FF2B5EF4-FFF2-40B4-BE49-F238E27FC236}">
                <a16:creationId xmlns:a16="http://schemas.microsoft.com/office/drawing/2014/main" id="{45E7127A-7B1E-6E8E-B563-2E1AF75CF0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624" y="1988840"/>
            <a:ext cx="6336704" cy="3635919"/>
          </a:xfrm>
          <a:prstGeom prst="rect">
            <a:avLst/>
          </a:prstGeom>
        </p:spPr>
      </p:pic>
    </p:spTree>
    <p:extLst>
      <p:ext uri="{BB962C8B-B14F-4D97-AF65-F5344CB8AC3E}">
        <p14:creationId xmlns:p14="http://schemas.microsoft.com/office/powerpoint/2010/main" val="3387960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0792C-D96A-3A57-B93D-432EF145C4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269AC7-5233-18BE-FF20-604CFDAFB7D6}"/>
              </a:ext>
            </a:extLst>
          </p:cNvPr>
          <p:cNvSpPr>
            <a:spLocks noGrp="1"/>
          </p:cNvSpPr>
          <p:nvPr>
            <p:ph type="title"/>
          </p:nvPr>
        </p:nvSpPr>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IMPLEMENTATION / RESULTS OF MODULE</a:t>
            </a:r>
          </a:p>
        </p:txBody>
      </p:sp>
      <p:sp>
        <p:nvSpPr>
          <p:cNvPr id="10" name="TextBox 9">
            <a:extLst>
              <a:ext uri="{FF2B5EF4-FFF2-40B4-BE49-F238E27FC236}">
                <a16:creationId xmlns:a16="http://schemas.microsoft.com/office/drawing/2014/main" id="{65D6B44E-857F-6E4A-A2C0-6BF5CA8D9AC9}"/>
              </a:ext>
            </a:extLst>
          </p:cNvPr>
          <p:cNvSpPr txBox="1"/>
          <p:nvPr/>
        </p:nvSpPr>
        <p:spPr>
          <a:xfrm>
            <a:off x="-756592" y="5733256"/>
            <a:ext cx="10801200" cy="369332"/>
          </a:xfrm>
          <a:prstGeom prst="rect">
            <a:avLst/>
          </a:prstGeom>
          <a:noFill/>
        </p:spPr>
        <p:txBody>
          <a:bodyPr wrap="square" rtlCol="0">
            <a:spAutoFit/>
          </a:bodyPr>
          <a:lstStyle/>
          <a:p>
            <a:pPr marL="1161415" marR="1329055" algn="ctr">
              <a:spcBef>
                <a:spcPts val="775"/>
              </a:spcBef>
              <a:spcAft>
                <a:spcPts val="0"/>
              </a:spcAft>
            </a:pPr>
            <a:r>
              <a:rPr lang="en-IN" b="1" dirty="0">
                <a:latin typeface="Times New Roman" panose="02020603050405020304" pitchFamily="18" charset="0"/>
                <a:ea typeface="Times New Roman" panose="02020603050405020304" pitchFamily="18" charset="0"/>
              </a:rPr>
              <a:t>File Uploaded Successfully</a:t>
            </a:r>
            <a:r>
              <a:rPr lang="en-IN" sz="1800" b="1" dirty="0">
                <a:effectLst/>
                <a:latin typeface="Times New Roman" panose="02020603050405020304" pitchFamily="18" charset="0"/>
                <a:ea typeface="Times New Roman" panose="02020603050405020304" pitchFamily="18" charset="0"/>
              </a:rPr>
              <a:t> Page</a:t>
            </a:r>
          </a:p>
        </p:txBody>
      </p:sp>
      <p:pic>
        <p:nvPicPr>
          <p:cNvPr id="5" name="Picture 4">
            <a:extLst>
              <a:ext uri="{FF2B5EF4-FFF2-40B4-BE49-F238E27FC236}">
                <a16:creationId xmlns:a16="http://schemas.microsoft.com/office/drawing/2014/main" id="{AB17AE0A-5F37-A66C-0B89-C3EED34E1C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9795" y="1644127"/>
            <a:ext cx="6913691" cy="4089129"/>
          </a:xfrm>
          <a:prstGeom prst="rect">
            <a:avLst/>
          </a:prstGeom>
        </p:spPr>
      </p:pic>
    </p:spTree>
    <p:extLst>
      <p:ext uri="{BB962C8B-B14F-4D97-AF65-F5344CB8AC3E}">
        <p14:creationId xmlns:p14="http://schemas.microsoft.com/office/powerpoint/2010/main" val="18193260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5EE7A-D1A6-8CF5-9D98-866DC9588D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BBDE21-FB92-16C2-FAE6-11F84697D669}"/>
              </a:ext>
            </a:extLst>
          </p:cNvPr>
          <p:cNvSpPr>
            <a:spLocks noGrp="1"/>
          </p:cNvSpPr>
          <p:nvPr>
            <p:ph type="title"/>
          </p:nvPr>
        </p:nvSpPr>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IMPLEMENTATION / RESULTS OF MODULE</a:t>
            </a:r>
          </a:p>
        </p:txBody>
      </p:sp>
      <p:sp>
        <p:nvSpPr>
          <p:cNvPr id="10" name="TextBox 9">
            <a:extLst>
              <a:ext uri="{FF2B5EF4-FFF2-40B4-BE49-F238E27FC236}">
                <a16:creationId xmlns:a16="http://schemas.microsoft.com/office/drawing/2014/main" id="{2945EAC7-42E6-65C1-F596-8B13C7E0B779}"/>
              </a:ext>
            </a:extLst>
          </p:cNvPr>
          <p:cNvSpPr txBox="1"/>
          <p:nvPr/>
        </p:nvSpPr>
        <p:spPr>
          <a:xfrm>
            <a:off x="-756592" y="5733256"/>
            <a:ext cx="10801200" cy="369332"/>
          </a:xfrm>
          <a:prstGeom prst="rect">
            <a:avLst/>
          </a:prstGeom>
          <a:noFill/>
        </p:spPr>
        <p:txBody>
          <a:bodyPr wrap="square" rtlCol="0">
            <a:spAutoFit/>
          </a:bodyPr>
          <a:lstStyle/>
          <a:p>
            <a:pPr marL="1161415" marR="1329055" algn="ctr">
              <a:spcBef>
                <a:spcPts val="775"/>
              </a:spcBef>
              <a:spcAft>
                <a:spcPts val="0"/>
              </a:spcAft>
            </a:pPr>
            <a:r>
              <a:rPr lang="en-IN" b="1" dirty="0">
                <a:latin typeface="Times New Roman" panose="02020603050405020304" pitchFamily="18" charset="0"/>
                <a:ea typeface="Times New Roman" panose="02020603050405020304" pitchFamily="18" charset="0"/>
              </a:rPr>
              <a:t>File Download</a:t>
            </a:r>
            <a:r>
              <a:rPr lang="en-IN" sz="1800" b="1" dirty="0">
                <a:effectLst/>
                <a:latin typeface="Times New Roman" panose="02020603050405020304" pitchFamily="18" charset="0"/>
                <a:ea typeface="Times New Roman" panose="02020603050405020304" pitchFamily="18" charset="0"/>
              </a:rPr>
              <a:t> Page</a:t>
            </a:r>
          </a:p>
        </p:txBody>
      </p:sp>
      <p:pic>
        <p:nvPicPr>
          <p:cNvPr id="5" name="Picture 4">
            <a:extLst>
              <a:ext uri="{FF2B5EF4-FFF2-40B4-BE49-F238E27FC236}">
                <a16:creationId xmlns:a16="http://schemas.microsoft.com/office/drawing/2014/main" id="{6B2B5E3F-5FC3-C859-BFA2-1C7932F538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9632" y="1988840"/>
            <a:ext cx="6120680" cy="3533550"/>
          </a:xfrm>
          <a:prstGeom prst="rect">
            <a:avLst/>
          </a:prstGeom>
        </p:spPr>
      </p:pic>
    </p:spTree>
    <p:extLst>
      <p:ext uri="{BB962C8B-B14F-4D97-AF65-F5344CB8AC3E}">
        <p14:creationId xmlns:p14="http://schemas.microsoft.com/office/powerpoint/2010/main" val="4072728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7864" y="980728"/>
            <a:ext cx="2952328" cy="432048"/>
          </a:xfrm>
        </p:spPr>
        <p:txBody>
          <a:bodyPr>
            <a:normAutofit fontScale="90000"/>
          </a:bodyPr>
          <a:lstStyle/>
          <a:p>
            <a:r>
              <a:rPr lang="en-IN" sz="4000" b="1" dirty="0">
                <a:solidFill>
                  <a:srgbClr val="FF0000"/>
                </a:solidFill>
                <a:latin typeface="Times New Roman" pitchFamily="18" charset="0"/>
                <a:cs typeface="Times New Roman" pitchFamily="18" charset="0"/>
              </a:rPr>
              <a:t>ABSTRACT</a:t>
            </a:r>
            <a:br>
              <a:rPr lang="en-IN" sz="2400" b="1" dirty="0">
                <a:solidFill>
                  <a:srgbClr val="FF0000"/>
                </a:solidFill>
                <a:latin typeface="Times New Roman" pitchFamily="18" charset="0"/>
                <a:cs typeface="Times New Roman" pitchFamily="18" charset="0"/>
              </a:rPr>
            </a:br>
            <a:endParaRPr lang="en-IN" sz="24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467544" y="1772816"/>
            <a:ext cx="8424936" cy="4680520"/>
          </a:xfrm>
        </p:spPr>
        <p:txBody>
          <a:bodyPr>
            <a:noAutofit/>
          </a:bodyPr>
          <a:lstStyle/>
          <a:p>
            <a:pPr marL="368046" indent="-285750" algn="just">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 improve security, this project introduces </a:t>
            </a:r>
            <a:r>
              <a:rPr lang="en-US" sz="1800" b="1" dirty="0">
                <a:latin typeface="Times New Roman" panose="02020603050405020304" pitchFamily="18" charset="0"/>
                <a:cs typeface="Times New Roman" panose="02020603050405020304" pitchFamily="18" charset="0"/>
              </a:rPr>
              <a:t>Captcha as Graphical Passwords (</a:t>
            </a:r>
            <a:r>
              <a:rPr lang="en-US" sz="1800" b="1" dirty="0" err="1">
                <a:latin typeface="Times New Roman" panose="02020603050405020304" pitchFamily="18" charset="0"/>
                <a:cs typeface="Times New Roman" panose="02020603050405020304" pitchFamily="18" charset="0"/>
              </a:rPr>
              <a:t>CaRP</a:t>
            </a:r>
            <a:r>
              <a:rPr lang="en-US" sz="1800"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 novel authentication mechanism that integrates </a:t>
            </a:r>
            <a:r>
              <a:rPr lang="en-US" sz="1800" b="1" dirty="0">
                <a:latin typeface="Times New Roman" panose="02020603050405020304" pitchFamily="18" charset="0"/>
                <a:cs typeface="Times New Roman" panose="02020603050405020304" pitchFamily="18" charset="0"/>
              </a:rPr>
              <a:t>Captcha technology</a:t>
            </a:r>
            <a:r>
              <a:rPr lang="en-US" sz="1800" dirty="0">
                <a:latin typeface="Times New Roman" panose="02020603050405020304" pitchFamily="18" charset="0"/>
                <a:cs typeface="Times New Roman" panose="02020603050405020304" pitchFamily="18" charset="0"/>
              </a:rPr>
              <a:t> with </a:t>
            </a:r>
            <a:r>
              <a:rPr lang="en-US" sz="1800" b="1" dirty="0">
                <a:latin typeface="Times New Roman" panose="02020603050405020304" pitchFamily="18" charset="0"/>
                <a:cs typeface="Times New Roman" panose="02020603050405020304" pitchFamily="18" charset="0"/>
              </a:rPr>
              <a:t>graphical passwords</a:t>
            </a:r>
            <a:r>
              <a:rPr lang="en-US" sz="1800" dirty="0">
                <a:latin typeface="Times New Roman" panose="02020603050405020304" pitchFamily="18" charset="0"/>
                <a:cs typeface="Times New Roman" panose="02020603050405020304" pitchFamily="18" charset="0"/>
              </a:rPr>
              <a:t> to enhance security.</a:t>
            </a:r>
          </a:p>
          <a:p>
            <a:pPr marL="368046" indent="-285750" algn="just">
              <a:spcBef>
                <a:spcPts val="1500"/>
              </a:spcBef>
              <a:buFont typeface="Wingdings" panose="05000000000000000000" pitchFamily="2" charset="2"/>
              <a:buChar char="v"/>
            </a:pPr>
            <a:r>
              <a:rPr lang="en-US" sz="1800" dirty="0" err="1">
                <a:latin typeface="Times New Roman" panose="02020603050405020304" pitchFamily="18" charset="0"/>
                <a:cs typeface="Times New Roman" panose="02020603050405020304" pitchFamily="18" charset="0"/>
              </a:rPr>
              <a:t>CaRP</a:t>
            </a:r>
            <a:r>
              <a:rPr lang="en-US" sz="1800" dirty="0">
                <a:latin typeface="Times New Roman" panose="02020603050405020304" pitchFamily="18" charset="0"/>
                <a:cs typeface="Times New Roman" panose="02020603050405020304" pitchFamily="18" charset="0"/>
              </a:rPr>
              <a:t> acts as both a </a:t>
            </a:r>
            <a:r>
              <a:rPr lang="en-US" sz="1800" b="1" dirty="0">
                <a:latin typeface="Times New Roman" panose="02020603050405020304" pitchFamily="18" charset="0"/>
                <a:cs typeface="Times New Roman" panose="02020603050405020304" pitchFamily="18" charset="0"/>
              </a:rPr>
              <a:t>Captcha</a:t>
            </a:r>
            <a:r>
              <a:rPr lang="en-US" sz="1800" dirty="0">
                <a:latin typeface="Times New Roman" panose="02020603050405020304" pitchFamily="18" charset="0"/>
                <a:cs typeface="Times New Roman" panose="02020603050405020304" pitchFamily="18" charset="0"/>
              </a:rPr>
              <a:t> and a </a:t>
            </a:r>
            <a:r>
              <a:rPr lang="en-US" sz="1800" b="1" dirty="0">
                <a:latin typeface="Times New Roman" panose="02020603050405020304" pitchFamily="18" charset="0"/>
                <a:cs typeface="Times New Roman" panose="02020603050405020304" pitchFamily="18" charset="0"/>
              </a:rPr>
              <a:t>graphical password system</a:t>
            </a:r>
            <a:r>
              <a:rPr lang="en-US" sz="1800" dirty="0">
                <a:latin typeface="Times New Roman" panose="02020603050405020304" pitchFamily="18" charset="0"/>
                <a:cs typeface="Times New Roman" panose="02020603050405020304" pitchFamily="18" charset="0"/>
              </a:rPr>
              <a:t>, offering protection against </a:t>
            </a:r>
            <a:r>
              <a:rPr lang="en-US" sz="1800" b="1" dirty="0">
                <a:latin typeface="Times New Roman" panose="02020603050405020304" pitchFamily="18" charset="0"/>
                <a:cs typeface="Times New Roman" panose="02020603050405020304" pitchFamily="18" charset="0"/>
              </a:rPr>
              <a:t>online guessing attacks, relay attacks, and shoulder-surfing attacks</a:t>
            </a:r>
            <a:r>
              <a:rPr lang="en-US" sz="1800" dirty="0">
                <a:latin typeface="Times New Roman" panose="02020603050405020304" pitchFamily="18" charset="0"/>
                <a:cs typeface="Times New Roman" panose="02020603050405020304" pitchFamily="18" charset="0"/>
              </a:rPr>
              <a:t> when combined with dual-view technologies.</a:t>
            </a:r>
          </a:p>
          <a:p>
            <a:pPr marL="368046" indent="-285750" algn="just">
              <a:spcBef>
                <a:spcPts val="1500"/>
              </a:spcBef>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method makes it difficult for hackers to guess passwords because the images change every time a user logs in. </a:t>
            </a:r>
          </a:p>
          <a:p>
            <a:pPr marL="368046" indent="-285750" algn="just">
              <a:spcBef>
                <a:spcPts val="1500"/>
              </a:spcBef>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This project is </a:t>
            </a:r>
            <a:r>
              <a:rPr lang="en-US" sz="1800" dirty="0">
                <a:latin typeface="Times New Roman" panose="02020603050405020304" pitchFamily="18" charset="0"/>
                <a:ea typeface="Calibri" panose="020F0502020204030204" pitchFamily="34" charset="0"/>
                <a:cs typeface="Times New Roman" panose="02020603050405020304" pitchFamily="18" charset="0"/>
              </a:rPr>
              <a:t>also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used to upload file, </a:t>
            </a:r>
            <a:r>
              <a:rPr lang="en-US" sz="1800" dirty="0">
                <a:latin typeface="Times New Roman" panose="02020603050405020304" pitchFamily="18" charset="0"/>
                <a:ea typeface="Calibri" panose="020F0502020204030204" pitchFamily="34" charset="0"/>
                <a:cs typeface="Times New Roman" panose="02020603050405020304" pitchFamily="18" charset="0"/>
              </a:rPr>
              <a:t>w</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hen uploading the files the secret key will be generated by using keygen algorithm.</a:t>
            </a:r>
          </a:p>
          <a:p>
            <a:pPr marL="368046" indent="-285750" algn="just">
              <a:spcBef>
                <a:spcPts val="1500"/>
              </a:spcBef>
              <a:buFont typeface="Wingdings" panose="05000000000000000000" pitchFamily="2" charset="2"/>
              <a:buChar char="v"/>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Each uploaded files will have unique key and this key is forwarded to the user registered mail id and it’s used to download files, But without secret key this system will not allow download the file. </a:t>
            </a:r>
            <a:endParaRPr lang="en-IN" sz="1800" b="1" dirty="0">
              <a:solidFill>
                <a:schemeClr val="tx1"/>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643981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AFCC4-DC81-F335-E60F-82FB1A3498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D92C-039B-DB9E-8A09-02D9958D3863}"/>
              </a:ext>
            </a:extLst>
          </p:cNvPr>
          <p:cNvSpPr>
            <a:spLocks noGrp="1"/>
          </p:cNvSpPr>
          <p:nvPr>
            <p:ph type="title"/>
          </p:nvPr>
        </p:nvSpPr>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IMPLEMENTATION / RESULTS OF MODULE</a:t>
            </a:r>
          </a:p>
        </p:txBody>
      </p:sp>
      <p:sp>
        <p:nvSpPr>
          <p:cNvPr id="10" name="TextBox 9">
            <a:extLst>
              <a:ext uri="{FF2B5EF4-FFF2-40B4-BE49-F238E27FC236}">
                <a16:creationId xmlns:a16="http://schemas.microsoft.com/office/drawing/2014/main" id="{D3AD241D-C7F3-45C9-9F02-CC223D00F8DE}"/>
              </a:ext>
            </a:extLst>
          </p:cNvPr>
          <p:cNvSpPr txBox="1"/>
          <p:nvPr/>
        </p:nvSpPr>
        <p:spPr>
          <a:xfrm>
            <a:off x="-756592" y="5733256"/>
            <a:ext cx="10801200" cy="369332"/>
          </a:xfrm>
          <a:prstGeom prst="rect">
            <a:avLst/>
          </a:prstGeom>
          <a:noFill/>
        </p:spPr>
        <p:txBody>
          <a:bodyPr wrap="square" rtlCol="0">
            <a:spAutoFit/>
          </a:bodyPr>
          <a:lstStyle/>
          <a:p>
            <a:pPr marL="1161415" marR="1329055" algn="ctr">
              <a:spcBef>
                <a:spcPts val="775"/>
              </a:spcBef>
              <a:spcAft>
                <a:spcPts val="0"/>
              </a:spcAft>
            </a:pPr>
            <a:r>
              <a:rPr lang="en-IN" b="1">
                <a:latin typeface="Times New Roman" panose="02020603050405020304" pitchFamily="18" charset="0"/>
                <a:ea typeface="Times New Roman" panose="02020603050405020304" pitchFamily="18" charset="0"/>
              </a:rPr>
              <a:t>File Download </a:t>
            </a:r>
            <a:r>
              <a:rPr lang="en-IN" b="1" dirty="0">
                <a:latin typeface="Times New Roman" panose="02020603050405020304" pitchFamily="18" charset="0"/>
                <a:ea typeface="Times New Roman" panose="02020603050405020304" pitchFamily="18" charset="0"/>
              </a:rPr>
              <a:t>Successfully</a:t>
            </a:r>
            <a:endParaRPr lang="en-IN" sz="1800" b="1"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E175107F-76E3-8256-E5E4-319E212FA3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600" y="1772816"/>
            <a:ext cx="6912768" cy="3906706"/>
          </a:xfrm>
          <a:prstGeom prst="rect">
            <a:avLst/>
          </a:prstGeom>
        </p:spPr>
      </p:pic>
    </p:spTree>
    <p:extLst>
      <p:ext uri="{BB962C8B-B14F-4D97-AF65-F5344CB8AC3E}">
        <p14:creationId xmlns:p14="http://schemas.microsoft.com/office/powerpoint/2010/main" val="1587490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1800" y="476672"/>
            <a:ext cx="4248472" cy="1008112"/>
          </a:xfrm>
        </p:spPr>
        <p:txBody>
          <a:bodyPr>
            <a:normAutofit/>
          </a:bodyPr>
          <a:lstStyle/>
          <a:p>
            <a:r>
              <a:rPr lang="en-IN" sz="3600" b="1" dirty="0">
                <a:solidFill>
                  <a:srgbClr val="FF0000"/>
                </a:solidFill>
                <a:latin typeface="Times New Roman" pitchFamily="18" charset="0"/>
                <a:cs typeface="Times New Roman" pitchFamily="18" charset="0"/>
              </a:rPr>
              <a:t>CONCLUSION</a:t>
            </a:r>
            <a:br>
              <a:rPr lang="en-IN" sz="2400" b="1" dirty="0">
                <a:solidFill>
                  <a:srgbClr val="FF0000"/>
                </a:solidFill>
                <a:latin typeface="Times New Roman" pitchFamily="18" charset="0"/>
                <a:cs typeface="Times New Roman" pitchFamily="18" charset="0"/>
              </a:rPr>
            </a:br>
            <a:endParaRPr lang="en-IN" sz="24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755576" y="1916832"/>
            <a:ext cx="7848872" cy="4680520"/>
          </a:xfrm>
        </p:spPr>
        <p:txBody>
          <a:bodyPr>
            <a:normAutofit/>
          </a:bodyPr>
          <a:lstStyle/>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Combines graphical passwords, secure file handling, and multi-layered authentication for robust digital security.</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Introduces innovative authentication design, setting a new benchmark in cybersecurity.</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Balances security with usability, making it accessible even for non-technical users.</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Emphasizes intuitive design and strong encryption, meeting both technical and practical needs.</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Serves as a roadmap for building secure, user-friendly, and future-ready digital ecosystems.</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Establishes a new standard in resilient and user-centric authentication, advancing digital trust and cyber defense.</a:t>
            </a:r>
          </a:p>
        </p:txBody>
      </p:sp>
    </p:spTree>
    <p:extLst>
      <p:ext uri="{BB962C8B-B14F-4D97-AF65-F5344CB8AC3E}">
        <p14:creationId xmlns:p14="http://schemas.microsoft.com/office/powerpoint/2010/main" val="1109867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476672"/>
            <a:ext cx="5544616" cy="1008112"/>
          </a:xfrm>
        </p:spPr>
        <p:txBody>
          <a:bodyPr>
            <a:normAutofit/>
          </a:bodyPr>
          <a:lstStyle/>
          <a:p>
            <a:r>
              <a:rPr lang="en-IN" sz="3200" b="1" dirty="0">
                <a:solidFill>
                  <a:srgbClr val="FF0000"/>
                </a:solidFill>
                <a:latin typeface="Times New Roman" pitchFamily="18" charset="0"/>
                <a:cs typeface="Times New Roman" pitchFamily="18" charset="0"/>
              </a:rPr>
              <a:t>FUTURE ENHANCEMENT</a:t>
            </a:r>
            <a:br>
              <a:rPr lang="en-IN" sz="2400" b="1" dirty="0">
                <a:solidFill>
                  <a:srgbClr val="FF0000"/>
                </a:solidFill>
                <a:latin typeface="Times New Roman" pitchFamily="18" charset="0"/>
                <a:cs typeface="Times New Roman" pitchFamily="18" charset="0"/>
              </a:rPr>
            </a:br>
            <a:endParaRPr lang="en-IN" sz="24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755576" y="1916832"/>
            <a:ext cx="7848872" cy="4464496"/>
          </a:xfrm>
        </p:spPr>
        <p:txBody>
          <a:bodyPr>
            <a:normAutofit/>
          </a:bodyPr>
          <a:lstStyle/>
          <a:p>
            <a:pPr marL="425196" indent="-342900" algn="just">
              <a:lnSpc>
                <a:spcPct val="100000"/>
              </a:lnSpc>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Cloud Integration:</a:t>
            </a:r>
            <a:r>
              <a:rPr lang="en-US" sz="1800" dirty="0">
                <a:latin typeface="Times New Roman" panose="02020603050405020304" pitchFamily="18" charset="0"/>
                <a:cs typeface="Times New Roman" panose="02020603050405020304" pitchFamily="18" charset="0"/>
              </a:rPr>
              <a:t> Enabling scalable, cloud-based deployment for better access, maintenance, and secure backups.</a:t>
            </a:r>
          </a:p>
          <a:p>
            <a:pPr marL="425196" indent="-342900" algn="just">
              <a:lnSpc>
                <a:spcPct val="100000"/>
              </a:lnSpc>
              <a:spcBef>
                <a:spcPts val="1500"/>
              </a:spcBef>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User Feedback &amp; Customization:</a:t>
            </a:r>
            <a:r>
              <a:rPr lang="en-US" sz="1800" dirty="0">
                <a:latin typeface="Times New Roman" panose="02020603050405020304" pitchFamily="18" charset="0"/>
                <a:cs typeface="Times New Roman" panose="02020603050405020304" pitchFamily="18" charset="0"/>
              </a:rPr>
              <a:t> Including usability testing and features like theme personalization and smart password tools.</a:t>
            </a:r>
          </a:p>
          <a:p>
            <a:pPr marL="425196" indent="-342900" algn="just">
              <a:lnSpc>
                <a:spcPct val="100000"/>
              </a:lnSpc>
              <a:spcBef>
                <a:spcPts val="1500"/>
              </a:spcBef>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Continuous Updates &amp; Threat Intelligence:</a:t>
            </a:r>
            <a:r>
              <a:rPr lang="en-US" sz="1800" dirty="0">
                <a:latin typeface="Times New Roman" panose="02020603050405020304" pitchFamily="18" charset="0"/>
                <a:cs typeface="Times New Roman" panose="02020603050405020304" pitchFamily="18" charset="0"/>
              </a:rPr>
              <a:t> Ensuring the system stays current with evolving threats and security patches.</a:t>
            </a:r>
          </a:p>
          <a:p>
            <a:pPr marL="425196" indent="-342900" algn="just">
              <a:lnSpc>
                <a:spcPct val="100000"/>
              </a:lnSpc>
              <a:spcBef>
                <a:spcPts val="1500"/>
              </a:spcBef>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AI-Powered Threat Detection:</a:t>
            </a:r>
            <a:r>
              <a:rPr lang="en-US" sz="1800" dirty="0">
                <a:latin typeface="Times New Roman" panose="02020603050405020304" pitchFamily="18" charset="0"/>
                <a:cs typeface="Times New Roman" panose="02020603050405020304" pitchFamily="18" charset="0"/>
              </a:rPr>
              <a:t> Using machine learning to identify suspicious behavior and respond to threats in real-time.</a:t>
            </a:r>
          </a:p>
          <a:p>
            <a:pPr marL="425196" indent="-342900" algn="just">
              <a:lnSpc>
                <a:spcPct val="100000"/>
              </a:lnSpc>
              <a:spcBef>
                <a:spcPts val="1500"/>
              </a:spcBef>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Advanced Multi-Factor Authentication:</a:t>
            </a:r>
            <a:r>
              <a:rPr lang="en-US" sz="1800" dirty="0">
                <a:latin typeface="Times New Roman" panose="02020603050405020304" pitchFamily="18" charset="0"/>
                <a:cs typeface="Times New Roman" panose="02020603050405020304" pitchFamily="18" charset="0"/>
              </a:rPr>
              <a:t> Implementing adaptive MFA that changes based on user behavior and context.</a:t>
            </a:r>
          </a:p>
        </p:txBody>
      </p:sp>
    </p:spTree>
    <p:extLst>
      <p:ext uri="{BB962C8B-B14F-4D97-AF65-F5344CB8AC3E}">
        <p14:creationId xmlns:p14="http://schemas.microsoft.com/office/powerpoint/2010/main" val="38746574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476672"/>
            <a:ext cx="5544616" cy="1008112"/>
          </a:xfrm>
        </p:spPr>
        <p:txBody>
          <a:bodyPr>
            <a:normAutofit/>
          </a:bodyPr>
          <a:lstStyle/>
          <a:p>
            <a:r>
              <a:rPr lang="en-IN" sz="3200" b="1" dirty="0">
                <a:solidFill>
                  <a:srgbClr val="FF0000"/>
                </a:solidFill>
                <a:latin typeface="Times New Roman" pitchFamily="18" charset="0"/>
                <a:cs typeface="Times New Roman" pitchFamily="18" charset="0"/>
              </a:rPr>
              <a:t>            REFERENCE</a:t>
            </a:r>
            <a:br>
              <a:rPr lang="en-IN" sz="2400" b="1" dirty="0">
                <a:solidFill>
                  <a:srgbClr val="FF0000"/>
                </a:solidFill>
                <a:latin typeface="Times New Roman" pitchFamily="18" charset="0"/>
                <a:cs typeface="Times New Roman" pitchFamily="18" charset="0"/>
              </a:rPr>
            </a:br>
            <a:endParaRPr lang="en-IN" sz="24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827584" y="1484784"/>
            <a:ext cx="7848872" cy="4464496"/>
          </a:xfrm>
        </p:spPr>
        <p:txBody>
          <a:bodyPr>
            <a:normAutofit lnSpcReduction="10000"/>
          </a:bodyPr>
          <a:lstStyle/>
          <a:p>
            <a:pPr lvl="0" algn="l">
              <a:lnSpc>
                <a:spcPct val="120000"/>
              </a:lnSpc>
              <a:buFont typeface="Wingdings" panose="05000000000000000000" pitchFamily="2" charset="2"/>
              <a:buChar char="v"/>
            </a:pPr>
            <a:r>
              <a:rPr lang="en-IN" sz="1800" kern="100" dirty="0">
                <a:solidFill>
                  <a:srgbClr val="000000"/>
                </a:solidFill>
                <a:effectLst/>
                <a:latin typeface="Times New Roman" panose="02020603050405020304" pitchFamily="18" charset="0"/>
                <a:ea typeface="Times New Roman" panose="02020603050405020304" pitchFamily="18" charset="0"/>
              </a:rPr>
              <a:t> Cybersecurity Essentials by Charles J. Brooks, Christopher Grow, Philip Craig, and Donald Short – 2022</a:t>
            </a:r>
          </a:p>
          <a:p>
            <a:pPr lvl="0" algn="l">
              <a:lnSpc>
                <a:spcPct val="120000"/>
              </a:lnSpc>
              <a:buFont typeface="Wingdings" panose="05000000000000000000" pitchFamily="2" charset="2"/>
              <a:buChar char="v"/>
            </a:pPr>
            <a:r>
              <a:rPr lang="en-IN" sz="1800" kern="100" dirty="0">
                <a:solidFill>
                  <a:srgbClr val="000000"/>
                </a:solidFill>
                <a:effectLst/>
                <a:latin typeface="Times New Roman" panose="02020603050405020304" pitchFamily="18" charset="0"/>
                <a:ea typeface="Times New Roman" panose="02020603050405020304" pitchFamily="18" charset="0"/>
              </a:rPr>
              <a:t> Authentication: From Passwords to Public Keys by Richard E. Smith – 2021</a:t>
            </a:r>
          </a:p>
          <a:p>
            <a:pPr lvl="0" algn="l">
              <a:lnSpc>
                <a:spcPct val="120000"/>
              </a:lnSpc>
              <a:buFont typeface="Wingdings" panose="05000000000000000000" pitchFamily="2" charset="2"/>
              <a:buChar char="v"/>
            </a:pPr>
            <a:r>
              <a:rPr lang="en-IN" sz="1800" kern="100" dirty="0">
                <a:solidFill>
                  <a:srgbClr val="000000"/>
                </a:solidFill>
                <a:effectLst/>
                <a:latin typeface="Times New Roman" panose="02020603050405020304" pitchFamily="18" charset="0"/>
                <a:ea typeface="Times New Roman" panose="02020603050405020304" pitchFamily="18" charset="0"/>
              </a:rPr>
              <a:t> Zero Trust Networks: Building Secure Systems in Untrusted Networks by Evan Gilman and Doug Barth – 2020</a:t>
            </a:r>
          </a:p>
          <a:p>
            <a:pPr lvl="0" algn="l">
              <a:lnSpc>
                <a:spcPct val="120000"/>
              </a:lnSpc>
              <a:buFont typeface="Wingdings" panose="05000000000000000000" pitchFamily="2" charset="2"/>
              <a:buChar char="v"/>
            </a:pPr>
            <a:r>
              <a:rPr lang="en-IN" sz="1800" kern="100" dirty="0">
                <a:solidFill>
                  <a:srgbClr val="000000"/>
                </a:solidFill>
                <a:latin typeface="Times New Roman" panose="02020603050405020304" pitchFamily="18" charset="0"/>
                <a:ea typeface="Times New Roman" panose="02020603050405020304" pitchFamily="18" charset="0"/>
              </a:rPr>
              <a:t> </a:t>
            </a:r>
            <a:r>
              <a:rPr lang="en-IN" sz="1800" kern="100" dirty="0">
                <a:solidFill>
                  <a:srgbClr val="000000"/>
                </a:solidFill>
                <a:effectLst/>
                <a:latin typeface="Times New Roman" panose="02020603050405020304" pitchFamily="18" charset="0"/>
                <a:ea typeface="Times New Roman" panose="02020603050405020304" pitchFamily="18" charset="0"/>
              </a:rPr>
              <a:t>Network Security Essentials: Applications and Standards by William Stallings – 2023</a:t>
            </a:r>
          </a:p>
          <a:p>
            <a:pPr lvl="0" algn="l">
              <a:lnSpc>
                <a:spcPct val="120000"/>
              </a:lnSpc>
              <a:buFont typeface="Wingdings" panose="05000000000000000000" pitchFamily="2" charset="2"/>
              <a:buChar char="v"/>
            </a:pPr>
            <a:r>
              <a:rPr lang="en-IN" sz="1800" kern="100" dirty="0">
                <a:solidFill>
                  <a:srgbClr val="000000"/>
                </a:solidFill>
                <a:latin typeface="Times New Roman" panose="02020603050405020304" pitchFamily="18" charset="0"/>
                <a:ea typeface="Times New Roman" panose="02020603050405020304" pitchFamily="18" charset="0"/>
              </a:rPr>
              <a:t> </a:t>
            </a:r>
            <a:r>
              <a:rPr lang="en-IN" sz="1800" kern="100" dirty="0">
                <a:solidFill>
                  <a:srgbClr val="000000"/>
                </a:solidFill>
                <a:effectLst/>
                <a:latin typeface="Times New Roman" panose="02020603050405020304" pitchFamily="18" charset="0"/>
                <a:ea typeface="Times New Roman" panose="02020603050405020304" pitchFamily="18" charset="0"/>
              </a:rPr>
              <a:t>Digital Identity and Access Management: Technologies and Frameworks by Leandro Froes – 2022</a:t>
            </a:r>
          </a:p>
          <a:p>
            <a:pPr lvl="0" algn="l">
              <a:lnSpc>
                <a:spcPct val="120000"/>
              </a:lnSpc>
              <a:buFont typeface="Wingdings" panose="05000000000000000000" pitchFamily="2" charset="2"/>
              <a:buChar char="v"/>
            </a:pPr>
            <a:r>
              <a:rPr lang="en-IN" sz="1800" kern="100" dirty="0">
                <a:solidFill>
                  <a:srgbClr val="000000"/>
                </a:solidFill>
                <a:latin typeface="Times New Roman" panose="02020603050405020304" pitchFamily="18" charset="0"/>
                <a:ea typeface="Times New Roman" panose="02020603050405020304" pitchFamily="18" charset="0"/>
              </a:rPr>
              <a:t> </a:t>
            </a:r>
            <a:r>
              <a:rPr lang="en-IN" sz="1800" kern="100" dirty="0">
                <a:solidFill>
                  <a:srgbClr val="000000"/>
                </a:solidFill>
                <a:effectLst/>
                <a:latin typeface="Times New Roman" panose="02020603050405020304" pitchFamily="18" charset="0"/>
                <a:ea typeface="Times New Roman" panose="02020603050405020304" pitchFamily="18" charset="0"/>
              </a:rPr>
              <a:t>Practical Cybersecurity Architecture by Ed Moyle and Diana Kelley – 2021</a:t>
            </a:r>
          </a:p>
          <a:p>
            <a:pPr lvl="0" algn="l">
              <a:lnSpc>
                <a:spcPct val="120000"/>
              </a:lnSpc>
              <a:buFont typeface="Wingdings" panose="05000000000000000000" pitchFamily="2" charset="2"/>
              <a:buChar char="v"/>
            </a:pPr>
            <a:r>
              <a:rPr lang="en-IN" sz="1800" kern="100" dirty="0">
                <a:solidFill>
                  <a:srgbClr val="000000"/>
                </a:solidFill>
                <a:latin typeface="Times New Roman" panose="02020603050405020304" pitchFamily="18" charset="0"/>
                <a:ea typeface="Times New Roman" panose="02020603050405020304" pitchFamily="18" charset="0"/>
              </a:rPr>
              <a:t> </a:t>
            </a:r>
            <a:r>
              <a:rPr lang="en-IN" sz="1800" kern="100" dirty="0">
                <a:solidFill>
                  <a:srgbClr val="000000"/>
                </a:solidFill>
                <a:effectLst/>
                <a:latin typeface="Times New Roman" panose="02020603050405020304" pitchFamily="18" charset="0"/>
                <a:ea typeface="Times New Roman" panose="02020603050405020304" pitchFamily="18" charset="0"/>
              </a:rPr>
              <a:t>Applied Cryptography: Protocols, Algorithms, and Source Code in C by Bruce Schneier – 2022</a:t>
            </a:r>
          </a:p>
        </p:txBody>
      </p:sp>
    </p:spTree>
    <p:extLst>
      <p:ext uri="{BB962C8B-B14F-4D97-AF65-F5344CB8AC3E}">
        <p14:creationId xmlns:p14="http://schemas.microsoft.com/office/powerpoint/2010/main" val="1883263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9692" y="2384884"/>
            <a:ext cx="5544616" cy="2088232"/>
          </a:xfrm>
        </p:spPr>
        <p:txBody>
          <a:bodyPr>
            <a:noAutofit/>
          </a:bodyPr>
          <a:lstStyle/>
          <a:p>
            <a:r>
              <a:rPr lang="en-IN" sz="6000" dirty="0">
                <a:solidFill>
                  <a:srgbClr val="FF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682900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5816" y="548680"/>
            <a:ext cx="3384376" cy="864096"/>
          </a:xfrm>
        </p:spPr>
        <p:txBody>
          <a:bodyPr>
            <a:normAutofit fontScale="90000"/>
          </a:bodyPr>
          <a:lstStyle/>
          <a:p>
            <a:r>
              <a:rPr lang="en-IN" sz="4000" b="1" dirty="0">
                <a:solidFill>
                  <a:srgbClr val="FF0000"/>
                </a:solidFill>
                <a:latin typeface="Times New Roman" pitchFamily="18" charset="0"/>
                <a:cs typeface="Times New Roman" pitchFamily="18" charset="0"/>
              </a:rPr>
              <a:t>OBJECTIVES</a:t>
            </a:r>
            <a:br>
              <a:rPr lang="en-IN" sz="2400" b="1" dirty="0">
                <a:solidFill>
                  <a:srgbClr val="FF0000"/>
                </a:solidFill>
                <a:latin typeface="Times New Roman" pitchFamily="18" charset="0"/>
                <a:cs typeface="Times New Roman" pitchFamily="18" charset="0"/>
              </a:rPr>
            </a:br>
            <a:endParaRPr lang="en-IN" sz="24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827584" y="1484784"/>
            <a:ext cx="7776864" cy="4392488"/>
          </a:xfrm>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defTabSz="914400" eaLnBrk="0" fontAlgn="base" hangingPunct="0">
              <a:lnSpc>
                <a:spcPct val="100000"/>
              </a:lnSpc>
              <a:spcBef>
                <a:spcPct val="0"/>
              </a:spcBef>
              <a:spcAft>
                <a:spcPct val="0"/>
              </a:spcAft>
              <a:buFont typeface="Wingdings" panose="05000000000000000000" pitchFamily="2" charset="2"/>
              <a:buChar char="v"/>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objective of this project is to design and implement a secure authentication system using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Captcha as Graphical Passwords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CaRP</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enhance online security.</a:t>
            </a:r>
          </a:p>
          <a:p>
            <a:pPr algn="just" defTabSz="914400" eaLnBrk="0" fontAlgn="base" hangingPunct="0">
              <a:lnSpc>
                <a:spcPct val="100000"/>
              </a:lnSpc>
              <a:spcBef>
                <a:spcPts val="1500"/>
              </a:spcBef>
              <a:spcAft>
                <a:spcPct val="0"/>
              </a:spcAft>
              <a:buFont typeface="Wingdings" panose="05000000000000000000" pitchFamily="2" charset="2"/>
              <a:buChar char="v"/>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system aims to integrate Captcha technology with graphical passwords, leveraging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hard AI problems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mitigate various security threats such as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online guessing attacks, relay attacks, and shoulder-surfing attacks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algn="just" defTabSz="914400" eaLnBrk="0" fontAlgn="base" hangingPunct="0">
              <a:lnSpc>
                <a:spcPct val="100000"/>
              </a:lnSpc>
              <a:spcBef>
                <a:spcPts val="1500"/>
              </a:spcBef>
              <a:spcAft>
                <a:spcPct val="0"/>
              </a:spcAft>
              <a:buFont typeface="Wingdings" panose="05000000000000000000" pitchFamily="2" charset="2"/>
              <a:buChar char="v"/>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seeks to develop a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yet robust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authentication mechanism that overcomes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hotspot problem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found in traditional graphical password schemes.</a:t>
            </a:r>
          </a:p>
        </p:txBody>
      </p:sp>
    </p:spTree>
    <p:extLst>
      <p:ext uri="{BB962C8B-B14F-4D97-AF65-F5344CB8AC3E}">
        <p14:creationId xmlns:p14="http://schemas.microsoft.com/office/powerpoint/2010/main" val="1174247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1800" y="548680"/>
            <a:ext cx="4248472" cy="1008112"/>
          </a:xfrm>
        </p:spPr>
        <p:txBody>
          <a:bodyPr>
            <a:normAutofit fontScale="90000"/>
          </a:bodyPr>
          <a:lstStyle/>
          <a:p>
            <a:r>
              <a:rPr lang="en-IN" sz="3600" b="1" dirty="0">
                <a:solidFill>
                  <a:srgbClr val="FF0000"/>
                </a:solidFill>
                <a:latin typeface="Times New Roman" pitchFamily="18" charset="0"/>
                <a:cs typeface="Times New Roman" pitchFamily="18" charset="0"/>
              </a:rPr>
              <a:t>EXISTING SYSTEM</a:t>
            </a:r>
            <a:br>
              <a:rPr lang="en-IN" sz="2400" b="1" dirty="0">
                <a:solidFill>
                  <a:srgbClr val="FF0000"/>
                </a:solidFill>
                <a:latin typeface="Times New Roman" pitchFamily="18" charset="0"/>
                <a:cs typeface="Times New Roman" pitchFamily="18" charset="0"/>
              </a:rPr>
            </a:br>
            <a:endParaRPr lang="en-IN" sz="24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755576" y="1772816"/>
            <a:ext cx="7848872" cy="4680520"/>
          </a:xfrm>
        </p:spPr>
        <p:txBody>
          <a:bodyPr>
            <a:normAutofit/>
          </a:bodyPr>
          <a:lstStyle/>
          <a:p>
            <a:pPr algn="just" defTabSz="914400" eaLnBrk="0" fontAlgn="base" hangingPunct="0">
              <a:lnSpc>
                <a:spcPct val="100000"/>
              </a:lnSpc>
              <a:spcBef>
                <a:spcPct val="0"/>
              </a:spcBef>
              <a:spcAft>
                <a:spcPct val="0"/>
              </a:spcAft>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 Traditional Text-Based Password Systems:</a:t>
            </a:r>
            <a:r>
              <a:rPr lang="en-IN" sz="1800"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are widely used for online authentication but are vulnerable to brute-force, dictionary, phishing, and keylogging attacks.</a:t>
            </a:r>
            <a:endParaRPr lang="en-IN" sz="1800" b="1"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lang="en-IN" sz="1800" b="1" dirty="0">
                <a:latin typeface="Times New Roman" panose="02020603050405020304" pitchFamily="18" charset="0"/>
                <a:cs typeface="Times New Roman" panose="02020603050405020304" pitchFamily="18" charset="0"/>
              </a:rPr>
              <a:t> CAPTCHA-Based Authentication:</a:t>
            </a:r>
            <a:r>
              <a:rPr lang="en-IN"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CAPTCHA is used to distinguish human users from bots. But It has usability issues like accessibility challenges and user frustration.</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lang="en-US" sz="1800" b="1" dirty="0">
                <a:latin typeface="Times New Roman" panose="02020603050405020304" pitchFamily="18" charset="0"/>
                <a:cs typeface="Times New Roman" panose="02020603050405020304" pitchFamily="18" charset="0"/>
              </a:rPr>
              <a:t> Graphical Password Authentication:</a:t>
            </a:r>
            <a:r>
              <a:rPr lang="en-US" sz="1800" dirty="0">
                <a:latin typeface="Times New Roman" panose="02020603050405020304" pitchFamily="18" charset="0"/>
                <a:cs typeface="Times New Roman" panose="02020603050405020304" pitchFamily="18" charset="0"/>
              </a:rPr>
              <a:t> A graphical password is an authentication method where users log in using images, patterns, or graphics instead of text, leveraging the human ability to recall visuals more easily. However, it is vulnerable to image hotspot issues, shoulder-surfing, and online guessing attacks.</a:t>
            </a:r>
          </a:p>
          <a:p>
            <a:pPr marL="425196" indent="-342900" algn="just">
              <a:buFont typeface="Wingdings" panose="05000000000000000000" pitchFamily="2" charset="2"/>
              <a:buChar char="v"/>
            </a:pPr>
            <a:endParaRPr lang="en-IN" sz="1800" dirty="0">
              <a:solidFill>
                <a:schemeClr val="tx1"/>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955125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9BC4E-7D5E-6A61-5083-56A8FC7CC0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2ADB26-356D-399D-0A09-7D650FF58CAD}"/>
              </a:ext>
            </a:extLst>
          </p:cNvPr>
          <p:cNvSpPr>
            <a:spLocks noGrp="1"/>
          </p:cNvSpPr>
          <p:nvPr>
            <p:ph type="title"/>
          </p:nvPr>
        </p:nvSpPr>
        <p:spPr>
          <a:xfrm>
            <a:off x="467544" y="908720"/>
            <a:ext cx="8928992" cy="1008112"/>
          </a:xfrm>
        </p:spPr>
        <p:txBody>
          <a:bodyPr>
            <a:normAutofit/>
          </a:bodyPr>
          <a:lstStyle/>
          <a:p>
            <a:r>
              <a:rPr lang="en-IN" sz="3600" b="1" dirty="0">
                <a:solidFill>
                  <a:srgbClr val="FF0000"/>
                </a:solidFill>
                <a:latin typeface="Times New Roman" pitchFamily="18" charset="0"/>
                <a:cs typeface="Times New Roman" pitchFamily="18" charset="0"/>
              </a:rPr>
              <a:t>EXISTING SYSTEM DISADVANTAGES</a:t>
            </a:r>
            <a:br>
              <a:rPr lang="en-IN" sz="2400" b="1" dirty="0">
                <a:solidFill>
                  <a:srgbClr val="FF0000"/>
                </a:solidFill>
                <a:latin typeface="Times New Roman" pitchFamily="18" charset="0"/>
                <a:cs typeface="Times New Roman" pitchFamily="18" charset="0"/>
              </a:rPr>
            </a:br>
            <a:endParaRPr lang="en-IN" sz="2400" b="1" dirty="0">
              <a:solidFill>
                <a:srgbClr val="FF000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DE8C3727-5D06-EA0C-CF97-CD75750083F4}"/>
              </a:ext>
            </a:extLst>
          </p:cNvPr>
          <p:cNvSpPr>
            <a:spLocks noGrp="1"/>
          </p:cNvSpPr>
          <p:nvPr>
            <p:ph idx="1"/>
          </p:nvPr>
        </p:nvSpPr>
        <p:spPr>
          <a:xfrm>
            <a:off x="755576" y="1916832"/>
            <a:ext cx="7632848" cy="4536504"/>
          </a:xfrm>
        </p:spPr>
        <p:txBody>
          <a:bodyPr>
            <a:norm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Users often choose predictable areas in images (like corners or faces), making passwords easier to guess through heatmap analysis.</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Graphical passwords can still be cracked using brute force, automation, or machine learning to detect common patterns.</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lang="en-US" altLang="en-US" sz="1800"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Attackers can observe and replicate the authentication process, making it vulnerable to shoulder surfing in public settings.</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lang="en-US" altLang="en-US" sz="1800"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process is slower than typing a password, potentially frustrating users in fast-paced environments.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8367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7784" y="836712"/>
            <a:ext cx="4248472" cy="1008112"/>
          </a:xfrm>
        </p:spPr>
        <p:txBody>
          <a:bodyPr>
            <a:normAutofit fontScale="90000"/>
          </a:bodyPr>
          <a:lstStyle/>
          <a:p>
            <a:r>
              <a:rPr lang="en-IN" sz="3600" b="1" dirty="0">
                <a:solidFill>
                  <a:srgbClr val="FF0000"/>
                </a:solidFill>
                <a:latin typeface="Times New Roman" pitchFamily="18" charset="0"/>
                <a:cs typeface="Times New Roman" pitchFamily="18" charset="0"/>
              </a:rPr>
              <a:t>PROPOSED SYSTEM</a:t>
            </a:r>
            <a:br>
              <a:rPr lang="en-IN" sz="2400" b="1" dirty="0">
                <a:solidFill>
                  <a:srgbClr val="FF0000"/>
                </a:solidFill>
                <a:latin typeface="Times New Roman" pitchFamily="18" charset="0"/>
                <a:cs typeface="Times New Roman" pitchFamily="18" charset="0"/>
              </a:rPr>
            </a:br>
            <a:endParaRPr lang="en-IN" sz="24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863588" y="2177480"/>
            <a:ext cx="7776864" cy="4680520"/>
          </a:xfrm>
        </p:spPr>
        <p:txBody>
          <a:bodyPr>
            <a:norm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1800" dirty="0">
                <a:latin typeface="Times New Roman" panose="02020603050405020304" pitchFamily="18" charset="0"/>
                <a:cs typeface="Times New Roman" panose="02020603050405020304" pitchFamily="18" charset="0"/>
              </a:rPr>
              <a:t>Our system generates new images for each login session, preventing predictable hotspots. The AI-resistant CAPTCHA images make it hard for automated bots to solve.</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lang="en-US" sz="1800" dirty="0">
                <a:latin typeface="Times New Roman" panose="02020603050405020304" pitchFamily="18" charset="0"/>
                <a:cs typeface="Times New Roman" panose="02020603050405020304" pitchFamily="18" charset="0"/>
              </a:rPr>
              <a:t>Our system replaces text passwords with a sequence of graphical elements from dynamically generated CAPTCHA images, preventing brute-force and dictionary attacks by presenting a new challenge each time. </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lang="en-US" sz="1800" dirty="0">
                <a:latin typeface="Times New Roman" panose="02020603050405020304" pitchFamily="18" charset="0"/>
                <a:cs typeface="Times New Roman" panose="02020603050405020304" pitchFamily="18" charset="0"/>
              </a:rPr>
              <a:t>Random image generation ensures passwords are not predictable.</a:t>
            </a:r>
          </a:p>
          <a:p>
            <a:pPr marR="0" lvl="0" algn="just" defTabSz="914400" rtl="0" eaLnBrk="0" fontAlgn="base" latinLnBrk="0" hangingPunct="0">
              <a:lnSpc>
                <a:spcPct val="100000"/>
              </a:lnSpc>
              <a:spcBef>
                <a:spcPts val="1500"/>
              </a:spcBef>
              <a:spcAft>
                <a:spcPct val="0"/>
              </a:spcAft>
              <a:buClrTx/>
              <a:buSzTx/>
              <a:buFont typeface="Wingdings" panose="05000000000000000000" pitchFamily="2" charset="2"/>
              <a:buChar char="v"/>
              <a:tabLst/>
            </a:pPr>
            <a:r>
              <a:rPr lang="en-US" sz="1800" dirty="0">
                <a:latin typeface="Times New Roman" panose="02020603050405020304" pitchFamily="18" charset="0"/>
                <a:cs typeface="Times New Roman" panose="02020603050405020304" pitchFamily="18" charset="0"/>
              </a:rPr>
              <a:t>Dual-view technology and constantly changing images improve security.</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5719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F5B6F-AA56-5078-035E-5368D1AF30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4EBDA9-677F-971D-EDCC-32977886F92E}"/>
              </a:ext>
            </a:extLst>
          </p:cNvPr>
          <p:cNvSpPr>
            <a:spLocks noGrp="1"/>
          </p:cNvSpPr>
          <p:nvPr>
            <p:ph type="title"/>
          </p:nvPr>
        </p:nvSpPr>
        <p:spPr>
          <a:xfrm>
            <a:off x="1691680" y="548680"/>
            <a:ext cx="6192688" cy="936104"/>
          </a:xfrm>
        </p:spPr>
        <p:txBody>
          <a:bodyPr>
            <a:noAutofit/>
          </a:bodyPr>
          <a:lstStyle/>
          <a:p>
            <a:r>
              <a:rPr lang="en-IN" sz="3600" b="1" dirty="0">
                <a:solidFill>
                  <a:srgbClr val="FF0000"/>
                </a:solidFill>
                <a:latin typeface="Times New Roman" pitchFamily="18" charset="0"/>
                <a:cs typeface="Times New Roman" pitchFamily="18" charset="0"/>
              </a:rPr>
              <a:t>SYSTEM SPECIFICATIONS</a:t>
            </a:r>
            <a:endParaRPr lang="en-IN" sz="3600" b="1" dirty="0">
              <a:solidFill>
                <a:srgbClr val="00206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096E63B0-BD8D-07AB-B4EA-FC3BB51EF350}"/>
              </a:ext>
            </a:extLst>
          </p:cNvPr>
          <p:cNvSpPr>
            <a:spLocks noGrp="1"/>
          </p:cNvSpPr>
          <p:nvPr>
            <p:ph idx="1"/>
          </p:nvPr>
        </p:nvSpPr>
        <p:spPr>
          <a:xfrm>
            <a:off x="1835696" y="2132856"/>
            <a:ext cx="7056784" cy="4464496"/>
          </a:xfrm>
        </p:spPr>
        <p:txBody>
          <a:bodyPr>
            <a:normAutofit/>
          </a:bodyPr>
          <a:lstStyle/>
          <a:p>
            <a:pPr marL="0" indent="0">
              <a:buNone/>
            </a:pPr>
            <a:r>
              <a:rPr lang="en-US" sz="2000" b="1" dirty="0">
                <a:solidFill>
                  <a:srgbClr val="FF0000"/>
                </a:solidFill>
                <a:latin typeface="Times New Roman" panose="02020603050405020304" pitchFamily="18" charset="0"/>
                <a:cs typeface="Times New Roman" panose="02020603050405020304" pitchFamily="18" charset="0"/>
              </a:rPr>
              <a:t>HARDWARE SPECIFICATION</a:t>
            </a:r>
          </a:p>
          <a:p>
            <a:pPr marL="0" indent="0">
              <a:buNone/>
            </a:pPr>
            <a:endParaRPr lang="en-US" sz="1800" dirty="0">
              <a:solidFill>
                <a:srgbClr val="C00000"/>
              </a:solidFill>
              <a:latin typeface="Times New Roman" panose="02020603050405020304" pitchFamily="18" charset="0"/>
              <a:cs typeface="Times New Roman" panose="02020603050405020304" pitchFamily="18" charset="0"/>
            </a:endParaRPr>
          </a:p>
          <a:p>
            <a:pPr marL="0" indent="0">
              <a:buNone/>
            </a:pPr>
            <a:r>
              <a:rPr lang="en-US" sz="1800" dirty="0">
                <a:solidFill>
                  <a:srgbClr val="C00000"/>
                </a:solidFill>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Processor	</a:t>
            </a:r>
            <a:r>
              <a:rPr lang="en-US" sz="1800" dirty="0">
                <a:latin typeface="Times New Roman" panose="02020603050405020304" pitchFamily="18" charset="0"/>
                <a:cs typeface="Times New Roman" panose="02020603050405020304" pitchFamily="18" charset="0"/>
              </a:rPr>
              <a:t>: Intel Core i5 or higher</a:t>
            </a:r>
            <a:endParaRPr lang="en-IN" sz="1800" dirty="0">
              <a:solidFill>
                <a:schemeClr val="tx1"/>
              </a:solidFill>
              <a:latin typeface="Times New Roman" panose="02020603050405020304" pitchFamily="18" charset="0"/>
              <a:cs typeface="Times New Roman" panose="02020603050405020304" pitchFamily="18" charset="0"/>
            </a:endParaRPr>
          </a:p>
          <a:p>
            <a:pPr marL="0" indent="0">
              <a:buNone/>
            </a:pPr>
            <a:r>
              <a:rPr lang="en-IN" sz="1800" dirty="0">
                <a:solidFill>
                  <a:schemeClr val="tx1"/>
                </a:solidFill>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RAM		</a:t>
            </a:r>
            <a:r>
              <a:rPr lang="en-IN" sz="1800" dirty="0">
                <a:latin typeface="Times New Roman" panose="02020603050405020304" pitchFamily="18" charset="0"/>
                <a:cs typeface="Times New Roman" panose="02020603050405020304" pitchFamily="18" charset="0"/>
              </a:rPr>
              <a:t>: Minimum 8GB</a:t>
            </a:r>
          </a:p>
          <a:p>
            <a:pPr marL="0" indent="0">
              <a:buNone/>
            </a:pPr>
            <a:r>
              <a:rPr lang="en-IN" sz="1800" dirty="0">
                <a:solidFill>
                  <a:schemeClr val="tx1"/>
                </a:solidFill>
                <a:latin typeface="Times New Roman" panose="02020603050405020304" pitchFamily="18" charset="0"/>
                <a:cs typeface="Times New Roman" pitchFamily="18" charset="0"/>
              </a:rPr>
              <a:t>	</a:t>
            </a:r>
            <a:r>
              <a:rPr lang="nn-NO" sz="1800" b="1" dirty="0">
                <a:latin typeface="Times New Roman" panose="02020603050405020304" pitchFamily="18" charset="0"/>
                <a:cs typeface="Times New Roman" panose="02020603050405020304" pitchFamily="18" charset="0"/>
              </a:rPr>
              <a:t>Storage	</a:t>
            </a:r>
            <a:r>
              <a:rPr lang="nn-NO" sz="1800" dirty="0">
                <a:latin typeface="Times New Roman" panose="02020603050405020304" pitchFamily="18" charset="0"/>
                <a:cs typeface="Times New Roman" panose="02020603050405020304" pitchFamily="18" charset="0"/>
              </a:rPr>
              <a:t>: Minimum 100GB HDD/SSD </a:t>
            </a:r>
            <a:endParaRPr lang="en-IN" sz="1800" dirty="0">
              <a:latin typeface="Times New Roman" panose="02020603050405020304" pitchFamily="18" charset="0"/>
              <a:cs typeface="Times New Roman" panose="02020603050405020304" pitchFamily="18" charset="0"/>
            </a:endParaRPr>
          </a:p>
          <a:p>
            <a:pPr marL="0" indent="0">
              <a:buNone/>
            </a:pPr>
            <a:r>
              <a:rPr lang="en-IN" sz="1800" dirty="0">
                <a:solidFill>
                  <a:schemeClr val="tx1"/>
                </a:solidFill>
                <a:latin typeface="Times New Roman" panose="02020603050405020304" pitchFamily="18" charset="0"/>
                <a:cs typeface="Times New Roman" pitchFamily="18" charset="0"/>
              </a:rPr>
              <a:t>	</a:t>
            </a:r>
            <a:endParaRPr lang="en-US" sz="1800" dirty="0">
              <a:solidFill>
                <a:schemeClr val="tx1"/>
              </a:solidFill>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638369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FE25C-5F63-1C75-2C7C-4D652B2FF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D63DE6-FEBC-FFCD-EF2D-46A1D18E41FB}"/>
              </a:ext>
            </a:extLst>
          </p:cNvPr>
          <p:cNvSpPr>
            <a:spLocks noGrp="1"/>
          </p:cNvSpPr>
          <p:nvPr>
            <p:ph type="title"/>
          </p:nvPr>
        </p:nvSpPr>
        <p:spPr>
          <a:xfrm>
            <a:off x="1691680" y="548680"/>
            <a:ext cx="6192688" cy="936104"/>
          </a:xfrm>
        </p:spPr>
        <p:txBody>
          <a:bodyPr>
            <a:noAutofit/>
          </a:bodyPr>
          <a:lstStyle/>
          <a:p>
            <a:r>
              <a:rPr lang="en-IN" sz="3600" b="1" dirty="0">
                <a:solidFill>
                  <a:srgbClr val="FF0000"/>
                </a:solidFill>
                <a:latin typeface="Times New Roman" pitchFamily="18" charset="0"/>
                <a:cs typeface="Times New Roman" pitchFamily="18" charset="0"/>
              </a:rPr>
              <a:t>SYSTEM SPECIFICATIONS</a:t>
            </a:r>
            <a:endParaRPr lang="en-IN" sz="3600" b="1" dirty="0">
              <a:solidFill>
                <a:srgbClr val="00206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1EBEB4FC-CDD8-8818-53FA-E16CA63C09D9}"/>
              </a:ext>
            </a:extLst>
          </p:cNvPr>
          <p:cNvSpPr>
            <a:spLocks noGrp="1"/>
          </p:cNvSpPr>
          <p:nvPr>
            <p:ph idx="1"/>
          </p:nvPr>
        </p:nvSpPr>
        <p:spPr>
          <a:xfrm>
            <a:off x="1835696" y="2132856"/>
            <a:ext cx="7056784" cy="4464496"/>
          </a:xfrm>
        </p:spPr>
        <p:txBody>
          <a:bodyPr>
            <a:normAutofit/>
          </a:bodyPr>
          <a:lstStyle/>
          <a:p>
            <a:pPr marL="0" indent="0">
              <a:buNone/>
            </a:pPr>
            <a:r>
              <a:rPr lang="en-US" sz="2000" b="1" dirty="0">
                <a:solidFill>
                  <a:srgbClr val="FF0000"/>
                </a:solidFill>
                <a:latin typeface="Times New Roman" panose="02020603050405020304" pitchFamily="18" charset="0"/>
                <a:cs typeface="Times New Roman" panose="02020603050405020304" pitchFamily="18" charset="0"/>
              </a:rPr>
              <a:t>SOFTWARE SPECIFICATION</a:t>
            </a:r>
          </a:p>
          <a:p>
            <a:pPr marL="0" indent="0">
              <a:buNone/>
            </a:pPr>
            <a:endParaRPr lang="en-IN" sz="1800" dirty="0">
              <a:solidFill>
                <a:schemeClr val="tx1"/>
              </a:solidFill>
              <a:latin typeface="Times New Roman" panose="02020603050405020304" pitchFamily="18" charset="0"/>
              <a:cs typeface="Times New Roman" panose="02020603050405020304" pitchFamily="18" charset="0"/>
            </a:endParaRPr>
          </a:p>
          <a:p>
            <a:pPr marL="0" indent="0">
              <a:buNone/>
            </a:pPr>
            <a:r>
              <a:rPr lang="en-IN" sz="1800" dirty="0">
                <a:solidFill>
                  <a:schemeClr val="tx1"/>
                </a:solidFill>
                <a:latin typeface="Times New Roman" panose="02020603050405020304" pitchFamily="18" charset="0"/>
                <a:cs typeface="Times New Roman" panose="02020603050405020304" pitchFamily="18" charset="0"/>
              </a:rPr>
              <a:t>	</a:t>
            </a:r>
            <a:r>
              <a:rPr lang="en-IN" sz="1800" b="1" dirty="0">
                <a:solidFill>
                  <a:schemeClr val="tx1"/>
                </a:solidFill>
                <a:latin typeface="Times New Roman" panose="02020603050405020304" pitchFamily="18" charset="0"/>
                <a:cs typeface="Times New Roman" panose="02020603050405020304" pitchFamily="18" charset="0"/>
              </a:rPr>
              <a:t>Front End</a:t>
            </a:r>
            <a:r>
              <a:rPr lang="en-IN" sz="1800" dirty="0">
                <a:solidFill>
                  <a:schemeClr val="tx1"/>
                </a:solidFill>
                <a:latin typeface="Times New Roman" panose="02020603050405020304" pitchFamily="18" charset="0"/>
                <a:cs typeface="Times New Roman" panose="02020603050405020304" pitchFamily="18" charset="0"/>
              </a:rPr>
              <a:t>             : </a:t>
            </a:r>
            <a:r>
              <a:rPr lang="en-IN" sz="1800" dirty="0">
                <a:latin typeface="Times New Roman" panose="02020603050405020304" pitchFamily="18" charset="0"/>
                <a:cs typeface="Times New Roman" panose="02020603050405020304" pitchFamily="18" charset="0"/>
              </a:rPr>
              <a:t>React.js</a:t>
            </a:r>
            <a:endParaRPr lang="en-IN" sz="1800" dirty="0">
              <a:solidFill>
                <a:schemeClr val="tx1"/>
              </a:solidFill>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Back End</a:t>
            </a:r>
            <a:r>
              <a:rPr lang="en-IN" sz="1800" dirty="0">
                <a:latin typeface="Times New Roman" panose="02020603050405020304" pitchFamily="18" charset="0"/>
                <a:cs typeface="Times New Roman" panose="02020603050405020304" pitchFamily="18" charset="0"/>
              </a:rPr>
              <a:t>	       : Node.js, Express.js</a:t>
            </a:r>
            <a:endParaRPr lang="en-IN" sz="1800" dirty="0">
              <a:solidFill>
                <a:schemeClr val="tx1"/>
              </a:solidFill>
              <a:latin typeface="Times New Roman" panose="02020603050405020304" pitchFamily="18" charset="0"/>
              <a:cs typeface="Times New Roman" panose="02020603050405020304" pitchFamily="18" charset="0"/>
            </a:endParaRPr>
          </a:p>
          <a:p>
            <a:pPr marL="0" indent="0">
              <a:buNone/>
            </a:pPr>
            <a:r>
              <a:rPr lang="en-IN" sz="1800" dirty="0">
                <a:solidFill>
                  <a:schemeClr val="tx1"/>
                </a:solidFill>
                <a:latin typeface="Times New Roman" panose="02020603050405020304" pitchFamily="18" charset="0"/>
                <a:cs typeface="Times New Roman" panose="02020603050405020304" pitchFamily="18" charset="0"/>
              </a:rPr>
              <a:t>	</a:t>
            </a:r>
            <a:r>
              <a:rPr lang="en-IN" sz="1800" b="1" dirty="0">
                <a:solidFill>
                  <a:schemeClr val="tx1"/>
                </a:solidFill>
                <a:latin typeface="Times New Roman" panose="02020603050405020304" pitchFamily="18" charset="0"/>
                <a:cs typeface="Times New Roman" panose="02020603050405020304" pitchFamily="18" charset="0"/>
              </a:rPr>
              <a:t>Date Base</a:t>
            </a:r>
            <a:r>
              <a:rPr lang="en-IN" sz="1800" dirty="0">
                <a:solidFill>
                  <a:schemeClr val="tx1"/>
                </a:solidFill>
                <a:latin typeface="Times New Roman" panose="02020603050405020304" pitchFamily="18" charset="0"/>
                <a:cs typeface="Times New Roman" panose="02020603050405020304" pitchFamily="18" charset="0"/>
              </a:rPr>
              <a:t>             : </a:t>
            </a:r>
            <a:r>
              <a:rPr lang="en-IN" sz="1800" dirty="0">
                <a:latin typeface="Times New Roman" panose="02020603050405020304" pitchFamily="18" charset="0"/>
                <a:cs typeface="Times New Roman" panose="02020603050405020304" pitchFamily="18" charset="0"/>
              </a:rPr>
              <a:t>MongoDB</a:t>
            </a:r>
            <a:endParaRPr lang="en-IN" sz="1800" dirty="0">
              <a:solidFill>
                <a:schemeClr val="tx1"/>
              </a:solidFill>
              <a:latin typeface="Times New Roman" panose="02020603050405020304" pitchFamily="18" charset="0"/>
              <a:cs typeface="Times New Roman" panose="02020603050405020304" pitchFamily="18" charset="0"/>
            </a:endParaRPr>
          </a:p>
          <a:p>
            <a:pPr marL="425196" indent="-342900">
              <a:buFont typeface="Wingdings" panose="05000000000000000000" pitchFamily="2" charset="2"/>
              <a:buChar char="v"/>
            </a:pPr>
            <a:endParaRPr lang="en-US"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755259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1247</TotalTime>
  <Words>1600</Words>
  <Application>Microsoft Office PowerPoint</Application>
  <PresentationFormat>On-screen Show (4:3)</PresentationFormat>
  <Paragraphs>181</Paragraphs>
  <Slides>34</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Calibri Light</vt:lpstr>
      <vt:lpstr>Century Gothic</vt:lpstr>
      <vt:lpstr>Gill Sans MT</vt:lpstr>
      <vt:lpstr>Times New Roman</vt:lpstr>
      <vt:lpstr>Wingdings</vt:lpstr>
      <vt:lpstr>Office Theme</vt:lpstr>
      <vt:lpstr>KIT - KalaignarKarunanidhi Institute of Technology ( An Autonomous Institution )  </vt:lpstr>
      <vt:lpstr>PowerPoint Presentation</vt:lpstr>
      <vt:lpstr>ABSTRACT </vt:lpstr>
      <vt:lpstr>OBJECTIVES </vt:lpstr>
      <vt:lpstr>EXISTING SYSTEM </vt:lpstr>
      <vt:lpstr>EXISTING SYSTEM DISADVANTAGES </vt:lpstr>
      <vt:lpstr>PROPOSED SYSTEM </vt:lpstr>
      <vt:lpstr>SYSTEM SPECIFICATIONS</vt:lpstr>
      <vt:lpstr>SYSTEM SPECIFICATIONS</vt:lpstr>
      <vt:lpstr>DATA FLOW DIAGRAM </vt:lpstr>
      <vt:lpstr>MODULES DESCRIPTION </vt:lpstr>
      <vt:lpstr>VISUAL PASSWORD REGISTRATION MODULE</vt:lpstr>
      <vt:lpstr>DATA AUTHENTICATION MODULES</vt:lpstr>
      <vt:lpstr>ATTACK GUESSING MODULE</vt:lpstr>
      <vt:lpstr>CAPTCHA SECURITY MODULE</vt:lpstr>
      <vt:lpstr>KEYGEN MODULE</vt:lpstr>
      <vt:lpstr>SECURE FILE STORAGE MODULE</vt:lpstr>
      <vt:lpstr>      SYSTEM TESTING  </vt:lpstr>
      <vt:lpstr>IMPLEMENTATION / RESULTS OF MODULE</vt:lpstr>
      <vt:lpstr>IMPLEMENTATION / RESULTS OF MODULE</vt:lpstr>
      <vt:lpstr>IMPLEMENTATION / RESULTS OF MODULE</vt:lpstr>
      <vt:lpstr>IMPLEMENTATION / RESULTS OF MODULE</vt:lpstr>
      <vt:lpstr>IMPLEMENTATION / RESULTS OF MODULE</vt:lpstr>
      <vt:lpstr>IMPLEMENTATION / RESULTS OF MODULE</vt:lpstr>
      <vt:lpstr>IMPLEMENTATION / RESULTS OF MODULE</vt:lpstr>
      <vt:lpstr>IMPLEMENTATION / RESULTS OF MODULE</vt:lpstr>
      <vt:lpstr>IMPLEMENTATION / RESULTS OF MODULE</vt:lpstr>
      <vt:lpstr>IMPLEMENTATION / RESULTS OF MODULE</vt:lpstr>
      <vt:lpstr>IMPLEMENTATION / RESULTS OF MODULE</vt:lpstr>
      <vt:lpstr>IMPLEMENTATION / RESULTS OF MODULE</vt:lpstr>
      <vt:lpstr>CONCLUSION </vt:lpstr>
      <vt:lpstr>FUTURE ENHANCEMENT </vt:lpstr>
      <vt:lpstr>            REFERENCE </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KIT - KalaignarKarunanidhi Institute of Technology ( An Autonomous Institution )</dc:title>
  <dc:creator>HP</dc:creator>
  <cp:lastModifiedBy>tharunyaamirtham@outlook.com</cp:lastModifiedBy>
  <cp:revision>117</cp:revision>
  <dcterms:created xsi:type="dcterms:W3CDTF">2024-02-18T04:07:11Z</dcterms:created>
  <dcterms:modified xsi:type="dcterms:W3CDTF">2025-05-08T09:52:26Z</dcterms:modified>
</cp:coreProperties>
</file>