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84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27809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99798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424922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5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92120-008D-43D0-A92F-8970FFCB6E1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41883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92120-008D-43D0-A92F-8970FFCB6E1B}"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291337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92120-008D-43D0-A92F-8970FFCB6E1B}"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13474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D92120-008D-43D0-A92F-8970FFCB6E1B}" type="datetimeFigureOut">
              <a:rPr lang="en-IN" smtClean="0"/>
              <a:t>08-12-2024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69146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D92120-008D-43D0-A92F-8970FFCB6E1B}" type="datetimeFigureOut">
              <a:rPr lang="en-IN" smtClean="0"/>
              <a:t>08-12-2024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5CF54-9802-4039-B909-882E9C8E3B44}" type="slidenum">
              <a:rPr lang="en-IN" smtClean="0"/>
              <a:t>‹#›</a:t>
            </a:fld>
            <a:endParaRPr lang="en-IN"/>
          </a:p>
        </p:txBody>
      </p:sp>
    </p:spTree>
    <p:extLst>
      <p:ext uri="{BB962C8B-B14F-4D97-AF65-F5344CB8AC3E}">
        <p14:creationId xmlns:p14="http://schemas.microsoft.com/office/powerpoint/2010/main" val="211982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92120-008D-43D0-A92F-8970FFCB6E1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347868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D92120-008D-43D0-A92F-8970FFCB6E1B}" type="datetimeFigureOut">
              <a:rPr lang="en-IN" smtClean="0"/>
              <a:t>08-12-2024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5CF54-9802-4039-B909-882E9C8E3B4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372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DA8116-CCD8-1203-3360-8173CCAB8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4571" y="538806"/>
            <a:ext cx="5653550" cy="943753"/>
          </a:xfrm>
        </p:spPr>
      </p:pic>
      <p:pic>
        <p:nvPicPr>
          <p:cNvPr id="7" name="Picture 6">
            <a:extLst>
              <a:ext uri="{FF2B5EF4-FFF2-40B4-BE49-F238E27FC236}">
                <a16:creationId xmlns:a16="http://schemas.microsoft.com/office/drawing/2014/main" id="{76AD8C76-DEA2-28AF-C117-1B828449B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63" y="327777"/>
            <a:ext cx="3768837" cy="1365812"/>
          </a:xfrm>
          <a:prstGeom prst="rect">
            <a:avLst/>
          </a:prstGeom>
        </p:spPr>
      </p:pic>
      <p:sp>
        <p:nvSpPr>
          <p:cNvPr id="9" name="TextBox 8">
            <a:extLst>
              <a:ext uri="{FF2B5EF4-FFF2-40B4-BE49-F238E27FC236}">
                <a16:creationId xmlns:a16="http://schemas.microsoft.com/office/drawing/2014/main" id="{4D43E276-3838-5E40-6C60-72F21AB860FC}"/>
              </a:ext>
            </a:extLst>
          </p:cNvPr>
          <p:cNvSpPr txBox="1"/>
          <p:nvPr/>
        </p:nvSpPr>
        <p:spPr>
          <a:xfrm>
            <a:off x="394191" y="1936346"/>
            <a:ext cx="6094070" cy="560410"/>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800" b="1" dirty="0">
                <a:latin typeface="Arial"/>
                <a:ea typeface="ＭＳ Ｐゴシック"/>
                <a:cs typeface="Arial"/>
              </a:rPr>
              <a:t>Problem Statement ID  - 1655</a:t>
            </a:r>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6EA64BC-38D8-CD1C-4D77-73E9D84FF21C}"/>
              </a:ext>
            </a:extLst>
          </p:cNvPr>
          <p:cNvSpPr txBox="1"/>
          <p:nvPr/>
        </p:nvSpPr>
        <p:spPr>
          <a:xfrm>
            <a:off x="394191" y="2666378"/>
            <a:ext cx="6094070" cy="1674946"/>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800" b="1" dirty="0">
                <a:latin typeface="Arial"/>
                <a:ea typeface="ＭＳ Ｐゴシック"/>
                <a:cs typeface="Arial"/>
              </a:rPr>
              <a:t>Problem Statement Title - </a:t>
            </a:r>
            <a:r>
              <a:rPr lang="en-US" sz="1800" b="1" dirty="0">
                <a:latin typeface="Arial"/>
                <a:ea typeface="ＭＳ Ｐゴシック"/>
                <a:cs typeface="Calibri"/>
              </a:rPr>
              <a:t>Detecting Oil Spills at Marine Environment </a:t>
            </a:r>
            <a:r>
              <a:rPr lang="en-IN" b="1" i="0" dirty="0">
                <a:effectLst/>
                <a:latin typeface="Arial" panose="020B0604020202020204" pitchFamily="34" charset="0"/>
                <a:cs typeface="Arial" panose="020B0604020202020204" pitchFamily="34" charset="0"/>
              </a:rPr>
              <a:t>Automatic Identification System (AIS) and satellite datasets</a:t>
            </a:r>
            <a:endParaRPr lang="en-US" sz="18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D1D4BD1-5DC6-A024-80B7-0CA1E53DDD7F}"/>
              </a:ext>
            </a:extLst>
          </p:cNvPr>
          <p:cNvSpPr txBox="1"/>
          <p:nvPr/>
        </p:nvSpPr>
        <p:spPr>
          <a:xfrm>
            <a:off x="394191" y="4341324"/>
            <a:ext cx="6094070" cy="1114408"/>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800" b="1" dirty="0">
                <a:latin typeface="Arial"/>
                <a:ea typeface="ＭＳ Ｐゴシック"/>
                <a:cs typeface="Arial"/>
              </a:rPr>
              <a:t>Team ID - 6182</a:t>
            </a:r>
            <a:endParaRPr lang="en-US" dirty="0">
              <a:cs typeface="Calibri" pitchFamily="34" charset="0"/>
            </a:endParaRPr>
          </a:p>
          <a:p>
            <a:pPr marL="285750" indent="-285750" algn="just">
              <a:lnSpc>
                <a:spcPct val="200000"/>
              </a:lnSpc>
              <a:buFont typeface="Arial" panose="020B0604020202020204" pitchFamily="34" charset="0"/>
              <a:buChar char="•"/>
            </a:pPr>
            <a:r>
              <a:rPr lang="en-US" sz="1800" b="1" dirty="0">
                <a:latin typeface="Arial"/>
                <a:ea typeface="ＭＳ Ｐゴシック"/>
                <a:cs typeface="Arial"/>
              </a:rPr>
              <a:t>Team Name - INNOTECHIES</a:t>
            </a:r>
            <a:endParaRPr lang="en-IN" sz="1800" b="1" dirty="0">
              <a:latin typeface="Arial"/>
              <a:ea typeface="ＭＳ Ｐゴシック"/>
              <a:cs typeface="Arial"/>
            </a:endParaRPr>
          </a:p>
        </p:txBody>
      </p:sp>
      <p:pic>
        <p:nvPicPr>
          <p:cNvPr id="15" name="Picture 14">
            <a:extLst>
              <a:ext uri="{FF2B5EF4-FFF2-40B4-BE49-F238E27FC236}">
                <a16:creationId xmlns:a16="http://schemas.microsoft.com/office/drawing/2014/main" id="{6EA194BB-7A5A-9C97-3CDD-B74E085D7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4323" y="2496756"/>
            <a:ext cx="5073798" cy="3017619"/>
          </a:xfrm>
          <a:prstGeom prst="rect">
            <a:avLst/>
          </a:prstGeom>
        </p:spPr>
      </p:pic>
    </p:spTree>
    <p:extLst>
      <p:ext uri="{BB962C8B-B14F-4D97-AF65-F5344CB8AC3E}">
        <p14:creationId xmlns:p14="http://schemas.microsoft.com/office/powerpoint/2010/main" val="385694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D553-6C04-3A5D-F861-3492A69C955A}"/>
              </a:ext>
            </a:extLst>
          </p:cNvPr>
          <p:cNvSpPr>
            <a:spLocks noGrp="1"/>
          </p:cNvSpPr>
          <p:nvPr>
            <p:ph type="title"/>
          </p:nvPr>
        </p:nvSpPr>
        <p:spPr/>
        <p:txBody>
          <a:bodyPr>
            <a:normAutofit/>
          </a:bodyPr>
          <a:lstStyle/>
          <a:p>
            <a:r>
              <a:rPr lang="en-IN" sz="2800" b="1" dirty="0">
                <a:solidFill>
                  <a:schemeClr val="tx1">
                    <a:lumMod val="65000"/>
                    <a:lumOff val="35000"/>
                  </a:schemeClr>
                </a:solidFill>
                <a:cs typeface="Arial" panose="020B0604020202020204" pitchFamily="34" charset="0"/>
              </a:rPr>
              <a:t>Introduction</a:t>
            </a:r>
          </a:p>
        </p:txBody>
      </p:sp>
      <p:sp>
        <p:nvSpPr>
          <p:cNvPr id="10" name="TextBox 9">
            <a:extLst>
              <a:ext uri="{FF2B5EF4-FFF2-40B4-BE49-F238E27FC236}">
                <a16:creationId xmlns:a16="http://schemas.microsoft.com/office/drawing/2014/main" id="{94CED4F2-3DCF-A76B-3C62-137AB1C33DA4}"/>
              </a:ext>
            </a:extLst>
          </p:cNvPr>
          <p:cNvSpPr txBox="1"/>
          <p:nvPr/>
        </p:nvSpPr>
        <p:spPr>
          <a:xfrm>
            <a:off x="334297" y="2204573"/>
            <a:ext cx="1268361"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Problem:</a:t>
            </a:r>
          </a:p>
        </p:txBody>
      </p:sp>
      <p:sp>
        <p:nvSpPr>
          <p:cNvPr id="12" name="TextBox 11">
            <a:extLst>
              <a:ext uri="{FF2B5EF4-FFF2-40B4-BE49-F238E27FC236}">
                <a16:creationId xmlns:a16="http://schemas.microsoft.com/office/drawing/2014/main" id="{8C7F8CA8-8B71-2BFB-C7EA-2A5DE9D88BF2}"/>
              </a:ext>
            </a:extLst>
          </p:cNvPr>
          <p:cNvSpPr txBox="1"/>
          <p:nvPr/>
        </p:nvSpPr>
        <p:spPr>
          <a:xfrm>
            <a:off x="1602657" y="2052850"/>
            <a:ext cx="8790039" cy="1477328"/>
          </a:xfrm>
          <a:prstGeom prst="rect">
            <a:avLst/>
          </a:prstGeom>
          <a:noFill/>
        </p:spPr>
        <p:txBody>
          <a:bodyPr wrap="square">
            <a:spAutoFit/>
          </a:bodyPr>
          <a:lstStyle/>
          <a:p>
            <a:pPr algn="just"/>
            <a:r>
              <a:rPr lang="en-US" sz="1800" cap="none" spc="0" dirty="0">
                <a:solidFill>
                  <a:schemeClr val="tx1"/>
                </a:solidFill>
                <a:latin typeface="+mn-lt"/>
                <a:ea typeface="ＭＳ Ｐゴシック"/>
                <a:cs typeface="Arial" panose="020B0604020202020204" pitchFamily="34" charset="0"/>
              </a:rPr>
              <a:t>To detect oil spills, create a system that combines automatic identification system (ais) data with satellite images. monitor vessels for unusual behavior and check for oil spills using satellite data for early detection and fast response.</a:t>
            </a:r>
            <a:endParaRPr lang="en-US" sz="1800" cap="none" spc="0" dirty="0">
              <a:solidFill>
                <a:schemeClr val="tx1"/>
              </a:solidFill>
              <a:latin typeface="+mn-lt"/>
              <a:cs typeface="Arial" panose="020B0604020202020204" pitchFamily="34" charset="0"/>
            </a:endParaRPr>
          </a:p>
          <a:p>
            <a:pPr algn="l"/>
            <a:endParaRPr lang="en-US" sz="1800" cap="none" spc="0" dirty="0">
              <a:solidFill>
                <a:schemeClr val="tx1"/>
              </a:solidFill>
              <a:latin typeface="+mn-lt"/>
              <a:cs typeface="Arial" panose="020B0604020202020204" pitchFamily="34" charset="0"/>
            </a:endParaRPr>
          </a:p>
          <a:p>
            <a:pPr algn="just"/>
            <a:endParaRPr lang="en-IN" sz="1800" cap="none" spc="0" dirty="0">
              <a:solidFill>
                <a:schemeClr val="tx1"/>
              </a:solidFill>
              <a:latin typeface="+mn-lt"/>
              <a:cs typeface="Arial" panose="020B0604020202020204" pitchFamily="34" charset="0"/>
            </a:endParaRPr>
          </a:p>
        </p:txBody>
      </p:sp>
      <p:sp>
        <p:nvSpPr>
          <p:cNvPr id="16" name="TextBox 15">
            <a:extLst>
              <a:ext uri="{FF2B5EF4-FFF2-40B4-BE49-F238E27FC236}">
                <a16:creationId xmlns:a16="http://schemas.microsoft.com/office/drawing/2014/main" id="{DD33AC05-AA12-5473-D2AB-96D43E518B50}"/>
              </a:ext>
            </a:extLst>
          </p:cNvPr>
          <p:cNvSpPr txBox="1"/>
          <p:nvPr/>
        </p:nvSpPr>
        <p:spPr>
          <a:xfrm>
            <a:off x="334297" y="3924994"/>
            <a:ext cx="2123768"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Solution:</a:t>
            </a:r>
          </a:p>
        </p:txBody>
      </p:sp>
      <p:sp>
        <p:nvSpPr>
          <p:cNvPr id="18" name="TextBox 17">
            <a:extLst>
              <a:ext uri="{FF2B5EF4-FFF2-40B4-BE49-F238E27FC236}">
                <a16:creationId xmlns:a16="http://schemas.microsoft.com/office/drawing/2014/main" id="{91D87C44-EE52-CDAE-DB51-701774ABE143}"/>
              </a:ext>
            </a:extLst>
          </p:cNvPr>
          <p:cNvSpPr txBox="1"/>
          <p:nvPr/>
        </p:nvSpPr>
        <p:spPr>
          <a:xfrm>
            <a:off x="1740309" y="3647995"/>
            <a:ext cx="9051577" cy="923330"/>
          </a:xfrm>
          <a:prstGeom prst="rect">
            <a:avLst/>
          </a:prstGeom>
          <a:noFill/>
        </p:spPr>
        <p:txBody>
          <a:bodyPr wrap="square">
            <a:spAutoFit/>
          </a:bodyPr>
          <a:lstStyle/>
          <a:p>
            <a:r>
              <a:rPr lang="en-US" dirty="0"/>
              <a:t>The solution combines satellite images to detect oil spills and AIS data to track ships and identify possible sources. An alert system provides quick updates to authorities, enabling faster action to reduce pollution and protect marine ecosystems effectively</a:t>
            </a:r>
            <a:endParaRPr lang="en-IN" dirty="0"/>
          </a:p>
        </p:txBody>
      </p:sp>
    </p:spTree>
    <p:extLst>
      <p:ext uri="{BB962C8B-B14F-4D97-AF65-F5344CB8AC3E}">
        <p14:creationId xmlns:p14="http://schemas.microsoft.com/office/powerpoint/2010/main" val="580669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FABF-7802-1040-1060-1BE2A41253B2}"/>
              </a:ext>
            </a:extLst>
          </p:cNvPr>
          <p:cNvSpPr>
            <a:spLocks noGrp="1"/>
          </p:cNvSpPr>
          <p:nvPr>
            <p:ph type="title"/>
          </p:nvPr>
        </p:nvSpPr>
        <p:spPr>
          <a:xfrm>
            <a:off x="399188" y="906036"/>
            <a:ext cx="9482231" cy="613812"/>
          </a:xfrm>
        </p:spPr>
        <p:txBody>
          <a:bodyPr>
            <a:normAutofit/>
          </a:bodyPr>
          <a:lstStyle/>
          <a:p>
            <a:r>
              <a:rPr lang="en-IN" sz="2800" b="1" dirty="0"/>
              <a:t>AIS- Automatic Identification System</a:t>
            </a:r>
          </a:p>
        </p:txBody>
      </p:sp>
      <p:sp>
        <p:nvSpPr>
          <p:cNvPr id="4" name="TextBox 3">
            <a:extLst>
              <a:ext uri="{FF2B5EF4-FFF2-40B4-BE49-F238E27FC236}">
                <a16:creationId xmlns:a16="http://schemas.microsoft.com/office/drawing/2014/main" id="{56D73478-EB59-E2DE-6FFF-58D48FBBD089}"/>
              </a:ext>
            </a:extLst>
          </p:cNvPr>
          <p:cNvSpPr txBox="1"/>
          <p:nvPr/>
        </p:nvSpPr>
        <p:spPr>
          <a:xfrm>
            <a:off x="399189" y="2212258"/>
            <a:ext cx="187206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Path deviation:</a:t>
            </a:r>
          </a:p>
        </p:txBody>
      </p:sp>
      <p:sp>
        <p:nvSpPr>
          <p:cNvPr id="5" name="TextBox 4">
            <a:extLst>
              <a:ext uri="{FF2B5EF4-FFF2-40B4-BE49-F238E27FC236}">
                <a16:creationId xmlns:a16="http://schemas.microsoft.com/office/drawing/2014/main" id="{B945B96D-C614-B88C-8138-2519A223E536}"/>
              </a:ext>
            </a:extLst>
          </p:cNvPr>
          <p:cNvSpPr txBox="1"/>
          <p:nvPr/>
        </p:nvSpPr>
        <p:spPr>
          <a:xfrm>
            <a:off x="2271253" y="2212258"/>
            <a:ext cx="9521558" cy="923330"/>
          </a:xfrm>
          <a:prstGeom prst="rect">
            <a:avLst/>
          </a:prstGeom>
          <a:noFill/>
        </p:spPr>
        <p:txBody>
          <a:bodyPr wrap="square" rtlCol="0">
            <a:spAutoFit/>
          </a:bodyPr>
          <a:lstStyle/>
          <a:p>
            <a:r>
              <a:rPr lang="en-US" dirty="0"/>
              <a:t>Path Deviation means when something, like a ship, moves off its expected or normal route. </a:t>
            </a:r>
            <a:r>
              <a:rPr lang="en-US" b="1" dirty="0"/>
              <a:t>LSTM (Long Short-Term Memory)</a:t>
            </a:r>
            <a:r>
              <a:rPr lang="en-US" dirty="0"/>
              <a:t> is a model that looks at patterns in time-based data, helping to predict future paths and find unusual movements.</a:t>
            </a:r>
            <a:endParaRPr lang="en-IN" dirty="0"/>
          </a:p>
        </p:txBody>
      </p:sp>
      <p:sp>
        <p:nvSpPr>
          <p:cNvPr id="6" name="TextBox 5">
            <a:extLst>
              <a:ext uri="{FF2B5EF4-FFF2-40B4-BE49-F238E27FC236}">
                <a16:creationId xmlns:a16="http://schemas.microsoft.com/office/drawing/2014/main" id="{1C41A149-BBAE-C214-8071-8CD8BB6DFCCC}"/>
              </a:ext>
            </a:extLst>
          </p:cNvPr>
          <p:cNvSpPr txBox="1"/>
          <p:nvPr/>
        </p:nvSpPr>
        <p:spPr>
          <a:xfrm>
            <a:off x="589935" y="3953245"/>
            <a:ext cx="2629147" cy="646331"/>
          </a:xfrm>
          <a:prstGeom prst="rect">
            <a:avLst/>
          </a:prstGeom>
          <a:noFill/>
        </p:spPr>
        <p:txBody>
          <a:bodyPr wrap="square" rtlCol="0">
            <a:spAutoFit/>
          </a:bodyPr>
          <a:lstStyle/>
          <a:p>
            <a:r>
              <a:rPr lang="en-IN" b="1" dirty="0"/>
              <a:t>Kalman’s filter </a:t>
            </a:r>
          </a:p>
          <a:p>
            <a:r>
              <a:rPr lang="en-IN" b="1" dirty="0"/>
              <a:t>algorithm:</a:t>
            </a:r>
          </a:p>
        </p:txBody>
      </p:sp>
      <p:sp>
        <p:nvSpPr>
          <p:cNvPr id="7" name="TextBox 6">
            <a:extLst>
              <a:ext uri="{FF2B5EF4-FFF2-40B4-BE49-F238E27FC236}">
                <a16:creationId xmlns:a16="http://schemas.microsoft.com/office/drawing/2014/main" id="{BE004B08-9970-7B61-B92D-DAB2A9A56E17}"/>
              </a:ext>
            </a:extLst>
          </p:cNvPr>
          <p:cNvSpPr txBox="1"/>
          <p:nvPr/>
        </p:nvSpPr>
        <p:spPr>
          <a:xfrm>
            <a:off x="2271253" y="3827998"/>
            <a:ext cx="9694605" cy="923330"/>
          </a:xfrm>
          <a:prstGeom prst="rect">
            <a:avLst/>
          </a:prstGeom>
          <a:noFill/>
        </p:spPr>
        <p:txBody>
          <a:bodyPr wrap="square" rtlCol="0">
            <a:spAutoFit/>
          </a:bodyPr>
          <a:lstStyle/>
          <a:p>
            <a:r>
              <a:rPr lang="en-US" dirty="0"/>
              <a:t>The Kalman Filter is an algorithm that estimates the state of a system (like a ship’s position) by combining previous data with new measurements, even when there’s uncertainty. It helps predict the next position and detect deviations or anomalies in movement.</a:t>
            </a:r>
            <a:endParaRPr lang="en-IN" dirty="0"/>
          </a:p>
        </p:txBody>
      </p:sp>
    </p:spTree>
    <p:extLst>
      <p:ext uri="{BB962C8B-B14F-4D97-AF65-F5344CB8AC3E}">
        <p14:creationId xmlns:p14="http://schemas.microsoft.com/office/powerpoint/2010/main" val="209833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016FE-403A-9CA1-44A1-DBBDD3914B5E}"/>
              </a:ext>
            </a:extLst>
          </p:cNvPr>
          <p:cNvSpPr txBox="1"/>
          <p:nvPr/>
        </p:nvSpPr>
        <p:spPr>
          <a:xfrm>
            <a:off x="373627" y="2163097"/>
            <a:ext cx="1376516"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Distance:</a:t>
            </a:r>
          </a:p>
        </p:txBody>
      </p:sp>
      <p:sp>
        <p:nvSpPr>
          <p:cNvPr id="10" name="Rectangle 4">
            <a:extLst>
              <a:ext uri="{FF2B5EF4-FFF2-40B4-BE49-F238E27FC236}">
                <a16:creationId xmlns:a16="http://schemas.microsoft.com/office/drawing/2014/main" id="{AA4E8FFD-8CB0-F947-4942-63063CEBA292}"/>
              </a:ext>
            </a:extLst>
          </p:cNvPr>
          <p:cNvSpPr>
            <a:spLocks noChangeArrowheads="1"/>
          </p:cNvSpPr>
          <p:nvPr/>
        </p:nvSpPr>
        <p:spPr bwMode="auto">
          <a:xfrm>
            <a:off x="1750143" y="2018437"/>
            <a:ext cx="94094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To detect anomalies in a ship's movement, the Haversine formula calculates the distance between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two consecutive positions. If the distance exceeds a predefined threshold,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it indicates an anomaly, such as an unexpected or abnormal deviation in the ship's path or speed.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12" name="TextBox 11">
            <a:extLst>
              <a:ext uri="{FF2B5EF4-FFF2-40B4-BE49-F238E27FC236}">
                <a16:creationId xmlns:a16="http://schemas.microsoft.com/office/drawing/2014/main" id="{596D3B2B-C4A8-CF58-2BF5-98B7395954F3}"/>
              </a:ext>
            </a:extLst>
          </p:cNvPr>
          <p:cNvSpPr txBox="1"/>
          <p:nvPr/>
        </p:nvSpPr>
        <p:spPr>
          <a:xfrm>
            <a:off x="373627" y="4040607"/>
            <a:ext cx="1376516" cy="369332"/>
          </a:xfrm>
          <a:prstGeom prst="rect">
            <a:avLst/>
          </a:prstGeom>
          <a:noFill/>
        </p:spPr>
        <p:txBody>
          <a:bodyPr wrap="square" rtlCol="0">
            <a:spAutoFit/>
          </a:bodyPr>
          <a:lstStyle/>
          <a:p>
            <a:r>
              <a:rPr lang="en-IN" b="1" dirty="0"/>
              <a:t>Collision:</a:t>
            </a:r>
          </a:p>
        </p:txBody>
      </p:sp>
      <p:sp>
        <p:nvSpPr>
          <p:cNvPr id="13" name="TextBox 12">
            <a:extLst>
              <a:ext uri="{FF2B5EF4-FFF2-40B4-BE49-F238E27FC236}">
                <a16:creationId xmlns:a16="http://schemas.microsoft.com/office/drawing/2014/main" id="{727DA32F-BAA1-399C-F5A0-82CB2A2F0E90}"/>
              </a:ext>
            </a:extLst>
          </p:cNvPr>
          <p:cNvSpPr txBox="1"/>
          <p:nvPr/>
        </p:nvSpPr>
        <p:spPr>
          <a:xfrm>
            <a:off x="1848466" y="3763608"/>
            <a:ext cx="9969907" cy="923330"/>
          </a:xfrm>
          <a:prstGeom prst="rect">
            <a:avLst/>
          </a:prstGeom>
          <a:noFill/>
        </p:spPr>
        <p:txBody>
          <a:bodyPr wrap="square" rtlCol="0">
            <a:spAutoFit/>
          </a:bodyPr>
          <a:lstStyle/>
          <a:p>
            <a:r>
              <a:rPr lang="en-US" dirty="0"/>
              <a:t>A collision between ships can be detected by calculating the distance between them using the Haversine formula. If the ships are within a dangerous threshold distance and moving towards each other, it suggests a potential collision</a:t>
            </a:r>
            <a:endParaRPr lang="en-IN" dirty="0"/>
          </a:p>
        </p:txBody>
      </p:sp>
      <p:sp>
        <p:nvSpPr>
          <p:cNvPr id="14" name="TextBox 13">
            <a:extLst>
              <a:ext uri="{FF2B5EF4-FFF2-40B4-BE49-F238E27FC236}">
                <a16:creationId xmlns:a16="http://schemas.microsoft.com/office/drawing/2014/main" id="{EA523692-0204-481A-C30F-3720BF0B98A2}"/>
              </a:ext>
            </a:extLst>
          </p:cNvPr>
          <p:cNvSpPr txBox="1"/>
          <p:nvPr/>
        </p:nvSpPr>
        <p:spPr>
          <a:xfrm>
            <a:off x="491613" y="1053519"/>
            <a:ext cx="8485239" cy="523220"/>
          </a:xfrm>
          <a:prstGeom prst="rect">
            <a:avLst/>
          </a:prstGeom>
          <a:noFill/>
        </p:spPr>
        <p:txBody>
          <a:bodyPr wrap="square" rtlCol="0">
            <a:spAutoFit/>
          </a:bodyPr>
          <a:lstStyle/>
          <a:p>
            <a:r>
              <a:rPr lang="en-IN" sz="2800" b="1" dirty="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rPr>
              <a:t>AIS- Automatic Identification System</a:t>
            </a:r>
          </a:p>
        </p:txBody>
      </p:sp>
    </p:spTree>
    <p:extLst>
      <p:ext uri="{BB962C8B-B14F-4D97-AF65-F5344CB8AC3E}">
        <p14:creationId xmlns:p14="http://schemas.microsoft.com/office/powerpoint/2010/main" val="110760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9FED-96A4-11CA-7FF5-332253AAC672}"/>
              </a:ext>
            </a:extLst>
          </p:cNvPr>
          <p:cNvSpPr>
            <a:spLocks noGrp="1"/>
          </p:cNvSpPr>
          <p:nvPr>
            <p:ph type="title"/>
          </p:nvPr>
        </p:nvSpPr>
        <p:spPr>
          <a:xfrm>
            <a:off x="1097280" y="988906"/>
            <a:ext cx="2217174" cy="678426"/>
          </a:xfrm>
        </p:spPr>
        <p:txBody>
          <a:bodyPr>
            <a:normAutofit/>
          </a:bodyPr>
          <a:lstStyle/>
          <a:p>
            <a:r>
              <a:rPr lang="en-IN" sz="2800" b="1" dirty="0">
                <a:solidFill>
                  <a:schemeClr val="tx1">
                    <a:lumMod val="65000"/>
                    <a:lumOff val="35000"/>
                  </a:schemeClr>
                </a:solidFill>
              </a:rPr>
              <a:t>Satellite</a:t>
            </a:r>
          </a:p>
        </p:txBody>
      </p:sp>
      <p:sp>
        <p:nvSpPr>
          <p:cNvPr id="4" name="TextBox 3">
            <a:extLst>
              <a:ext uri="{FF2B5EF4-FFF2-40B4-BE49-F238E27FC236}">
                <a16:creationId xmlns:a16="http://schemas.microsoft.com/office/drawing/2014/main" id="{B5FAA9BC-50F7-4C42-06F8-0747CF3FB487}"/>
              </a:ext>
            </a:extLst>
          </p:cNvPr>
          <p:cNvSpPr txBox="1"/>
          <p:nvPr/>
        </p:nvSpPr>
        <p:spPr>
          <a:xfrm>
            <a:off x="383458" y="2192594"/>
            <a:ext cx="3795252" cy="400110"/>
          </a:xfrm>
          <a:prstGeom prst="rect">
            <a:avLst/>
          </a:prstGeom>
          <a:noFill/>
        </p:spPr>
        <p:txBody>
          <a:bodyPr wrap="square" rtlCol="0">
            <a:spAutoFit/>
          </a:bodyPr>
          <a:lstStyle/>
          <a:p>
            <a:r>
              <a:rPr lang="en-IN" sz="2000" b="1" dirty="0">
                <a:solidFill>
                  <a:schemeClr val="tx1">
                    <a:lumMod val="85000"/>
                    <a:lumOff val="15000"/>
                  </a:schemeClr>
                </a:solidFill>
                <a:latin typeface="Arial" panose="020B0604020202020204" pitchFamily="34" charset="0"/>
                <a:cs typeface="Arial" panose="020B0604020202020204" pitchFamily="34" charset="0"/>
              </a:rPr>
              <a:t>Satellite image processing:</a:t>
            </a:r>
          </a:p>
        </p:txBody>
      </p:sp>
      <p:sp>
        <p:nvSpPr>
          <p:cNvPr id="5" name="TextBox 4">
            <a:extLst>
              <a:ext uri="{FF2B5EF4-FFF2-40B4-BE49-F238E27FC236}">
                <a16:creationId xmlns:a16="http://schemas.microsoft.com/office/drawing/2014/main" id="{0E3EC5D6-38B1-78E0-A3A5-A12B29EADE58}"/>
              </a:ext>
            </a:extLst>
          </p:cNvPr>
          <p:cNvSpPr txBox="1"/>
          <p:nvPr/>
        </p:nvSpPr>
        <p:spPr>
          <a:xfrm>
            <a:off x="1097280" y="2782530"/>
            <a:ext cx="10284541" cy="2246769"/>
          </a:xfrm>
          <a:prstGeom prst="rect">
            <a:avLst/>
          </a:prstGeom>
          <a:noFill/>
        </p:spPr>
        <p:txBody>
          <a:bodyPr wrap="square" rtlCol="0">
            <a:spAutoFit/>
          </a:bodyPr>
          <a:lstStyle/>
          <a:p>
            <a:r>
              <a:rPr lang="en-US" sz="2000" dirty="0"/>
              <a:t>After detecting anomalies in ship movements using AIS data, we use satellite imagery for further analysis. The API processes these images with DeepLabv3, a state-of-the-art deep learning model designed for semantic image segmentation. DeepLabv3 helps identify and segment specific features in the images, such as oil spills or other maritime anomalies, by accurately classifying individual pixels. This integration of AIS data and image processing allows for comprehensive, real-time monitoring, enabling quick identification and response to environmental threats in marine environments.</a:t>
            </a:r>
            <a:endParaRPr lang="en-IN" sz="2000" dirty="0"/>
          </a:p>
        </p:txBody>
      </p:sp>
    </p:spTree>
    <p:extLst>
      <p:ext uri="{BB962C8B-B14F-4D97-AF65-F5344CB8AC3E}">
        <p14:creationId xmlns:p14="http://schemas.microsoft.com/office/powerpoint/2010/main" val="171670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B433-C33C-194D-FFC9-442A073D002B}"/>
              </a:ext>
            </a:extLst>
          </p:cNvPr>
          <p:cNvSpPr>
            <a:spLocks noGrp="1"/>
          </p:cNvSpPr>
          <p:nvPr>
            <p:ph type="title"/>
          </p:nvPr>
        </p:nvSpPr>
        <p:spPr>
          <a:xfrm>
            <a:off x="1097280" y="988907"/>
            <a:ext cx="10058400" cy="748454"/>
          </a:xfrm>
        </p:spPr>
        <p:txBody>
          <a:bodyPr>
            <a:normAutofit/>
          </a:bodyPr>
          <a:lstStyle/>
          <a:p>
            <a:r>
              <a:rPr lang="en-IN" sz="2800" b="1" dirty="0">
                <a:solidFill>
                  <a:schemeClr val="tx1">
                    <a:lumMod val="65000"/>
                    <a:lumOff val="35000"/>
                  </a:schemeClr>
                </a:solidFill>
              </a:rPr>
              <a:t>Satellite</a:t>
            </a:r>
            <a:endParaRPr lang="en-IN" sz="2800" dirty="0"/>
          </a:p>
        </p:txBody>
      </p:sp>
      <p:sp>
        <p:nvSpPr>
          <p:cNvPr id="4" name="TextBox 3">
            <a:extLst>
              <a:ext uri="{FF2B5EF4-FFF2-40B4-BE49-F238E27FC236}">
                <a16:creationId xmlns:a16="http://schemas.microsoft.com/office/drawing/2014/main" id="{B9529C91-C2F1-8515-34F0-52186E494E2B}"/>
              </a:ext>
            </a:extLst>
          </p:cNvPr>
          <p:cNvSpPr txBox="1"/>
          <p:nvPr/>
        </p:nvSpPr>
        <p:spPr>
          <a:xfrm>
            <a:off x="934064" y="2222090"/>
            <a:ext cx="4670323" cy="369332"/>
          </a:xfrm>
          <a:prstGeom prst="rect">
            <a:avLst/>
          </a:prstGeom>
          <a:noFill/>
        </p:spPr>
        <p:txBody>
          <a:bodyPr wrap="square" rtlCol="0">
            <a:spAutoFit/>
          </a:bodyPr>
          <a:lstStyle/>
          <a:p>
            <a:r>
              <a:rPr lang="en-US" b="1" dirty="0"/>
              <a:t>Accurate Oil Spill Detection with Satellite Data:</a:t>
            </a:r>
            <a:endParaRPr lang="en-IN" b="1" dirty="0"/>
          </a:p>
        </p:txBody>
      </p:sp>
      <p:sp>
        <p:nvSpPr>
          <p:cNvPr id="5" name="TextBox 4">
            <a:extLst>
              <a:ext uri="{FF2B5EF4-FFF2-40B4-BE49-F238E27FC236}">
                <a16:creationId xmlns:a16="http://schemas.microsoft.com/office/drawing/2014/main" id="{C3737909-C1ED-8927-9C35-08FA5237D2A3}"/>
              </a:ext>
            </a:extLst>
          </p:cNvPr>
          <p:cNvSpPr txBox="1"/>
          <p:nvPr/>
        </p:nvSpPr>
        <p:spPr>
          <a:xfrm>
            <a:off x="1325388" y="2939845"/>
            <a:ext cx="9541223" cy="1323439"/>
          </a:xfrm>
          <a:prstGeom prst="rect">
            <a:avLst/>
          </a:prstGeom>
          <a:noFill/>
        </p:spPr>
        <p:txBody>
          <a:bodyPr wrap="square" rtlCol="0">
            <a:spAutoFit/>
          </a:bodyPr>
          <a:lstStyle/>
          <a:p>
            <a:r>
              <a:rPr lang="en-US" sz="2000" dirty="0"/>
              <a:t>After finding unusual ship movements, we use satellite images to check for oil spills. Using a tool called </a:t>
            </a:r>
            <a:r>
              <a:rPr lang="en-US" sz="2000" dirty="0" err="1"/>
              <a:t>Rasterio</a:t>
            </a:r>
            <a:r>
              <a:rPr lang="en-US" sz="2000" dirty="0"/>
              <a:t>, we can read and work with these images. We also analyze the image’s histogram, which shows how pixel values are distributed. This helps us spot patterns like oil spills more accurately and make better decisions quickly</a:t>
            </a:r>
            <a:endParaRPr lang="en-IN" sz="2000" dirty="0"/>
          </a:p>
        </p:txBody>
      </p:sp>
    </p:spTree>
    <p:extLst>
      <p:ext uri="{BB962C8B-B14F-4D97-AF65-F5344CB8AC3E}">
        <p14:creationId xmlns:p14="http://schemas.microsoft.com/office/powerpoint/2010/main" val="401381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34BD-6A2B-6C24-11F2-C402C695D266}"/>
              </a:ext>
            </a:extLst>
          </p:cNvPr>
          <p:cNvSpPr>
            <a:spLocks noGrp="1"/>
          </p:cNvSpPr>
          <p:nvPr>
            <p:ph type="title"/>
          </p:nvPr>
        </p:nvSpPr>
        <p:spPr>
          <a:xfrm>
            <a:off x="1097280" y="1071717"/>
            <a:ext cx="1950720" cy="596818"/>
          </a:xfrm>
        </p:spPr>
        <p:txBody>
          <a:bodyPr>
            <a:normAutofit/>
          </a:bodyPr>
          <a:lstStyle/>
          <a:p>
            <a:r>
              <a:rPr lang="en-IN" sz="2800" b="1" dirty="0"/>
              <a:t>Alert System</a:t>
            </a:r>
          </a:p>
        </p:txBody>
      </p:sp>
      <p:sp>
        <p:nvSpPr>
          <p:cNvPr id="4" name="TextBox 3">
            <a:extLst>
              <a:ext uri="{FF2B5EF4-FFF2-40B4-BE49-F238E27FC236}">
                <a16:creationId xmlns:a16="http://schemas.microsoft.com/office/drawing/2014/main" id="{728E4368-AD7B-E809-20E8-F491A109C9F9}"/>
              </a:ext>
            </a:extLst>
          </p:cNvPr>
          <p:cNvSpPr txBox="1"/>
          <p:nvPr/>
        </p:nvSpPr>
        <p:spPr>
          <a:xfrm>
            <a:off x="806244" y="2241755"/>
            <a:ext cx="4542503" cy="369332"/>
          </a:xfrm>
          <a:prstGeom prst="rect">
            <a:avLst/>
          </a:prstGeom>
          <a:noFill/>
        </p:spPr>
        <p:txBody>
          <a:bodyPr wrap="square" rtlCol="0">
            <a:spAutoFit/>
          </a:bodyPr>
          <a:lstStyle/>
          <a:p>
            <a:r>
              <a:rPr lang="en-IN" b="1" dirty="0"/>
              <a:t>Alert System for Environmental Protection:</a:t>
            </a:r>
          </a:p>
        </p:txBody>
      </p:sp>
      <p:sp>
        <p:nvSpPr>
          <p:cNvPr id="5" name="TextBox 4">
            <a:extLst>
              <a:ext uri="{FF2B5EF4-FFF2-40B4-BE49-F238E27FC236}">
                <a16:creationId xmlns:a16="http://schemas.microsoft.com/office/drawing/2014/main" id="{FE280015-6025-50A0-B8DA-1B952A64963C}"/>
              </a:ext>
            </a:extLst>
          </p:cNvPr>
          <p:cNvSpPr txBox="1"/>
          <p:nvPr/>
        </p:nvSpPr>
        <p:spPr>
          <a:xfrm>
            <a:off x="1897626" y="2694038"/>
            <a:ext cx="9576619" cy="1200329"/>
          </a:xfrm>
          <a:prstGeom prst="rect">
            <a:avLst/>
          </a:prstGeom>
          <a:noFill/>
        </p:spPr>
        <p:txBody>
          <a:bodyPr wrap="square" rtlCol="0">
            <a:spAutoFit/>
          </a:bodyPr>
          <a:lstStyle/>
          <a:p>
            <a:r>
              <a:rPr lang="en-US" dirty="0"/>
              <a:t>Once an oil spill is confirmed, we use </a:t>
            </a:r>
            <a:r>
              <a:rPr lang="en-US" b="1" dirty="0"/>
              <a:t>SMTP (Simple Mail Transfer Protocol)</a:t>
            </a:r>
            <a:r>
              <a:rPr lang="en-US" dirty="0"/>
              <a:t> to send alerts through</a:t>
            </a:r>
            <a:r>
              <a:rPr lang="en-US" b="1" dirty="0"/>
              <a:t> </a:t>
            </a:r>
            <a:r>
              <a:rPr lang="en-US" dirty="0"/>
              <a:t>email to nearby ports and ships. This ensures immediate communication with relevant authorities and vessels, facilitating quicker responses and coordinated actions to minimize the environmental impact of the spill.</a:t>
            </a:r>
            <a:endParaRPr lang="en-IN" dirty="0"/>
          </a:p>
        </p:txBody>
      </p:sp>
      <p:sp>
        <p:nvSpPr>
          <p:cNvPr id="6" name="TextBox 5">
            <a:extLst>
              <a:ext uri="{FF2B5EF4-FFF2-40B4-BE49-F238E27FC236}">
                <a16:creationId xmlns:a16="http://schemas.microsoft.com/office/drawing/2014/main" id="{09E144B3-F3A7-A652-3E19-74C370666F31}"/>
              </a:ext>
            </a:extLst>
          </p:cNvPr>
          <p:cNvSpPr txBox="1"/>
          <p:nvPr/>
        </p:nvSpPr>
        <p:spPr>
          <a:xfrm>
            <a:off x="806244" y="4217418"/>
            <a:ext cx="3618270" cy="369332"/>
          </a:xfrm>
          <a:prstGeom prst="rect">
            <a:avLst/>
          </a:prstGeom>
          <a:noFill/>
        </p:spPr>
        <p:txBody>
          <a:bodyPr wrap="square" rtlCol="0">
            <a:spAutoFit/>
          </a:bodyPr>
          <a:lstStyle/>
          <a:p>
            <a:r>
              <a:rPr lang="en-IN" b="1" dirty="0"/>
              <a:t>Conclusion:</a:t>
            </a:r>
          </a:p>
        </p:txBody>
      </p:sp>
      <p:sp>
        <p:nvSpPr>
          <p:cNvPr id="8" name="Rectangle 1">
            <a:extLst>
              <a:ext uri="{FF2B5EF4-FFF2-40B4-BE49-F238E27FC236}">
                <a16:creationId xmlns:a16="http://schemas.microsoft.com/office/drawing/2014/main" id="{78BFEA30-2F31-A253-84A6-7F3DC996D92F}"/>
              </a:ext>
            </a:extLst>
          </p:cNvPr>
          <p:cNvSpPr>
            <a:spLocks noChangeArrowheads="1"/>
          </p:cNvSpPr>
          <p:nvPr/>
        </p:nvSpPr>
        <p:spPr bwMode="auto">
          <a:xfrm>
            <a:off x="806244" y="4715753"/>
            <a:ext cx="1091550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combining AIS data with satellite datasets, our system efficiently detects oil spills in the marine </a:t>
            </a:r>
            <a:r>
              <a:rPr kumimoji="0" lang="en-US" altLang="en-US" sz="1800" b="0" i="0" u="none" strike="noStrike" cap="none" normalizeH="0" baseline="0" dirty="0" err="1">
                <a:ln>
                  <a:noFill/>
                </a:ln>
                <a:solidFill>
                  <a:schemeClr val="tx1"/>
                </a:solidFill>
                <a:effectLst/>
                <a:latin typeface="Arial" panose="020B0604020202020204" pitchFamily="34" charset="0"/>
              </a:rPr>
              <a:t>environment.This</a:t>
            </a:r>
            <a:r>
              <a:rPr kumimoji="0" lang="en-US" altLang="en-US" sz="1800" b="0" i="0" u="none" strike="noStrike" cap="none" normalizeH="0" baseline="0" dirty="0">
                <a:ln>
                  <a:noFill/>
                </a:ln>
                <a:solidFill>
                  <a:schemeClr val="tx1"/>
                </a:solidFill>
                <a:effectLst/>
                <a:latin typeface="Arial" panose="020B0604020202020204" pitchFamily="34" charset="0"/>
              </a:rPr>
              <a:t> approach ensures timely identification of anomalies, enabling quick alerts to nearby ships and ports, thus facilitating prompt responses to minimize environmental damage and ensure maritime safety.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99018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99</TotalTime>
  <Words>588</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PowerPoint Presentation</vt:lpstr>
      <vt:lpstr>Introduction</vt:lpstr>
      <vt:lpstr>AIS- Automatic Identification System</vt:lpstr>
      <vt:lpstr>PowerPoint Presentation</vt:lpstr>
      <vt:lpstr>Satellite</vt:lpstr>
      <vt:lpstr>Satellite</vt:lpstr>
      <vt:lpstr>Alert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tharunya thangaraj</dc:creator>
  <cp:lastModifiedBy>tharunya thangaraj</cp:lastModifiedBy>
  <cp:revision>3</cp:revision>
  <dcterms:created xsi:type="dcterms:W3CDTF">2024-12-08T04:33:04Z</dcterms:created>
  <dcterms:modified xsi:type="dcterms:W3CDTF">2024-12-08T06:14:58Z</dcterms:modified>
</cp:coreProperties>
</file>