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1" r:id="rId8"/>
    <p:sldId id="262" r:id="rId9"/>
    <p:sldId id="259" r:id="rId10"/>
    <p:sldId id="263" r:id="rId11"/>
  </p:sldIdLst>
  <p:sldSz cx="18288000" cy="10287000"/>
  <p:notesSz cx="6858000" cy="9144000"/>
  <p:embeddedFontLst>
    <p:embeddedFont>
      <p:font typeface="Arial Bold" panose="020B0704020202020204" pitchFamily="34" charset="0"/>
      <p:regular r:id="rId12"/>
      <p:bold r:id="rId13"/>
    </p:embeddedFont>
    <p:embeddedFont>
      <p:font typeface="Cambria Math" panose="02040503050406030204" pitchFamily="18" charset="0"/>
      <p:regular r:id="rId14"/>
    </p:embeddedFont>
    <p:embeddedFont>
      <p:font typeface="Lexend Deca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2B962-AD25-483F-9279-16471D3DCB3B}" v="23" dt="2024-12-11T06:19:13.151"/>
    <p1510:client id="{3AF73DE1-285C-C9D4-1FAC-D2BAFD99AC94}" v="30" dt="2024-12-11T06:00:58.098"/>
    <p1510:client id="{6315F0F0-E065-E376-EFC7-C1DA8AEA3B4A}" v="6" dt="2024-12-11T11:36:44.342"/>
    <p1510:client id="{71C3BA27-D2E8-243A-819C-E942404ABD9B}" v="2" dt="2024-12-11T06:25:25.004"/>
    <p1510:client id="{96D641DB-4259-0435-9AB2-7E194BF83769}" v="9" dt="2024-12-11T05:54:27.335"/>
    <p1510:client id="{A18B5BD0-9599-DB56-0AF9-7CF9585B71CF}" v="20" dt="2024-12-11T06:30:04.434"/>
    <p1510:client id="{A979C7E9-AA6C-E329-6212-68148E7F60E2}" v="4" dt="2024-12-11T05:55:08.009"/>
    <p1510:client id="{DC8C5D60-3361-88B7-CDFC-07E8F342F859}" v="241" dt="2024-12-11T12:15:18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861431" y="5482719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6668983" y="0"/>
                </a:moveTo>
                <a:lnTo>
                  <a:pt x="0" y="0"/>
                </a:lnTo>
                <a:lnTo>
                  <a:pt x="0" y="5674698"/>
                </a:lnTo>
                <a:lnTo>
                  <a:pt x="6668983" y="5674698"/>
                </a:lnTo>
                <a:lnTo>
                  <a:pt x="66689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17905" y="2135763"/>
            <a:ext cx="13452191" cy="670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1"/>
              </a:lnSpc>
            </a:pPr>
            <a:r>
              <a:rPr lang="en-US" sz="3600" b="1" spc="-233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​</a:t>
            </a:r>
          </a:p>
          <a:p>
            <a:pPr marL="949941" lvl="1" indent="-474971" algn="l">
              <a:lnSpc>
                <a:spcPts val="6335"/>
              </a:lnSpc>
              <a:buFont typeface="Arial"/>
              <a:buChar char="•"/>
            </a:pPr>
            <a:r>
              <a:rPr lang="en-US" sz="3600" b="1" spc="-233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- 1655​</a:t>
            </a:r>
          </a:p>
          <a:p>
            <a:pPr marL="949941" lvl="1" indent="-474971" algn="l">
              <a:lnSpc>
                <a:spcPts val="6335"/>
              </a:lnSpc>
              <a:buFont typeface="Arial"/>
              <a:buChar char="•"/>
            </a:pPr>
            <a:r>
              <a:rPr lang="en-US" sz="3600" b="1" spc="-233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 - Detecting Oil Spills at Marine Environment​</a:t>
            </a:r>
          </a:p>
          <a:p>
            <a:pPr marL="949941" lvl="1" indent="-474971" algn="l">
              <a:lnSpc>
                <a:spcPts val="6335"/>
              </a:lnSpc>
              <a:buFont typeface="Arial"/>
              <a:buChar char="•"/>
            </a:pPr>
            <a:r>
              <a:rPr lang="en-US" sz="3600" b="1" spc="-233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Theme - Smart Automation​</a:t>
            </a:r>
          </a:p>
          <a:p>
            <a:pPr marL="949941" lvl="1" indent="-474971" algn="l">
              <a:lnSpc>
                <a:spcPts val="6335"/>
              </a:lnSpc>
              <a:buFont typeface="Arial"/>
              <a:buChar char="•"/>
            </a:pPr>
            <a:r>
              <a:rPr lang="en-US" sz="3600" b="1" spc="-233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PS Category - Software​</a:t>
            </a:r>
          </a:p>
          <a:p>
            <a:pPr marL="949941" lvl="1" indent="-474971" algn="l">
              <a:lnSpc>
                <a:spcPts val="6335"/>
              </a:lnSpc>
              <a:buFont typeface="Arial"/>
              <a:buChar char="•"/>
            </a:pPr>
            <a:r>
              <a:rPr lang="en-US" sz="3600" b="1" spc="-233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Team ID - 6182​</a:t>
            </a:r>
          </a:p>
          <a:p>
            <a:pPr marL="949941" lvl="1" indent="-474971" algn="l">
              <a:lnSpc>
                <a:spcPts val="6335"/>
              </a:lnSpc>
              <a:buFont typeface="Arial"/>
              <a:buChar char="•"/>
            </a:pPr>
            <a:r>
              <a:rPr lang="en-US" sz="3600" b="1" spc="-233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Team Name - INNOTECHIES​</a:t>
            </a:r>
          </a:p>
          <a:p>
            <a:pPr algn="l">
              <a:lnSpc>
                <a:spcPts val="3871"/>
              </a:lnSpc>
            </a:pPr>
            <a:endParaRPr lang="en-US" sz="4399" b="1" spc="-233" dirty="0">
              <a:solidFill>
                <a:srgbClr val="262262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279742" y="5482719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0" y="0"/>
                </a:moveTo>
                <a:lnTo>
                  <a:pt x="6668984" y="0"/>
                </a:lnTo>
                <a:lnTo>
                  <a:pt x="6668984" y="5674698"/>
                </a:lnTo>
                <a:lnTo>
                  <a:pt x="0" y="567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26842" y="150526"/>
            <a:ext cx="5629044" cy="2159270"/>
          </a:xfrm>
          <a:custGeom>
            <a:avLst/>
            <a:gdLst/>
            <a:ahLst/>
            <a:cxnLst/>
            <a:rect l="l" t="t" r="r" b="b"/>
            <a:pathLst>
              <a:path w="5629044" h="2159270">
                <a:moveTo>
                  <a:pt x="0" y="0"/>
                </a:moveTo>
                <a:lnTo>
                  <a:pt x="5629044" y="0"/>
                </a:lnTo>
                <a:lnTo>
                  <a:pt x="5629044" y="2159270"/>
                </a:lnTo>
                <a:lnTo>
                  <a:pt x="0" y="2159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19" t="-113" r="-163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9310" y="591158"/>
            <a:ext cx="7629888" cy="1278006"/>
          </a:xfrm>
          <a:custGeom>
            <a:avLst/>
            <a:gdLst/>
            <a:ahLst/>
            <a:cxnLst/>
            <a:rect l="l" t="t" r="r" b="b"/>
            <a:pathLst>
              <a:path w="7629888" h="1278006">
                <a:moveTo>
                  <a:pt x="0" y="0"/>
                </a:moveTo>
                <a:lnTo>
                  <a:pt x="7629888" y="0"/>
                </a:lnTo>
                <a:lnTo>
                  <a:pt x="7629888" y="1278006"/>
                </a:lnTo>
                <a:lnTo>
                  <a:pt x="0" y="12780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3120887" cy="4114800"/>
          </a:xfrm>
          <a:custGeom>
            <a:avLst/>
            <a:gdLst/>
            <a:ahLst/>
            <a:cxnLst/>
            <a:rect l="l" t="t" r="r" b="b"/>
            <a:pathLst>
              <a:path w="3120887" h="4114800">
                <a:moveTo>
                  <a:pt x="0" y="0"/>
                </a:moveTo>
                <a:lnTo>
                  <a:pt x="3120887" y="0"/>
                </a:lnTo>
                <a:lnTo>
                  <a:pt x="31208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67285" y="2888730"/>
            <a:ext cx="11153429" cy="169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1"/>
              </a:lnSpc>
            </a:pPr>
            <a:r>
              <a:rPr lang="en-US" sz="15300" spc="-81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496957" y="-496957"/>
            <a:ext cx="3120887" cy="4114800"/>
          </a:xfrm>
          <a:custGeom>
            <a:avLst/>
            <a:gdLst/>
            <a:ahLst/>
            <a:cxnLst/>
            <a:rect l="l" t="t" r="r" b="b"/>
            <a:pathLst>
              <a:path w="3120887" h="4114800">
                <a:moveTo>
                  <a:pt x="0" y="0"/>
                </a:moveTo>
                <a:lnTo>
                  <a:pt x="3120886" y="0"/>
                </a:lnTo>
                <a:lnTo>
                  <a:pt x="31208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5167113" y="0"/>
            <a:ext cx="3120887" cy="4114800"/>
          </a:xfrm>
          <a:custGeom>
            <a:avLst/>
            <a:gdLst/>
            <a:ahLst/>
            <a:cxnLst/>
            <a:rect l="l" t="t" r="r" b="b"/>
            <a:pathLst>
              <a:path w="3120887" h="4114800">
                <a:moveTo>
                  <a:pt x="0" y="0"/>
                </a:moveTo>
                <a:lnTo>
                  <a:pt x="3120887" y="0"/>
                </a:lnTo>
                <a:lnTo>
                  <a:pt x="31208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4670157" y="6669157"/>
            <a:ext cx="3120887" cy="4114800"/>
          </a:xfrm>
          <a:custGeom>
            <a:avLst/>
            <a:gdLst/>
            <a:ahLst/>
            <a:cxnLst/>
            <a:rect l="l" t="t" r="r" b="b"/>
            <a:pathLst>
              <a:path w="3120887" h="4114800">
                <a:moveTo>
                  <a:pt x="0" y="0"/>
                </a:moveTo>
                <a:lnTo>
                  <a:pt x="3120886" y="0"/>
                </a:lnTo>
                <a:lnTo>
                  <a:pt x="31208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767093" y="5124450"/>
            <a:ext cx="753813" cy="668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1"/>
              </a:lnSpc>
              <a:spcBef>
                <a:spcPct val="0"/>
              </a:spcBef>
            </a:pPr>
            <a:r>
              <a:rPr lang="en-US" sz="4299" b="1" spc="-227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By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27349" y="6517472"/>
            <a:ext cx="5233302" cy="98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1"/>
              </a:lnSpc>
              <a:spcBef>
                <a:spcPct val="0"/>
              </a:spcBef>
            </a:pPr>
            <a:r>
              <a:rPr lang="en-US" sz="6299" b="1" spc="-333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INNOTECHIES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960571" y="-87979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2080" y="2255520"/>
            <a:ext cx="16550639" cy="6183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3200" b="1" spc="-162" dirty="0">
                <a:solidFill>
                  <a:srgbClr val="262262"/>
                </a:solidFill>
                <a:latin typeface="+mj-lt"/>
                <a:ea typeface="Arial Bold"/>
                <a:cs typeface="Arial Bold"/>
                <a:sym typeface="Arial Bold"/>
              </a:rPr>
              <a:t>Problem: </a:t>
            </a:r>
            <a:endParaRPr lang="en-US" sz="3200" dirty="0">
              <a:latin typeface="+mj-lt"/>
              <a:ea typeface="Calibri"/>
              <a:cs typeface="Calibri"/>
            </a:endParaRPr>
          </a:p>
          <a:p>
            <a:pPr marL="660400" lvl="1" indent="-330200">
              <a:lnSpc>
                <a:spcPts val="3796"/>
              </a:lnSpc>
              <a:buFont typeface="Arial"/>
              <a:buChar char="•"/>
            </a:pPr>
            <a:r>
              <a:rPr lang="en-US" sz="3200" spc="-162" dirty="0">
                <a:solidFill>
                  <a:srgbClr val="262262"/>
                </a:solidFill>
                <a:latin typeface="+mj-lt"/>
                <a:ea typeface="Arial"/>
                <a:cs typeface="Arial"/>
                <a:sym typeface="Arial"/>
              </a:rPr>
              <a:t>To detect oil spills, create a system that combines Automatic Identification System (AIS) data with satellite images. </a:t>
            </a:r>
            <a:endParaRPr lang="en-US" sz="3200" spc="-162" dirty="0">
              <a:solidFill>
                <a:srgbClr val="262262"/>
              </a:solidFill>
              <a:latin typeface="+mj-lt"/>
              <a:ea typeface="Arial"/>
              <a:cs typeface="Arial"/>
            </a:endParaRPr>
          </a:p>
          <a:p>
            <a:pPr>
              <a:lnSpc>
                <a:spcPts val="4292"/>
              </a:lnSpc>
            </a:pPr>
            <a:endParaRPr lang="en-US" sz="3200" spc="-162" dirty="0">
              <a:solidFill>
                <a:srgbClr val="262262"/>
              </a:solidFill>
              <a:latin typeface="+mj-lt"/>
              <a:ea typeface="Arial"/>
              <a:cs typeface="Arial"/>
            </a:endParaRPr>
          </a:p>
          <a:p>
            <a:pPr algn="l">
              <a:lnSpc>
                <a:spcPts val="4292"/>
              </a:lnSpc>
            </a:pPr>
            <a:r>
              <a:rPr lang="en-US" sz="3600" b="1" spc="-183" dirty="0">
                <a:solidFill>
                  <a:srgbClr val="262262"/>
                </a:solidFill>
                <a:latin typeface="+mj-lt"/>
                <a:ea typeface="Arial Bold"/>
                <a:cs typeface="Arial Bold"/>
                <a:sym typeface="Arial Bold"/>
              </a:rPr>
              <a:t>Solution: </a:t>
            </a:r>
            <a:endParaRPr lang="en-US" sz="3600" b="1" spc="-183" dirty="0">
              <a:solidFill>
                <a:srgbClr val="262262"/>
              </a:solidFill>
              <a:latin typeface="+mj-lt"/>
              <a:ea typeface="Arial Bold"/>
              <a:cs typeface="Arial Bold"/>
            </a:endParaRPr>
          </a:p>
          <a:p>
            <a:pPr marL="660400" lvl="1" indent="-330200">
              <a:lnSpc>
                <a:spcPts val="3796"/>
              </a:lnSpc>
              <a:buFont typeface="Arial"/>
              <a:buChar char="•"/>
            </a:pPr>
            <a:r>
              <a:rPr lang="en-US" sz="3200" b="1" spc="-162" dirty="0">
                <a:solidFill>
                  <a:srgbClr val="262262"/>
                </a:solidFill>
                <a:latin typeface="+mj-lt"/>
                <a:ea typeface="Arial Bold"/>
                <a:cs typeface="Arial Bold"/>
                <a:sym typeface="Arial Bold"/>
              </a:rPr>
              <a:t>Track Vessel Behavior:</a:t>
            </a:r>
            <a:r>
              <a:rPr lang="en-US" sz="3200" spc="-162" dirty="0">
                <a:solidFill>
                  <a:srgbClr val="262262"/>
                </a:solidFill>
                <a:latin typeface="+mj-lt"/>
                <a:ea typeface="Arial"/>
                <a:cs typeface="Arial"/>
                <a:sym typeface="Arial"/>
              </a:rPr>
              <a:t> AIS Data - LSTM, Rule-Based Filtering.</a:t>
            </a:r>
            <a:endParaRPr lang="en-US" sz="3200" spc="-162" dirty="0">
              <a:solidFill>
                <a:srgbClr val="262262"/>
              </a:solidFill>
              <a:latin typeface="+mj-lt"/>
              <a:ea typeface="Arial"/>
              <a:cs typeface="Arial"/>
            </a:endParaRPr>
          </a:p>
          <a:p>
            <a:pPr algn="l">
              <a:lnSpc>
                <a:spcPts val="4292"/>
              </a:lnSpc>
            </a:pPr>
            <a:endParaRPr lang="en-US" sz="3200" spc="-162" dirty="0">
              <a:solidFill>
                <a:srgbClr val="262262"/>
              </a:solidFill>
              <a:latin typeface="+mj-lt"/>
              <a:ea typeface="Arial"/>
              <a:cs typeface="Arial"/>
            </a:endParaRPr>
          </a:p>
          <a:p>
            <a:pPr marL="660400" lvl="1" indent="-330200">
              <a:lnSpc>
                <a:spcPts val="3796"/>
              </a:lnSpc>
              <a:buFont typeface="Arial"/>
              <a:buChar char="•"/>
            </a:pPr>
            <a:r>
              <a:rPr lang="en-US" sz="3200" b="1" spc="-162" dirty="0">
                <a:solidFill>
                  <a:srgbClr val="262262"/>
                </a:solidFill>
                <a:latin typeface="+mj-lt"/>
                <a:ea typeface="Arial Bold"/>
                <a:cs typeface="Arial Bold"/>
                <a:sym typeface="Arial Bold"/>
              </a:rPr>
              <a:t>Check Satellite Images:</a:t>
            </a:r>
            <a:r>
              <a:rPr lang="en-US" sz="3200" spc="-162" dirty="0">
                <a:solidFill>
                  <a:srgbClr val="262262"/>
                </a:solidFill>
                <a:latin typeface="+mj-lt"/>
                <a:ea typeface="Arial"/>
                <a:cs typeface="Arial"/>
                <a:sym typeface="Arial"/>
              </a:rPr>
              <a:t> Copernicus Data -DeepLabV3 Model.`</a:t>
            </a:r>
            <a:endParaRPr lang="en-US" sz="3200" spc="-162" dirty="0">
              <a:solidFill>
                <a:srgbClr val="262262"/>
              </a:solidFill>
              <a:latin typeface="+mj-lt"/>
              <a:ea typeface="Arial"/>
              <a:cs typeface="Arial"/>
            </a:endParaRPr>
          </a:p>
          <a:p>
            <a:pPr algn="l">
              <a:lnSpc>
                <a:spcPts val="4292"/>
              </a:lnSpc>
            </a:pPr>
            <a:endParaRPr lang="en-US" sz="3200" spc="-162" dirty="0">
              <a:solidFill>
                <a:srgbClr val="262262"/>
              </a:solidFill>
              <a:latin typeface="+mj-lt"/>
              <a:ea typeface="Arial"/>
              <a:cs typeface="Arial"/>
            </a:endParaRPr>
          </a:p>
          <a:p>
            <a:pPr marL="660400" lvl="1" indent="-330200" algn="l">
              <a:lnSpc>
                <a:spcPts val="3796"/>
              </a:lnSpc>
              <a:buFont typeface="Arial"/>
              <a:buChar char="•"/>
            </a:pPr>
            <a:r>
              <a:rPr lang="en-US" sz="3200" b="1" spc="-162" dirty="0">
                <a:solidFill>
                  <a:srgbClr val="262262"/>
                </a:solidFill>
                <a:latin typeface="+mj-lt"/>
                <a:ea typeface="Arial Bold"/>
                <a:cs typeface="Arial Bold"/>
                <a:sym typeface="Arial Bold"/>
              </a:rPr>
              <a:t>Analyze Data Together:</a:t>
            </a:r>
            <a:r>
              <a:rPr lang="en-US" sz="3200" spc="-162" dirty="0">
                <a:solidFill>
                  <a:srgbClr val="262262"/>
                </a:solidFill>
                <a:latin typeface="+mj-lt"/>
                <a:ea typeface="Arial"/>
                <a:cs typeface="Arial"/>
                <a:sym typeface="Arial"/>
              </a:rPr>
              <a:t> Combined to identify and confirm oil spills effectively.</a:t>
            </a:r>
            <a:endParaRPr lang="en-US" sz="3200" spc="-162" dirty="0">
              <a:solidFill>
                <a:srgbClr val="262262"/>
              </a:solidFill>
              <a:latin typeface="+mj-lt"/>
              <a:ea typeface="Arial"/>
              <a:cs typeface="Arial"/>
            </a:endParaRPr>
          </a:p>
          <a:p>
            <a:pPr algn="l">
              <a:lnSpc>
                <a:spcPts val="4292"/>
              </a:lnSpc>
            </a:pPr>
            <a:endParaRPr lang="en-US" sz="3200" spc="-162" dirty="0">
              <a:solidFill>
                <a:srgbClr val="262262"/>
              </a:solidFill>
              <a:latin typeface="+mj-lt"/>
              <a:ea typeface="Arial"/>
              <a:cs typeface="Arial"/>
            </a:endParaRPr>
          </a:p>
          <a:p>
            <a:pPr marL="330200" lvl="1" algn="l">
              <a:lnSpc>
                <a:spcPts val="3796"/>
              </a:lnSpc>
            </a:pPr>
            <a:endParaRPr lang="en-US" sz="3200" spc="-162" dirty="0">
              <a:solidFill>
                <a:srgbClr val="262262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097" y="612579"/>
            <a:ext cx="3321487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5"/>
              </a:lnSpc>
              <a:spcBef>
                <a:spcPct val="0"/>
              </a:spcBef>
            </a:pPr>
            <a:r>
              <a:rPr lang="en-US" sz="3899" b="1" spc="-206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Proposed Idea:​</a:t>
            </a:r>
          </a:p>
        </p:txBody>
      </p:sp>
      <p:sp>
        <p:nvSpPr>
          <p:cNvPr id="5" name="Freeform 5"/>
          <p:cNvSpPr/>
          <p:nvPr/>
        </p:nvSpPr>
        <p:spPr>
          <a:xfrm rot="-10800000" flipH="1" flipV="1">
            <a:off x="-820899" y="70394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960571" y="-87979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820899" y="70394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7240" y="1291902"/>
            <a:ext cx="11851985" cy="8888989"/>
          </a:xfrm>
          <a:custGeom>
            <a:avLst/>
            <a:gdLst/>
            <a:ahLst/>
            <a:cxnLst/>
            <a:rect l="l" t="t" r="r" b="b"/>
            <a:pathLst>
              <a:path w="11851985" h="8888989">
                <a:moveTo>
                  <a:pt x="0" y="0"/>
                </a:moveTo>
                <a:lnTo>
                  <a:pt x="11851985" y="0"/>
                </a:lnTo>
                <a:lnTo>
                  <a:pt x="11851985" y="8888989"/>
                </a:lnTo>
                <a:lnTo>
                  <a:pt x="0" y="8888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25415" y="3921735"/>
            <a:ext cx="1618133" cy="907733"/>
          </a:xfrm>
          <a:custGeom>
            <a:avLst/>
            <a:gdLst/>
            <a:ahLst/>
            <a:cxnLst/>
            <a:rect l="l" t="t" r="r" b="b"/>
            <a:pathLst>
              <a:path w="1618133" h="907733">
                <a:moveTo>
                  <a:pt x="0" y="0"/>
                </a:moveTo>
                <a:lnTo>
                  <a:pt x="1618133" y="0"/>
                </a:lnTo>
                <a:lnTo>
                  <a:pt x="1618133" y="907734"/>
                </a:lnTo>
                <a:lnTo>
                  <a:pt x="0" y="9077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52716" y="3921735"/>
            <a:ext cx="947200" cy="907733"/>
          </a:xfrm>
          <a:custGeom>
            <a:avLst/>
            <a:gdLst/>
            <a:ahLst/>
            <a:cxnLst/>
            <a:rect l="l" t="t" r="r" b="b"/>
            <a:pathLst>
              <a:path w="947200" h="907733">
                <a:moveTo>
                  <a:pt x="0" y="0"/>
                </a:moveTo>
                <a:lnTo>
                  <a:pt x="947200" y="0"/>
                </a:lnTo>
                <a:lnTo>
                  <a:pt x="947200" y="907734"/>
                </a:lnTo>
                <a:lnTo>
                  <a:pt x="0" y="9077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19928" y="6318607"/>
            <a:ext cx="1548734" cy="1104764"/>
          </a:xfrm>
          <a:custGeom>
            <a:avLst/>
            <a:gdLst/>
            <a:ahLst/>
            <a:cxnLst/>
            <a:rect l="l" t="t" r="r" b="b"/>
            <a:pathLst>
              <a:path w="1548734" h="1104764">
                <a:moveTo>
                  <a:pt x="0" y="0"/>
                </a:moveTo>
                <a:lnTo>
                  <a:pt x="1548734" y="0"/>
                </a:lnTo>
                <a:lnTo>
                  <a:pt x="1548734" y="1104764"/>
                </a:lnTo>
                <a:lnTo>
                  <a:pt x="0" y="11047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509691" y="6318607"/>
            <a:ext cx="1499218" cy="895217"/>
          </a:xfrm>
          <a:custGeom>
            <a:avLst/>
            <a:gdLst/>
            <a:ahLst/>
            <a:cxnLst/>
            <a:rect l="l" t="t" r="r" b="b"/>
            <a:pathLst>
              <a:path w="1499218" h="895217">
                <a:moveTo>
                  <a:pt x="0" y="0"/>
                </a:moveTo>
                <a:lnTo>
                  <a:pt x="1499218" y="0"/>
                </a:lnTo>
                <a:lnTo>
                  <a:pt x="1499218" y="895217"/>
                </a:lnTo>
                <a:lnTo>
                  <a:pt x="0" y="8952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491618" y="7966296"/>
            <a:ext cx="2079939" cy="507302"/>
          </a:xfrm>
          <a:custGeom>
            <a:avLst/>
            <a:gdLst/>
            <a:ahLst/>
            <a:cxnLst/>
            <a:rect l="l" t="t" r="r" b="b"/>
            <a:pathLst>
              <a:path w="2079939" h="507302">
                <a:moveTo>
                  <a:pt x="0" y="0"/>
                </a:moveTo>
                <a:lnTo>
                  <a:pt x="2079939" y="0"/>
                </a:lnTo>
                <a:lnTo>
                  <a:pt x="2079939" y="507302"/>
                </a:lnTo>
                <a:lnTo>
                  <a:pt x="0" y="5073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50119" y="549402"/>
            <a:ext cx="5592365" cy="612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5"/>
              </a:lnSpc>
              <a:spcBef>
                <a:spcPct val="0"/>
              </a:spcBef>
            </a:pPr>
            <a:r>
              <a:rPr lang="en-US" sz="3899" b="1" spc="-206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TECHNICAL APPROACH: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25415" y="2277440"/>
            <a:ext cx="399329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b="1" spc="-185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TECHNICAL STACK: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25415" y="2957591"/>
            <a:ext cx="2027301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  <a:spcBef>
                <a:spcPct val="0"/>
              </a:spcBef>
            </a:pPr>
            <a:r>
              <a:rPr lang="en-US" sz="3400" b="1" spc="-18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Frontend: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25415" y="5354210"/>
            <a:ext cx="1760344" cy="535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  <a:spcBef>
                <a:spcPct val="0"/>
              </a:spcBef>
            </a:pPr>
            <a:r>
              <a:rPr lang="en-US" sz="3400" b="1" spc="-18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Backend: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40E6-E05B-DFF1-510F-3BC388BE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611880" cy="1143000"/>
          </a:xfrm>
        </p:spPr>
        <p:txBody>
          <a:bodyPr/>
          <a:lstStyle/>
          <a:p>
            <a:r>
              <a:rPr lang="en-IN" dirty="0"/>
              <a:t>AIS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8D79-1D17-CF71-8D12-9AFD3823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NOAA  (Marine cadastre)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7D099-0376-A791-4F70-30EA2DE7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0761"/>
            <a:ext cx="16441232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960571" y="-87979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820899" y="70394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66127" y="1370560"/>
            <a:ext cx="6566193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36"/>
              </a:lnSpc>
              <a:spcBef>
                <a:spcPct val="0"/>
              </a:spcBef>
            </a:pPr>
            <a:r>
              <a:rPr lang="en-US" sz="3400" b="1" spc="-180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AIS DATA ANAMOLY DETECTION</a:t>
            </a:r>
          </a:p>
          <a:p>
            <a:pPr>
              <a:lnSpc>
                <a:spcPts val="3536"/>
              </a:lnSpc>
              <a:spcBef>
                <a:spcPct val="0"/>
              </a:spcBef>
            </a:pPr>
            <a:endParaRPr lang="en-US" sz="3400" b="1" spc="-180" dirty="0">
              <a:solidFill>
                <a:srgbClr val="262262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>
              <a:lnSpc>
                <a:spcPts val="3536"/>
              </a:lnSpc>
              <a:spcBef>
                <a:spcPct val="0"/>
              </a:spcBef>
            </a:pPr>
            <a:r>
              <a:rPr lang="en-US" sz="3400" b="1" spc="-180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Path deviation</a:t>
            </a:r>
            <a:r>
              <a:rPr lang="en-US" sz="3400" b="1" spc="-180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8303" y="2910840"/>
            <a:ext cx="15965448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182"/>
              </a:lnSpc>
              <a:spcBef>
                <a:spcPct val="0"/>
              </a:spcBef>
              <a:buFont typeface="Arial"/>
              <a:buChar char="•"/>
            </a:pPr>
            <a:r>
              <a:rPr lang="en-US" sz="3050" spc="-48" dirty="0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Moves off its expected or normal route. </a:t>
            </a:r>
            <a:endParaRPr lang="en-US" dirty="0">
              <a:ea typeface="Calibri"/>
              <a:cs typeface="Calibri"/>
            </a:endParaRPr>
          </a:p>
          <a:p>
            <a:pPr marL="457200" indent="-457200" algn="just">
              <a:lnSpc>
                <a:spcPts val="3182"/>
              </a:lnSpc>
              <a:spcBef>
                <a:spcPct val="0"/>
              </a:spcBef>
              <a:buFont typeface="Arial"/>
              <a:buChar char="•"/>
            </a:pPr>
            <a:endParaRPr lang="en-US" sz="3050" spc="-48" dirty="0">
              <a:solidFill>
                <a:srgbClr val="262262"/>
              </a:solidFill>
              <a:latin typeface="Arial"/>
              <a:ea typeface="Arial"/>
              <a:cs typeface="Arial"/>
            </a:endParaRPr>
          </a:p>
          <a:p>
            <a:pPr marL="457200" indent="-457200" algn="just">
              <a:lnSpc>
                <a:spcPts val="3182"/>
              </a:lnSpc>
              <a:spcBef>
                <a:spcPct val="0"/>
              </a:spcBef>
              <a:buFont typeface="Arial"/>
              <a:buChar char="•"/>
            </a:pPr>
            <a:r>
              <a:rPr lang="en-US" sz="3050" spc="-48" dirty="0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LSTM  - time-based data, to predict future paths and find unusual movements.​</a:t>
            </a:r>
            <a:endParaRPr lang="en-US" dirty="0">
              <a:ea typeface="Calibri"/>
              <a:cs typeface="Calibri"/>
            </a:endParaRPr>
          </a:p>
          <a:p>
            <a:pPr algn="just">
              <a:lnSpc>
                <a:spcPts val="3182"/>
              </a:lnSpc>
              <a:spcBef>
                <a:spcPct val="0"/>
              </a:spcBef>
            </a:pPr>
            <a:endParaRPr lang="en-US" sz="3050" spc="-48" dirty="0">
              <a:solidFill>
                <a:srgbClr val="262262"/>
              </a:solidFill>
              <a:latin typeface="Arial"/>
              <a:ea typeface="Arial"/>
              <a:cs typeface="Arial"/>
            </a:endParaRPr>
          </a:p>
          <a:p>
            <a:pPr algn="just">
              <a:lnSpc>
                <a:spcPts val="3182"/>
              </a:lnSpc>
              <a:spcBef>
                <a:spcPct val="0"/>
              </a:spcBef>
            </a:pPr>
            <a:endParaRPr lang="en-US" sz="3050" spc="-48" dirty="0">
              <a:solidFill>
                <a:srgbClr val="26226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1520" y="4793810"/>
            <a:ext cx="1935479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  <a:spcBef>
                <a:spcPct val="0"/>
              </a:spcBef>
            </a:pPr>
            <a:r>
              <a:rPr lang="en-US" sz="3400" b="1" spc="-180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Distance: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1068303" y="5591694"/>
                <a:ext cx="15965448" cy="410368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:r>
                  <a:rPr lang="en-US" sz="3050" spc="-48" dirty="0">
                    <a:solidFill>
                      <a:srgbClr val="262262"/>
                    </a:solidFill>
                    <a:latin typeface="Arial"/>
                    <a:ea typeface="Arial"/>
                    <a:cs typeface="Arial"/>
                    <a:sym typeface="Arial"/>
                  </a:rPr>
                  <a:t> Haversine formula - Distance between ​two consecutive positions. </a:t>
                </a: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Arial"/>
                </a:endParaRPr>
              </a:p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:endParaRPr lang="en-US" sz="3050" spc="-48" dirty="0">
                  <a:solidFill>
                    <a:srgbClr val="262262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:r>
                  <a:rPr lang="en-US" sz="3050" spc="-48" dirty="0">
                    <a:solidFill>
                      <a:srgbClr val="262262"/>
                    </a:solidFill>
                    <a:latin typeface="Arial"/>
                    <a:ea typeface="Arial"/>
                    <a:cs typeface="Arial"/>
                    <a:sym typeface="Arial"/>
                  </a:rPr>
                  <a:t>If the distance exceeds a predefined threshold, ​it indicates an anomaly.</a:t>
                </a:r>
              </a:p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:endParaRPr lang="en-US" sz="3050" spc="-48" dirty="0">
                  <a:solidFill>
                    <a:srgbClr val="262262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:endParaRPr lang="en-US" sz="3050" spc="-48" dirty="0">
                  <a:solidFill>
                    <a:srgbClr val="262262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:endParaRPr lang="en-US" sz="3050" spc="-48" dirty="0">
                  <a:solidFill>
                    <a:srgbClr val="262262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m:t>𝑑</m:t>
                      </m:r>
                      <m:r>
                        <a:rPr lang="en-IN" sz="2400" i="1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m:t>=2</m:t>
                      </m:r>
                      <m:r>
                        <a:rPr lang="en-IN" sz="2400" i="1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m:t>𝑅</m:t>
                      </m:r>
                      <m:r>
                        <a:rPr lang="en-IN" sz="2400" i="1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m:t>.</m:t>
                      </m:r>
                      <m:r>
                        <a:rPr lang="en-IN" sz="2400" i="1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m:t>𝑎𝑟𝑐𝑠𝑖𝑛𝑒</m:t>
                      </m:r>
                      <m:d>
                        <m:dPr>
                          <m:ctrlPr>
                            <a:rPr lang="en-IN" sz="2400" i="1" kern="1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atha" panose="020B0604020202020204" pitchFamily="34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IN" sz="2400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  <m:t>Δ</m:t>
                                  </m:r>
                                  <m: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  <m:t>𝜑</m:t>
                                  </m:r>
                                </m:num>
                                <m:den>
                                  <m: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400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2400" i="1" kern="10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Latha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i="1" kern="100">
                                              <a:solidFill>
                                                <a:schemeClr val="tx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Latha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 kern="100">
                                              <a:solidFill>
                                                <a:schemeClr val="tx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Latha" panose="020B0604020202020204" pitchFamily="34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IN" sz="2400" i="1" kern="100">
                                              <a:solidFill>
                                                <a:schemeClr val="tx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Latha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IN" sz="2400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cos</m:t>
                              </m:r>
                              <m:r>
                                <a:rPr lang="en-IN" sz="2400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⁡</m:t>
                              </m:r>
                              <m: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IN" sz="2400" i="1" kern="1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atha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en-IN" sz="2400" i="1" kern="1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atha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 kern="1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atha" panose="020B060402020202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∆</m:t>
                              </m:r>
                              <m: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IN" sz="2400" i="1" kern="10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atha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400" i="1" kern="1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atha" panose="020B0604020202020204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400" kern="100" dirty="0">
                  <a:solidFill>
                    <a:schemeClr val="tx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:endParaRPr lang="en-US" sz="3050" spc="-48" dirty="0">
                  <a:solidFill>
                    <a:srgbClr val="262262"/>
                  </a:solidFill>
                  <a:latin typeface="Arial"/>
                  <a:ea typeface="Arial"/>
                  <a:cs typeface="Arial"/>
                </a:endParaRPr>
              </a:p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:endParaRPr lang="en-US" sz="3050" spc="-48" dirty="0">
                  <a:solidFill>
                    <a:srgbClr val="262262"/>
                  </a:solidFill>
                  <a:latin typeface="Arial"/>
                  <a:ea typeface="Arial"/>
                  <a:cs typeface="Arial"/>
                </a:endParaRPr>
              </a:p>
              <a:p>
                <a:pPr algn="just">
                  <a:lnSpc>
                    <a:spcPts val="3182"/>
                  </a:lnSpc>
                  <a:spcBef>
                    <a:spcPct val="0"/>
                  </a:spcBef>
                </a:pPr>
                <a:endParaRPr lang="en-US" sz="3050" spc="-48" dirty="0">
                  <a:solidFill>
                    <a:srgbClr val="262262"/>
                  </a:solidFill>
                  <a:latin typeface="Arial"/>
                  <a:ea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03" y="5591694"/>
                <a:ext cx="15965448" cy="4103688"/>
              </a:xfrm>
              <a:prstGeom prst="rect">
                <a:avLst/>
              </a:prstGeom>
              <a:blipFill>
                <a:blip r:embed="rId4"/>
                <a:stretch>
                  <a:fillRect l="-1489" t="-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64A1996C-43F5-5DAD-9810-35CADF24C270}"/>
              </a:ext>
            </a:extLst>
          </p:cNvPr>
          <p:cNvSpPr/>
          <p:nvPr/>
        </p:nvSpPr>
        <p:spPr>
          <a:xfrm rot="10800000" flipH="1" flipV="1">
            <a:off x="-452191" y="634623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E3080FB-969E-1872-7499-72E2A6F307CC}"/>
              </a:ext>
            </a:extLst>
          </p:cNvPr>
          <p:cNvSpPr/>
          <p:nvPr/>
        </p:nvSpPr>
        <p:spPr>
          <a:xfrm flipH="1" flipV="1">
            <a:off x="14503371" y="-37835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ACE27-64F4-5027-A4EF-38D618E9D274}"/>
              </a:ext>
            </a:extLst>
          </p:cNvPr>
          <p:cNvSpPr txBox="1"/>
          <p:nvPr/>
        </p:nvSpPr>
        <p:spPr>
          <a:xfrm>
            <a:off x="294968" y="1548581"/>
            <a:ext cx="286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latin typeface="Arial Bold" panose="020B0704020202020204" pitchFamily="34" charset="0"/>
                <a:cs typeface="Arial Bold" panose="020B0704020202020204" pitchFamily="34" charset="0"/>
              </a:rPr>
              <a:t>COLLISION: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2FD45-8BE2-FC6F-3528-CFE90DA5CD76}"/>
              </a:ext>
            </a:extLst>
          </p:cNvPr>
          <p:cNvSpPr txBox="1"/>
          <p:nvPr/>
        </p:nvSpPr>
        <p:spPr>
          <a:xfrm>
            <a:off x="3279850" y="1340884"/>
            <a:ext cx="1265411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50" dirty="0">
                <a:latin typeface="Arial" panose="020B0604020202020204" pitchFamily="34" charset="0"/>
                <a:cs typeface="Arial" panose="020B0604020202020204" pitchFamily="34" charset="0"/>
              </a:rPr>
              <a:t>Using the Haversine formula and a boundary box, ships entering at high speed are flagged as anomalies, indicating potential risks like oil spills.</a:t>
            </a:r>
            <a:endParaRPr lang="en-IN" sz="3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63F8E-9D18-1864-35AA-3147FDB65B8D}"/>
                  </a:ext>
                </a:extLst>
              </p:cNvPr>
              <p:cNvSpPr txBox="1"/>
              <p:nvPr/>
            </p:nvSpPr>
            <p:spPr>
              <a:xfrm>
                <a:off x="1725560" y="3048000"/>
                <a:ext cx="15891879" cy="1106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b="1" dirty="0"/>
                  <a:t>                            HAVERSINE FORMULA:    </a:t>
                </a:r>
                <a:r>
                  <a:rPr lang="en-IN" sz="2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𝒔𝒊𝒏</m:t>
                        </m:r>
                      </m:e>
                      <m:sup>
                        <m: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800" b="1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1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IN" sz="2800" b="1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𝒍𝒂𝒕</m:t>
                            </m:r>
                          </m:num>
                          <m:den>
                            <m:r>
                              <a:rPr lang="en-IN" sz="2800" b="1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IN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d>
                          <m:dPr>
                            <m:ctrlPr>
                              <a:rPr lang="en-IN" sz="2800" b="1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b="1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𝒍𝒂𝒕</m:t>
                                </m:r>
                              </m:e>
                              <m:sub>
                                <m:r>
                                  <a:rPr lang="en-IN" sz="2800" b="1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d>
                          <m:dPr>
                            <m:ctrlPr>
                              <a:rPr lang="en-IN" sz="2800" b="1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b="1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𝒍𝒂𝒕</m:t>
                                </m:r>
                              </m:e>
                              <m:sub>
                                <m:r>
                                  <a:rPr lang="en-IN" sz="2800" b="1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𝒔𝒊𝒏</m:t>
                        </m:r>
                      </m:e>
                      <m:sup>
                        <m: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IN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𝒍𝒐𝒏</m:t>
                        </m:r>
                      </m:num>
                      <m:den>
                        <m:r>
                          <a:rPr lang="en-IN" sz="28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IN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63F8E-9D18-1864-35AA-3147FDB65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560" y="3048000"/>
                <a:ext cx="15891879" cy="1106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7814A7-8809-9E28-13E7-163CEFDBA5D9}"/>
              </a:ext>
            </a:extLst>
          </p:cNvPr>
          <p:cNvSpPr txBox="1"/>
          <p:nvPr/>
        </p:nvSpPr>
        <p:spPr>
          <a:xfrm>
            <a:off x="536840" y="5792238"/>
            <a:ext cx="37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 Bold" panose="020B0704020202020204" pitchFamily="34" charset="0"/>
                <a:cs typeface="Arial Bold" panose="020B0704020202020204" pitchFamily="34" charset="0"/>
              </a:rPr>
              <a:t>KALMAN’S FILTER</a:t>
            </a:r>
          </a:p>
          <a:p>
            <a:r>
              <a:rPr lang="en-IN" sz="3000" dirty="0">
                <a:latin typeface="Arial Bold" panose="020B0704020202020204" pitchFamily="34" charset="0"/>
                <a:cs typeface="Arial Bold" panose="020B0704020202020204" pitchFamily="34" charset="0"/>
              </a:rPr>
              <a:t> ALGORITHM: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00B673-A0DF-0BBA-C386-5B7682D5D375}"/>
              </a:ext>
            </a:extLst>
          </p:cNvPr>
          <p:cNvSpPr txBox="1"/>
          <p:nvPr/>
        </p:nvSpPr>
        <p:spPr>
          <a:xfrm>
            <a:off x="4465320" y="5662389"/>
            <a:ext cx="1295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Kalman Filters detect anomalies by comparing predicted system states with actual measurements.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Large differences signal outliers, indicating potential issues like unusual behavior or faults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5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960571" y="-87979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1003779" y="72680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1040" y="1082040"/>
            <a:ext cx="652272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  <a:spcBef>
                <a:spcPct val="0"/>
              </a:spcBef>
            </a:pPr>
            <a:r>
              <a:rPr lang="en-US" sz="3400" b="1" spc="-180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SATELLITE IMAGE PROCESSING: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9756" y="2056003"/>
            <a:ext cx="16848244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82"/>
              </a:lnSpc>
              <a:spcBef>
                <a:spcPct val="0"/>
              </a:spcBef>
            </a:pPr>
            <a:r>
              <a:rPr lang="en-US" sz="3060" spc="-48" dirty="0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Collected  data in Copernicus using the history of oil spills.</a:t>
            </a:r>
          </a:p>
          <a:p>
            <a:pPr algn="l">
              <a:lnSpc>
                <a:spcPts val="3182"/>
              </a:lnSpc>
              <a:spcBef>
                <a:spcPct val="0"/>
              </a:spcBef>
            </a:pPr>
            <a:endParaRPr lang="en-US" sz="3060" spc="-48" dirty="0">
              <a:solidFill>
                <a:srgbClr val="26226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182"/>
              </a:lnSpc>
              <a:spcBef>
                <a:spcPct val="0"/>
              </a:spcBef>
            </a:pPr>
            <a:r>
              <a:rPr lang="en-US" sz="3060" spc="-48" dirty="0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Preprocessing- Histogram Equalization.</a:t>
            </a:r>
          </a:p>
          <a:p>
            <a:pPr>
              <a:lnSpc>
                <a:spcPts val="3182"/>
              </a:lnSpc>
              <a:spcBef>
                <a:spcPct val="0"/>
              </a:spcBef>
            </a:pPr>
            <a:endParaRPr lang="en-US" sz="3060" spc="-48" dirty="0">
              <a:solidFill>
                <a:srgbClr val="26226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3182"/>
              </a:lnSpc>
              <a:spcBef>
                <a:spcPct val="0"/>
              </a:spcBef>
            </a:pPr>
            <a:r>
              <a:rPr lang="en-US" sz="3060" spc="-48" dirty="0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Tiff file processing – </a:t>
            </a:r>
            <a:r>
              <a:rPr lang="en-US" sz="3060" spc="-48" dirty="0" err="1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Rasterio</a:t>
            </a:r>
            <a:r>
              <a:rPr lang="en-US" sz="3060" spc="-48" dirty="0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3182"/>
              </a:lnSpc>
              <a:spcBef>
                <a:spcPct val="0"/>
              </a:spcBef>
            </a:pPr>
            <a:endParaRPr lang="en-US" sz="3060" spc="-48" dirty="0">
              <a:solidFill>
                <a:srgbClr val="26226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182"/>
              </a:lnSpc>
              <a:spcBef>
                <a:spcPct val="0"/>
              </a:spcBef>
            </a:pPr>
            <a:r>
              <a:rPr lang="en-US" sz="3060" spc="-48" dirty="0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DeepLabv3 Model – Model used for image processing.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44377" y="-26954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820899" y="70394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3007" y="1339012"/>
            <a:ext cx="792999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  <a:spcBef>
                <a:spcPct val="0"/>
              </a:spcBef>
            </a:pPr>
            <a:r>
              <a:rPr lang="en-US" sz="3400" b="1" spc="-180" dirty="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Alert System for Environmental Protection:​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9636" y="2365712"/>
            <a:ext cx="1618496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2"/>
              </a:lnSpc>
              <a:spcBef>
                <a:spcPct val="0"/>
              </a:spcBef>
            </a:pPr>
            <a:r>
              <a:rPr lang="en-US" sz="3060" spc="-48" dirty="0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SMTP (Simple Mail Transfer Protocol) to send alerts through email to nearby ports and ships.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2040" y="3353940"/>
            <a:ext cx="27432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  <a:spcBef>
                <a:spcPct val="0"/>
              </a:spcBef>
            </a:pPr>
            <a:r>
              <a:rPr lang="en-US" sz="3400" b="1" spc="-180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Conclusion: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69636" y="4342168"/>
            <a:ext cx="1565156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36"/>
              </a:lnSpc>
              <a:spcBef>
                <a:spcPct val="0"/>
              </a:spcBef>
            </a:pPr>
            <a:r>
              <a:rPr lang="en-US" sz="3060" spc="-54" dirty="0">
                <a:solidFill>
                  <a:srgbClr val="262262"/>
                </a:solidFill>
                <a:latin typeface="Arial"/>
                <a:ea typeface="Arial"/>
                <a:cs typeface="Arial"/>
                <a:sym typeface="Arial"/>
              </a:rPr>
              <a:t>By combining AIS data with satellite datasets, our system efficiently detects oil spills in the marine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960571" y="-87979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820899" y="70394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870770" y="1453953"/>
            <a:ext cx="14160095" cy="7965053"/>
          </a:xfrm>
          <a:custGeom>
            <a:avLst/>
            <a:gdLst/>
            <a:ahLst/>
            <a:cxnLst/>
            <a:rect l="l" t="t" r="r" b="b"/>
            <a:pathLst>
              <a:path w="14160095" h="7965053">
                <a:moveTo>
                  <a:pt x="0" y="0"/>
                </a:moveTo>
                <a:lnTo>
                  <a:pt x="14160094" y="0"/>
                </a:lnTo>
                <a:lnTo>
                  <a:pt x="14160094" y="7965053"/>
                </a:lnTo>
                <a:lnTo>
                  <a:pt x="0" y="7965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95139" y="416052"/>
            <a:ext cx="3138775" cy="612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5"/>
              </a:lnSpc>
              <a:spcBef>
                <a:spcPct val="0"/>
              </a:spcBef>
            </a:pPr>
            <a:r>
              <a:rPr lang="en-US" sz="3899" b="1" spc="-206">
                <a:solidFill>
                  <a:srgbClr val="262262"/>
                </a:solidFill>
                <a:latin typeface="Arial Bold"/>
                <a:ea typeface="Arial Bold"/>
                <a:cs typeface="Arial Bold"/>
                <a:sym typeface="Arial Bold"/>
              </a:rPr>
              <a:t>PROTOTYPE: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</TotalTime>
  <Words>346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Bold</vt:lpstr>
      <vt:lpstr>Arial</vt:lpstr>
      <vt:lpstr>Calibri</vt:lpstr>
      <vt:lpstr>Cambria Math</vt:lpstr>
      <vt:lpstr>Lexend Deca</vt:lpstr>
      <vt:lpstr>Office Theme</vt:lpstr>
      <vt:lpstr>PowerPoint Presentation</vt:lpstr>
      <vt:lpstr>PowerPoint Presentation</vt:lpstr>
      <vt:lpstr>PowerPoint Presentation</vt:lpstr>
      <vt:lpstr>AIS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dc:creator>tharunya thangaraj</dc:creator>
  <cp:lastModifiedBy>tharunya thangaraj</cp:lastModifiedBy>
  <cp:revision>120</cp:revision>
  <dcterms:created xsi:type="dcterms:W3CDTF">2006-08-16T00:00:00Z</dcterms:created>
  <dcterms:modified xsi:type="dcterms:W3CDTF">2024-12-12T09:42:26Z</dcterms:modified>
  <dc:identifier>DAGY5l4X6U8</dc:identifier>
</cp:coreProperties>
</file>