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23"/>
  </p:notesMasterIdLst>
  <p:handoutMasterIdLst>
    <p:handoutMasterId r:id="rId24"/>
  </p:handoutMasterIdLst>
  <p:sldIdLst>
    <p:sldId id="256" r:id="rId5"/>
    <p:sldId id="287" r:id="rId6"/>
    <p:sldId id="285" r:id="rId7"/>
    <p:sldId id="284" r:id="rId8"/>
    <p:sldId id="288" r:id="rId9"/>
    <p:sldId id="291" r:id="rId10"/>
    <p:sldId id="263" r:id="rId11"/>
    <p:sldId id="293" r:id="rId12"/>
    <p:sldId id="296" r:id="rId13"/>
    <p:sldId id="297" r:id="rId14"/>
    <p:sldId id="298" r:id="rId15"/>
    <p:sldId id="282" r:id="rId16"/>
    <p:sldId id="294" r:id="rId17"/>
    <p:sldId id="260" r:id="rId18"/>
    <p:sldId id="289" r:id="rId19"/>
    <p:sldId id="295" r:id="rId20"/>
    <p:sldId id="290"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hara" initials="s" lastIdx="1" clrIdx="0">
    <p:extLst>
      <p:ext uri="{19B8F6BF-5375-455C-9EA6-DF929625EA0E}">
        <p15:presenceInfo xmlns:p15="http://schemas.microsoft.com/office/powerpoint/2012/main" userId="7ce7b4943862bc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8181"/>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86432" autoAdjust="0"/>
  </p:normalViewPr>
  <p:slideViewPr>
    <p:cSldViewPr snapToGrid="0">
      <p:cViewPr varScale="1">
        <p:scale>
          <a:sx n="87" d="100"/>
          <a:sy n="87" d="100"/>
        </p:scale>
        <p:origin x="778" y="82"/>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8/5/2022</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8/5/2022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18</a:t>
            </a:fld>
            <a:endParaRPr lang="en-US" dirty="0"/>
          </a:p>
        </p:txBody>
      </p:sp>
    </p:spTree>
    <p:extLst>
      <p:ext uri="{BB962C8B-B14F-4D97-AF65-F5344CB8AC3E}">
        <p14:creationId xmlns:p14="http://schemas.microsoft.com/office/powerpoint/2010/main" val="2644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xmlns=""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xmlns=""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r>
              <a:rPr lang="en-US"/>
              <a:t>Click icon to add picture</a:t>
            </a:r>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xmlns=""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r>
              <a:rPr lang="en-US"/>
              <a:t>Click icon to add picture</a:t>
            </a:r>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xmlns=""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xmlns=""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r>
              <a:rPr lang="en-US"/>
              <a:t>Click icon to add picture</a:t>
            </a:r>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xmlns=""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xmlns=""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r>
              <a:rPr lang="en-US"/>
              <a:t>Click icon to add picture</a:t>
            </a:r>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r>
              <a:rPr lang="en-US"/>
              <a:t>Click icon to add picture</a:t>
            </a:r>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r>
              <a:rPr lang="en-US"/>
              <a:t>Click icon to add picture</a:t>
            </a:r>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r>
              <a:rPr lang="en-US"/>
              <a:t>Click icon to add picture</a:t>
            </a:r>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r>
              <a:rPr lang="en-US"/>
              <a:t>Click icon to add picture</a:t>
            </a:r>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 Id="rId5" Type="http://schemas.openxmlformats.org/officeDocument/2006/relationships/image" Target="../media/image12.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135117" y="527538"/>
            <a:ext cx="5891753" cy="4571999"/>
          </a:xfrm>
        </p:spPr>
        <p:txBody>
          <a:bodyPr/>
          <a:lstStyle/>
          <a:p>
            <a:pPr algn="ctr">
              <a:lnSpc>
                <a:spcPct val="100000"/>
              </a:lnSpc>
            </a:pPr>
            <a:r>
              <a:rPr lang="en-US" sz="8800" b="1" dirty="0">
                <a:latin typeface="AlgerianBasD" panose="04040705040A02020702" pitchFamily="82" charset="0"/>
              </a:rPr>
              <a:t>SMART PARKING SYSTEM</a:t>
            </a:r>
          </a:p>
        </p:txBody>
      </p:sp>
      <p:pic>
        <p:nvPicPr>
          <p:cNvPr id="8" name="Picture 7">
            <a:extLst>
              <a:ext uri="{FF2B5EF4-FFF2-40B4-BE49-F238E27FC236}">
                <a16:creationId xmlns:a16="http://schemas.microsoft.com/office/drawing/2014/main" id="{B1018A13-47E7-7570-367B-C1AD37264027}"/>
              </a:ext>
            </a:extLst>
          </p:cNvPr>
          <p:cNvPicPr>
            <a:picLocks noChangeAspect="1"/>
          </p:cNvPicPr>
          <p:nvPr/>
        </p:nvPicPr>
        <p:blipFill>
          <a:blip r:embed="rId2"/>
          <a:stretch>
            <a:fillRect/>
          </a:stretch>
        </p:blipFill>
        <p:spPr>
          <a:xfrm>
            <a:off x="6165131" y="0"/>
            <a:ext cx="6026870" cy="6858000"/>
          </a:xfrm>
          <a:prstGeom prst="rect">
            <a:avLst/>
          </a:prstGeom>
        </p:spPr>
      </p:pic>
      <p:sp>
        <p:nvSpPr>
          <p:cNvPr id="4" name="TextBox 3">
            <a:extLst>
              <a:ext uri="{FF2B5EF4-FFF2-40B4-BE49-F238E27FC236}">
                <a16:creationId xmlns:a16="http://schemas.microsoft.com/office/drawing/2014/main" id="{65D23422-322F-420C-19B8-5506D3A85B32}"/>
              </a:ext>
            </a:extLst>
          </p:cNvPr>
          <p:cNvSpPr txBox="1"/>
          <p:nvPr/>
        </p:nvSpPr>
        <p:spPr>
          <a:xfrm>
            <a:off x="3224625" y="4919008"/>
            <a:ext cx="5063347" cy="1938992"/>
          </a:xfrm>
          <a:prstGeom prst="rect">
            <a:avLst/>
          </a:prstGeom>
          <a:noFill/>
        </p:spPr>
        <p:txBody>
          <a:bodyPr wrap="square" rtlCol="0">
            <a:spAutoFit/>
          </a:bodyPr>
          <a:lstStyle/>
          <a:p>
            <a:r>
              <a:rPr lang="en-US" sz="2000" dirty="0">
                <a:solidFill>
                  <a:schemeClr val="bg1"/>
                </a:solidFill>
                <a:latin typeface="Abadi MT Condensed" panose="020B0506030101010103" pitchFamily="34" charset="0"/>
              </a:rPr>
              <a:t>Team Members</a:t>
            </a:r>
          </a:p>
          <a:p>
            <a:r>
              <a:rPr lang="en-US" sz="2000" dirty="0" err="1">
                <a:solidFill>
                  <a:schemeClr val="bg1"/>
                </a:solidFill>
                <a:latin typeface="Abadi MT Condensed" panose="020B0506030101010103" pitchFamily="34" charset="0"/>
              </a:rPr>
              <a:t>U.K.S.N.Bandara</a:t>
            </a:r>
            <a:r>
              <a:rPr lang="en-US" sz="2000" dirty="0">
                <a:solidFill>
                  <a:schemeClr val="bg1"/>
                </a:solidFill>
                <a:latin typeface="Abadi MT Condensed" panose="020B0506030101010103" pitchFamily="34" charset="0"/>
              </a:rPr>
              <a:t> – 919</a:t>
            </a:r>
          </a:p>
          <a:p>
            <a:r>
              <a:rPr lang="en-US" sz="2000" dirty="0" err="1">
                <a:solidFill>
                  <a:schemeClr val="bg1"/>
                </a:solidFill>
                <a:latin typeface="Abadi MT Condensed" panose="020B0506030101010103" pitchFamily="34" charset="0"/>
              </a:rPr>
              <a:t>M.F.M.Yahya</a:t>
            </a:r>
            <a:r>
              <a:rPr lang="en-US" sz="2000" dirty="0">
                <a:solidFill>
                  <a:schemeClr val="bg1"/>
                </a:solidFill>
                <a:latin typeface="Abadi MT Condensed" panose="020B0506030101010103" pitchFamily="34" charset="0"/>
              </a:rPr>
              <a:t> - 1005</a:t>
            </a:r>
          </a:p>
          <a:p>
            <a:r>
              <a:rPr lang="en-US" sz="2000" dirty="0" err="1">
                <a:solidFill>
                  <a:schemeClr val="bg1"/>
                </a:solidFill>
                <a:latin typeface="Abadi MT Condensed" panose="020B0506030101010103" pitchFamily="34" charset="0"/>
              </a:rPr>
              <a:t>B.M.V.N.Sarathkumara</a:t>
            </a:r>
            <a:r>
              <a:rPr lang="en-US" sz="2000" dirty="0">
                <a:solidFill>
                  <a:schemeClr val="bg1"/>
                </a:solidFill>
                <a:latin typeface="Abadi MT Condensed" panose="020B0506030101010103" pitchFamily="34" charset="0"/>
              </a:rPr>
              <a:t> – 1008</a:t>
            </a:r>
          </a:p>
          <a:p>
            <a:r>
              <a:rPr lang="en-US" sz="2000" dirty="0" err="1">
                <a:solidFill>
                  <a:schemeClr val="bg1"/>
                </a:solidFill>
                <a:latin typeface="Abadi MT Condensed" panose="020B0506030101010103" pitchFamily="34" charset="0"/>
              </a:rPr>
              <a:t>S.Tharshithan</a:t>
            </a:r>
            <a:r>
              <a:rPr lang="en-US" sz="2000" dirty="0">
                <a:solidFill>
                  <a:schemeClr val="bg1"/>
                </a:solidFill>
                <a:latin typeface="Abadi MT Condensed" panose="020B0506030101010103" pitchFamily="34" charset="0"/>
              </a:rPr>
              <a:t> - 1060</a:t>
            </a:r>
          </a:p>
          <a:p>
            <a:r>
              <a:rPr lang="en-US" sz="2000" dirty="0" err="1">
                <a:solidFill>
                  <a:schemeClr val="bg1"/>
                </a:solidFill>
                <a:latin typeface="Abadi MT Condensed" panose="020B0506030101010103" pitchFamily="34" charset="0"/>
              </a:rPr>
              <a:t>T.V.T.I.Vithanage</a:t>
            </a:r>
            <a:r>
              <a:rPr lang="en-US" sz="2000" dirty="0">
                <a:solidFill>
                  <a:schemeClr val="bg1"/>
                </a:solidFill>
                <a:latin typeface="Abadi MT Condensed" panose="020B0506030101010103" pitchFamily="34" charset="0"/>
              </a:rPr>
              <a:t> -  1224</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C0361-4836-CDCA-3A2D-71EF34CD99E7}"/>
              </a:ext>
            </a:extLst>
          </p:cNvPr>
          <p:cNvSpPr>
            <a:spLocks noGrp="1"/>
          </p:cNvSpPr>
          <p:nvPr>
            <p:ph idx="1"/>
          </p:nvPr>
        </p:nvSpPr>
        <p:spPr>
          <a:xfrm>
            <a:off x="406401" y="2447636"/>
            <a:ext cx="11554690" cy="4273839"/>
          </a:xfrm>
        </p:spPr>
        <p:txBody>
          <a:bodyPr/>
          <a:lstStyle/>
          <a:p>
            <a:r>
              <a:rPr lang="en-US" sz="1800" b="1" dirty="0">
                <a:latin typeface="Times New Roman" panose="02020603050405020304" pitchFamily="18" charset="0"/>
                <a:cs typeface="Times New Roman" panose="02020603050405020304" pitchFamily="18" charset="0"/>
              </a:rPr>
              <a:t>Breadboard</a:t>
            </a: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Jumper wires</a:t>
            </a:r>
          </a:p>
          <a:p>
            <a:endParaRPr lang="en-US" dirty="0"/>
          </a:p>
        </p:txBody>
      </p:sp>
      <p:sp>
        <p:nvSpPr>
          <p:cNvPr id="6" name="Slide Number Placeholder 5">
            <a:extLst>
              <a:ext uri="{FF2B5EF4-FFF2-40B4-BE49-F238E27FC236}">
                <a16:creationId xmlns:a16="http://schemas.microsoft.com/office/drawing/2014/main" id="{ECDB2D44-E538-51A8-AE00-A74E709BC236}"/>
              </a:ext>
            </a:extLst>
          </p:cNvPr>
          <p:cNvSpPr>
            <a:spLocks noGrp="1"/>
          </p:cNvSpPr>
          <p:nvPr>
            <p:ph type="sldNum" sz="quarter" idx="12"/>
          </p:nvPr>
        </p:nvSpPr>
        <p:spPr/>
        <p:txBody>
          <a:bodyPr/>
          <a:lstStyle/>
          <a:p>
            <a:fld id="{27CE633F-9882-4A5C-83A2-1109D0C73261}" type="slidenum">
              <a:rPr lang="en-US" smtClean="0"/>
              <a:t>10</a:t>
            </a:fld>
            <a:endParaRPr lang="en-US" dirty="0"/>
          </a:p>
        </p:txBody>
      </p:sp>
      <p:pic>
        <p:nvPicPr>
          <p:cNvPr id="7" name="Content Placeholder 3">
            <a:extLst>
              <a:ext uri="{FF2B5EF4-FFF2-40B4-BE49-F238E27FC236}">
                <a16:creationId xmlns:a16="http://schemas.microsoft.com/office/drawing/2014/main" id="{F7C77230-797D-57DA-22DA-D138B87E4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361" y="2781295"/>
            <a:ext cx="2581275" cy="177165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19D471A1-E8C7-E157-08AC-799B2DFC4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56273"/>
            <a:ext cx="4040340" cy="168347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CEBE89F2-2CFE-2AAE-8607-439124C423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8518" y="4978291"/>
            <a:ext cx="2188209" cy="1639044"/>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52C07665-01B5-AC5F-1973-7EB331DDA5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2431" y="5000350"/>
            <a:ext cx="2429895" cy="16169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433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6D8B-5D37-00BD-8339-91E84A722A26}"/>
              </a:ext>
            </a:extLst>
          </p:cNvPr>
          <p:cNvSpPr>
            <a:spLocks noGrp="1"/>
          </p:cNvSpPr>
          <p:nvPr>
            <p:ph type="title"/>
          </p:nvPr>
        </p:nvSpPr>
        <p:spPr/>
        <p:txBody>
          <a:bodyPr/>
          <a:lstStyle/>
          <a:p>
            <a:r>
              <a:rPr lang="en-US" dirty="0"/>
              <a:t>Software components</a:t>
            </a:r>
          </a:p>
        </p:txBody>
      </p:sp>
      <p:sp>
        <p:nvSpPr>
          <p:cNvPr id="3" name="Content Placeholder 2">
            <a:extLst>
              <a:ext uri="{FF2B5EF4-FFF2-40B4-BE49-F238E27FC236}">
                <a16:creationId xmlns:a16="http://schemas.microsoft.com/office/drawing/2014/main" id="{94FFA143-6DC0-20FA-9F50-860CABC7689B}"/>
              </a:ext>
            </a:extLst>
          </p:cNvPr>
          <p:cNvSpPr>
            <a:spLocks noGrp="1"/>
          </p:cNvSpPr>
          <p:nvPr>
            <p:ph idx="1"/>
          </p:nvPr>
        </p:nvSpPr>
        <p:spPr>
          <a:xfrm>
            <a:off x="801278" y="2601798"/>
            <a:ext cx="10427554" cy="3579546"/>
          </a:xfrm>
        </p:spPr>
        <p:txBody>
          <a:bodyPr/>
          <a:lstStyle/>
          <a:p>
            <a:pPr marL="457200" indent="-457200">
              <a:lnSpc>
                <a:spcPct val="200000"/>
              </a:lnSpc>
              <a:buFont typeface="Wingdings" panose="05000000000000000000" pitchFamily="2" charset="2"/>
              <a:buChar char="v"/>
            </a:pPr>
            <a:r>
              <a:rPr lang="it-IT" sz="2000" dirty="0">
                <a:latin typeface="Times New Roman" panose="02020603050405020304" pitchFamily="18" charset="0"/>
                <a:cs typeface="Times New Roman" panose="02020603050405020304" pitchFamily="18" charset="0"/>
              </a:rPr>
              <a:t>Adafruit IO</a:t>
            </a:r>
          </a:p>
          <a:p>
            <a:pPr marL="457200" indent="-457200">
              <a:lnSpc>
                <a:spcPct val="200000"/>
              </a:lnSpc>
              <a:buFont typeface="Wingdings" panose="05000000000000000000" pitchFamily="2" charset="2"/>
              <a:buChar char="v"/>
            </a:pPr>
            <a:r>
              <a:rPr lang="it-IT" sz="2000" dirty="0">
                <a:latin typeface="Times New Roman" panose="02020603050405020304" pitchFamily="18" charset="0"/>
                <a:cs typeface="Times New Roman" panose="02020603050405020304" pitchFamily="18" charset="0"/>
              </a:rPr>
              <a:t>Arduino ide</a:t>
            </a:r>
          </a:p>
          <a:p>
            <a:pPr marL="457200" indent="-457200">
              <a:lnSpc>
                <a:spcPct val="200000"/>
              </a:lnSpc>
              <a:buFont typeface="Wingdings" panose="05000000000000000000" pitchFamily="2" charset="2"/>
              <a:buChar char="v"/>
            </a:pPr>
            <a:r>
              <a:rPr lang="it-IT" sz="2000" dirty="0">
                <a:latin typeface="Times New Roman" panose="02020603050405020304" pitchFamily="18" charset="0"/>
                <a:cs typeface="Times New Roman" panose="02020603050405020304" pitchFamily="18" charset="0"/>
              </a:rPr>
              <a:t>zapier</a:t>
            </a:r>
          </a:p>
          <a:p>
            <a:endParaRPr lang="en-US" dirty="0"/>
          </a:p>
        </p:txBody>
      </p:sp>
      <p:sp>
        <p:nvSpPr>
          <p:cNvPr id="6" name="Slide Number Placeholder 5">
            <a:extLst>
              <a:ext uri="{FF2B5EF4-FFF2-40B4-BE49-F238E27FC236}">
                <a16:creationId xmlns:a16="http://schemas.microsoft.com/office/drawing/2014/main" id="{1DB2C61C-9546-40DD-2F86-6C4680B14E8E}"/>
              </a:ext>
            </a:extLst>
          </p:cNvPr>
          <p:cNvSpPr>
            <a:spLocks noGrp="1"/>
          </p:cNvSpPr>
          <p:nvPr>
            <p:ph type="sldNum" sz="quarter" idx="12"/>
          </p:nvPr>
        </p:nvSpPr>
        <p:spPr/>
        <p:txBody>
          <a:bodyPr/>
          <a:lstStyle/>
          <a:p>
            <a:fld id="{27CE633F-9882-4A5C-83A2-1109D0C73261}" type="slidenum">
              <a:rPr lang="en-US" smtClean="0"/>
              <a:t>11</a:t>
            </a:fld>
            <a:endParaRPr lang="en-US" dirty="0"/>
          </a:p>
        </p:txBody>
      </p:sp>
    </p:spTree>
    <p:extLst>
      <p:ext uri="{BB962C8B-B14F-4D97-AF65-F5344CB8AC3E}">
        <p14:creationId xmlns:p14="http://schemas.microsoft.com/office/powerpoint/2010/main" val="1027048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BF36-CCDA-40E8-8F02-5C4C9733B9A9}"/>
              </a:ext>
            </a:extLst>
          </p:cNvPr>
          <p:cNvSpPr>
            <a:spLocks noGrp="1"/>
          </p:cNvSpPr>
          <p:nvPr>
            <p:ph type="title"/>
          </p:nvPr>
        </p:nvSpPr>
        <p:spPr/>
        <p:txBody>
          <a:bodyPr/>
          <a:lstStyle/>
          <a:p>
            <a:r>
              <a:rPr lang="en-US" dirty="0"/>
              <a:t>Circuit diagram </a:t>
            </a:r>
          </a:p>
        </p:txBody>
      </p:sp>
      <p:sp>
        <p:nvSpPr>
          <p:cNvPr id="6" name="Slide Number Placeholder 5">
            <a:extLst>
              <a:ext uri="{FF2B5EF4-FFF2-40B4-BE49-F238E27FC236}">
                <a16:creationId xmlns:a16="http://schemas.microsoft.com/office/drawing/2014/main" id="{8261F2D8-0FFE-4FCF-8CAE-CD0A4FF99423}"/>
              </a:ext>
            </a:extLst>
          </p:cNvPr>
          <p:cNvSpPr>
            <a:spLocks noGrp="1"/>
          </p:cNvSpPr>
          <p:nvPr>
            <p:ph type="sldNum" sz="quarter" idx="12"/>
          </p:nvPr>
        </p:nvSpPr>
        <p:spPr/>
        <p:txBody>
          <a:bodyPr/>
          <a:lstStyle/>
          <a:p>
            <a:fld id="{27CE633F-9882-4A5C-83A2-1109D0C73261}" type="slidenum">
              <a:rPr lang="en-US" smtClean="0"/>
              <a:t>12</a:t>
            </a:fld>
            <a:endParaRPr lang="en-US" dirty="0"/>
          </a:p>
        </p:txBody>
      </p:sp>
      <p:pic>
        <p:nvPicPr>
          <p:cNvPr id="9" name="Content Placeholder 8">
            <a:extLst>
              <a:ext uri="{FF2B5EF4-FFF2-40B4-BE49-F238E27FC236}">
                <a16:creationId xmlns:a16="http://schemas.microsoft.com/office/drawing/2014/main" id="{4A37461A-3BEB-D6AA-482C-F73C290114F2}"/>
              </a:ext>
            </a:extLst>
          </p:cNvPr>
          <p:cNvPicPr>
            <a:picLocks noGrp="1" noChangeAspect="1"/>
          </p:cNvPicPr>
          <p:nvPr>
            <p:ph idx="1"/>
          </p:nvPr>
        </p:nvPicPr>
        <p:blipFill>
          <a:blip r:embed="rId2"/>
          <a:stretch>
            <a:fillRect/>
          </a:stretch>
        </p:blipFill>
        <p:spPr>
          <a:xfrm>
            <a:off x="2095130" y="2681056"/>
            <a:ext cx="7803471" cy="37463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8647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90E8-0D79-8EAE-59BE-6481830ED0BF}"/>
              </a:ext>
            </a:extLst>
          </p:cNvPr>
          <p:cNvSpPr>
            <a:spLocks noGrp="1"/>
          </p:cNvSpPr>
          <p:nvPr>
            <p:ph type="title"/>
          </p:nvPr>
        </p:nvSpPr>
        <p:spPr/>
        <p:txBody>
          <a:bodyPr/>
          <a:lstStyle/>
          <a:p>
            <a:r>
              <a:rPr lang="en-US" dirty="0"/>
              <a:t>TIME PLAN</a:t>
            </a:r>
          </a:p>
        </p:txBody>
      </p:sp>
      <p:pic>
        <p:nvPicPr>
          <p:cNvPr id="8" name="Content Placeholder 7">
            <a:extLst>
              <a:ext uri="{FF2B5EF4-FFF2-40B4-BE49-F238E27FC236}">
                <a16:creationId xmlns:a16="http://schemas.microsoft.com/office/drawing/2014/main" id="{36C02F63-4D66-5307-0AA0-C068AADDA938}"/>
              </a:ext>
            </a:extLst>
          </p:cNvPr>
          <p:cNvPicPr>
            <a:picLocks noGrp="1" noChangeAspect="1"/>
          </p:cNvPicPr>
          <p:nvPr>
            <p:ph idx="1"/>
          </p:nvPr>
        </p:nvPicPr>
        <p:blipFill>
          <a:blip r:embed="rId2"/>
          <a:stretch>
            <a:fillRect/>
          </a:stretch>
        </p:blipFill>
        <p:spPr>
          <a:xfrm>
            <a:off x="1466419" y="2406217"/>
            <a:ext cx="9089581" cy="3420061"/>
          </a:xfrm>
        </p:spPr>
      </p:pic>
      <p:sp>
        <p:nvSpPr>
          <p:cNvPr id="6" name="Slide Number Placeholder 5">
            <a:extLst>
              <a:ext uri="{FF2B5EF4-FFF2-40B4-BE49-F238E27FC236}">
                <a16:creationId xmlns:a16="http://schemas.microsoft.com/office/drawing/2014/main" id="{E9A366F3-3AA7-16B2-0E70-034AA793649C}"/>
              </a:ext>
            </a:extLst>
          </p:cNvPr>
          <p:cNvSpPr>
            <a:spLocks noGrp="1"/>
          </p:cNvSpPr>
          <p:nvPr>
            <p:ph type="sldNum" sz="quarter" idx="12"/>
          </p:nvPr>
        </p:nvSpPr>
        <p:spPr/>
        <p:txBody>
          <a:bodyPr/>
          <a:lstStyle/>
          <a:p>
            <a:fld id="{27CE633F-9882-4A5C-83A2-1109D0C73261}" type="slidenum">
              <a:rPr lang="en-US" smtClean="0"/>
              <a:t>13</a:t>
            </a:fld>
            <a:endParaRPr lang="en-US" dirty="0"/>
          </a:p>
        </p:txBody>
      </p:sp>
    </p:spTree>
    <p:extLst>
      <p:ext uri="{BB962C8B-B14F-4D97-AF65-F5344CB8AC3E}">
        <p14:creationId xmlns:p14="http://schemas.microsoft.com/office/powerpoint/2010/main" val="144727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lstStyle/>
          <a:p>
            <a:r>
              <a:rPr lang="en-US" dirty="0"/>
              <a:t>BUDGET</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14</a:t>
            </a:fld>
            <a:endParaRPr lang="en-US" dirty="0"/>
          </a:p>
        </p:txBody>
      </p:sp>
      <p:graphicFrame>
        <p:nvGraphicFramePr>
          <p:cNvPr id="10" name="Table 10">
            <a:extLst>
              <a:ext uri="{FF2B5EF4-FFF2-40B4-BE49-F238E27FC236}">
                <a16:creationId xmlns:a16="http://schemas.microsoft.com/office/drawing/2014/main" id="{85D9C3C7-0080-4991-BF14-ADBE5532A077}"/>
              </a:ext>
            </a:extLst>
          </p:cNvPr>
          <p:cNvGraphicFramePr>
            <a:graphicFrameLocks noGrp="1"/>
          </p:cNvGraphicFramePr>
          <p:nvPr>
            <p:extLst>
              <p:ext uri="{D42A27DB-BD31-4B8C-83A1-F6EECF244321}">
                <p14:modId xmlns:p14="http://schemas.microsoft.com/office/powerpoint/2010/main" val="2934239592"/>
              </p:ext>
            </p:extLst>
          </p:nvPr>
        </p:nvGraphicFramePr>
        <p:xfrm>
          <a:off x="1656903" y="2549485"/>
          <a:ext cx="8528537" cy="3922275"/>
        </p:xfrm>
        <a:graphic>
          <a:graphicData uri="http://schemas.openxmlformats.org/drawingml/2006/table">
            <a:tbl>
              <a:tblPr firstRow="1" bandRow="1">
                <a:tableStyleId>{16D9F66E-5EB9-4882-86FB-DCBF35E3C3E4}</a:tableStyleId>
              </a:tblPr>
              <a:tblGrid>
                <a:gridCol w="2138993">
                  <a:extLst>
                    <a:ext uri="{9D8B030D-6E8A-4147-A177-3AD203B41FA5}">
                      <a16:colId xmlns:a16="http://schemas.microsoft.com/office/drawing/2014/main" val="222461522"/>
                    </a:ext>
                  </a:extLst>
                </a:gridCol>
                <a:gridCol w="2129848">
                  <a:extLst>
                    <a:ext uri="{9D8B030D-6E8A-4147-A177-3AD203B41FA5}">
                      <a16:colId xmlns:a16="http://schemas.microsoft.com/office/drawing/2014/main" val="243233977"/>
                    </a:ext>
                  </a:extLst>
                </a:gridCol>
                <a:gridCol w="2129848">
                  <a:extLst>
                    <a:ext uri="{9D8B030D-6E8A-4147-A177-3AD203B41FA5}">
                      <a16:colId xmlns:a16="http://schemas.microsoft.com/office/drawing/2014/main" val="992057106"/>
                    </a:ext>
                  </a:extLst>
                </a:gridCol>
                <a:gridCol w="2129848">
                  <a:extLst>
                    <a:ext uri="{9D8B030D-6E8A-4147-A177-3AD203B41FA5}">
                      <a16:colId xmlns:a16="http://schemas.microsoft.com/office/drawing/2014/main" val="3321392970"/>
                    </a:ext>
                  </a:extLst>
                </a:gridCol>
              </a:tblGrid>
              <a:tr h="686175">
                <a:tc>
                  <a:txBody>
                    <a:bodyPr/>
                    <a:lstStyle/>
                    <a:p>
                      <a:r>
                        <a:rPr lang="en-US" b="1" dirty="0">
                          <a:latin typeface="Times New Roman" panose="02020603050405020304" pitchFamily="18" charset="0"/>
                          <a:cs typeface="Times New Roman" panose="02020603050405020304" pitchFamily="18" charset="0"/>
                        </a:rPr>
                        <a:t>Name</a:t>
                      </a:r>
                    </a:p>
                  </a:txBody>
                  <a:tcPr/>
                </a:tc>
                <a:tc>
                  <a:txBody>
                    <a:bodyPr/>
                    <a:lstStyle/>
                    <a:p>
                      <a:r>
                        <a:rPr lang="en-US" b="1" dirty="0">
                          <a:latin typeface="Times New Roman" panose="02020603050405020304" pitchFamily="18" charset="0"/>
                          <a:cs typeface="Times New Roman" panose="02020603050405020304" pitchFamily="18" charset="0"/>
                        </a:rPr>
                        <a:t>Qty.</a:t>
                      </a:r>
                    </a:p>
                  </a:txBody>
                  <a:tcPr/>
                </a:tc>
                <a:tc>
                  <a:txBody>
                    <a:bodyPr/>
                    <a:lstStyle/>
                    <a:p>
                      <a:r>
                        <a:rPr lang="en-US" b="1" dirty="0">
                          <a:latin typeface="Times New Roman" panose="02020603050405020304" pitchFamily="18" charset="0"/>
                          <a:cs typeface="Times New Roman" panose="02020603050405020304" pitchFamily="18" charset="0"/>
                        </a:rPr>
                        <a:t>Price in each item (Rs.)</a:t>
                      </a:r>
                    </a:p>
                  </a:txBody>
                  <a:tcPr/>
                </a:tc>
                <a:tc>
                  <a:txBody>
                    <a:bodyPr/>
                    <a:lstStyle/>
                    <a:p>
                      <a:r>
                        <a:rPr lang="en-US" b="1" dirty="0">
                          <a:latin typeface="Times New Roman" panose="02020603050405020304" pitchFamily="18" charset="0"/>
                          <a:cs typeface="Times New Roman" panose="02020603050405020304" pitchFamily="18" charset="0"/>
                        </a:rPr>
                        <a:t>Price (Rs.)</a:t>
                      </a:r>
                    </a:p>
                  </a:txBody>
                  <a:tcPr/>
                </a:tc>
                <a:extLst>
                  <a:ext uri="{0D108BD9-81ED-4DB2-BD59-A6C34878D82A}">
                    <a16:rowId xmlns:a16="http://schemas.microsoft.com/office/drawing/2014/main" val="669078454"/>
                  </a:ext>
                </a:extLst>
              </a:tr>
              <a:tr h="351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latin typeface="Times New Roman" panose="02020603050405020304" pitchFamily="18" charset="0"/>
                          <a:cs typeface="Times New Roman" panose="02020603050405020304" pitchFamily="18" charset="0"/>
                        </a:rPr>
                        <a:t>Nodemcu</a:t>
                      </a:r>
                      <a:r>
                        <a:rPr lang="en-US" b="0" dirty="0">
                          <a:latin typeface="Times New Roman" panose="02020603050405020304" pitchFamily="18" charset="0"/>
                          <a:cs typeface="Times New Roman" panose="02020603050405020304" pitchFamily="18" charset="0"/>
                        </a:rPr>
                        <a:t> esp8266</a:t>
                      </a:r>
                    </a:p>
                  </a:txBody>
                  <a:tcPr/>
                </a:tc>
                <a:tc>
                  <a:txBody>
                    <a:bodyPr/>
                    <a:lstStyle/>
                    <a:p>
                      <a:r>
                        <a:rPr lang="en-US" b="0" dirty="0">
                          <a:latin typeface="Times New Roman" panose="02020603050405020304" pitchFamily="18" charset="0"/>
                          <a:cs typeface="Times New Roman" panose="02020603050405020304" pitchFamily="18" charset="0"/>
                        </a:rPr>
                        <a:t>1</a:t>
                      </a:r>
                    </a:p>
                  </a:txBody>
                  <a:tcPr/>
                </a:tc>
                <a:tc>
                  <a:txBody>
                    <a:bodyPr/>
                    <a:lstStyle/>
                    <a:p>
                      <a:r>
                        <a:rPr lang="en-US" b="0" dirty="0">
                          <a:latin typeface="Times New Roman" panose="02020603050405020304" pitchFamily="18" charset="0"/>
                          <a:cs typeface="Times New Roman" panose="02020603050405020304" pitchFamily="18" charset="0"/>
                        </a:rPr>
                        <a:t>1370</a:t>
                      </a:r>
                    </a:p>
                  </a:txBody>
                  <a:tcPr/>
                </a:tc>
                <a:tc>
                  <a:txBody>
                    <a:bodyPr/>
                    <a:lstStyle/>
                    <a:p>
                      <a:r>
                        <a:rPr lang="en-US" b="0" dirty="0">
                          <a:latin typeface="Times New Roman" panose="02020603050405020304" pitchFamily="18" charset="0"/>
                          <a:cs typeface="Times New Roman" panose="02020603050405020304" pitchFamily="18" charset="0"/>
                        </a:rPr>
                        <a:t>1370</a:t>
                      </a:r>
                    </a:p>
                  </a:txBody>
                  <a:tcPr/>
                </a:tc>
                <a:extLst>
                  <a:ext uri="{0D108BD9-81ED-4DB2-BD59-A6C34878D82A}">
                    <a16:rowId xmlns:a16="http://schemas.microsoft.com/office/drawing/2014/main" val="784744647"/>
                  </a:ext>
                </a:extLst>
              </a:tr>
              <a:tr h="397545">
                <a:tc>
                  <a:txBody>
                    <a:bodyPr/>
                    <a:lstStyle/>
                    <a:p>
                      <a:r>
                        <a:rPr lang="en-US" b="0" dirty="0">
                          <a:latin typeface="Times New Roman" panose="02020603050405020304" pitchFamily="18" charset="0"/>
                          <a:cs typeface="Times New Roman" panose="02020603050405020304" pitchFamily="18" charset="0"/>
                        </a:rPr>
                        <a:t>Bread board</a:t>
                      </a:r>
                    </a:p>
                  </a:txBody>
                  <a:tcPr/>
                </a:tc>
                <a:tc>
                  <a:txBody>
                    <a:bodyPr/>
                    <a:lstStyle/>
                    <a:p>
                      <a:r>
                        <a:rPr lang="en-US" b="0" dirty="0">
                          <a:latin typeface="Times New Roman" panose="02020603050405020304" pitchFamily="18" charset="0"/>
                          <a:cs typeface="Times New Roman" panose="02020603050405020304" pitchFamily="18" charset="0"/>
                        </a:rPr>
                        <a:t>1</a:t>
                      </a:r>
                    </a:p>
                  </a:txBody>
                  <a:tcPr/>
                </a:tc>
                <a:tc>
                  <a:txBody>
                    <a:bodyPr/>
                    <a:lstStyle/>
                    <a:p>
                      <a:r>
                        <a:rPr lang="en-US" b="0" dirty="0">
                          <a:latin typeface="Times New Roman" panose="02020603050405020304" pitchFamily="18" charset="0"/>
                          <a:cs typeface="Times New Roman" panose="02020603050405020304" pitchFamily="18" charset="0"/>
                        </a:rPr>
                        <a:t>450</a:t>
                      </a:r>
                    </a:p>
                  </a:txBody>
                  <a:tcPr/>
                </a:tc>
                <a:tc>
                  <a:txBody>
                    <a:bodyPr/>
                    <a:lstStyle/>
                    <a:p>
                      <a:r>
                        <a:rPr lang="en-US" b="0" dirty="0">
                          <a:latin typeface="Times New Roman" panose="02020603050405020304" pitchFamily="18" charset="0"/>
                          <a:cs typeface="Times New Roman" panose="02020603050405020304" pitchFamily="18" charset="0"/>
                        </a:rPr>
                        <a:t>450</a:t>
                      </a:r>
                    </a:p>
                  </a:txBody>
                  <a:tcPr/>
                </a:tc>
                <a:extLst>
                  <a:ext uri="{0D108BD9-81ED-4DB2-BD59-A6C34878D82A}">
                    <a16:rowId xmlns:a16="http://schemas.microsoft.com/office/drawing/2014/main" val="3597873657"/>
                  </a:ext>
                </a:extLst>
              </a:tr>
              <a:tr h="397545">
                <a:tc>
                  <a:txBody>
                    <a:bodyPr/>
                    <a:lstStyle/>
                    <a:p>
                      <a:r>
                        <a:rPr lang="en-US" b="0" dirty="0">
                          <a:latin typeface="Times New Roman" panose="02020603050405020304" pitchFamily="18" charset="0"/>
                          <a:cs typeface="Times New Roman" panose="02020603050405020304" pitchFamily="18" charset="0"/>
                        </a:rPr>
                        <a:t>Servo motor</a:t>
                      </a:r>
                    </a:p>
                  </a:txBody>
                  <a:tcPr/>
                </a:tc>
                <a:tc>
                  <a:txBody>
                    <a:bodyPr/>
                    <a:lstStyle/>
                    <a:p>
                      <a:r>
                        <a:rPr lang="en-US" b="0" dirty="0">
                          <a:latin typeface="Times New Roman" panose="02020603050405020304" pitchFamily="18" charset="0"/>
                          <a:cs typeface="Times New Roman" panose="02020603050405020304" pitchFamily="18" charset="0"/>
                        </a:rPr>
                        <a:t>2</a:t>
                      </a:r>
                    </a:p>
                  </a:txBody>
                  <a:tcPr/>
                </a:tc>
                <a:tc>
                  <a:txBody>
                    <a:bodyPr/>
                    <a:lstStyle/>
                    <a:p>
                      <a:r>
                        <a:rPr lang="en-US" b="0" dirty="0">
                          <a:latin typeface="Times New Roman" panose="02020603050405020304" pitchFamily="18" charset="0"/>
                          <a:cs typeface="Times New Roman" panose="02020603050405020304" pitchFamily="18" charset="0"/>
                        </a:rPr>
                        <a:t>650</a:t>
                      </a:r>
                    </a:p>
                  </a:txBody>
                  <a:tcPr/>
                </a:tc>
                <a:tc>
                  <a:txBody>
                    <a:bodyPr/>
                    <a:lstStyle/>
                    <a:p>
                      <a:r>
                        <a:rPr lang="en-US" b="0" dirty="0">
                          <a:latin typeface="Times New Roman" panose="02020603050405020304" pitchFamily="18" charset="0"/>
                          <a:cs typeface="Times New Roman" panose="02020603050405020304" pitchFamily="18" charset="0"/>
                        </a:rPr>
                        <a:t>1300</a:t>
                      </a:r>
                    </a:p>
                  </a:txBody>
                  <a:tcPr/>
                </a:tc>
                <a:extLst>
                  <a:ext uri="{0D108BD9-81ED-4DB2-BD59-A6C34878D82A}">
                    <a16:rowId xmlns:a16="http://schemas.microsoft.com/office/drawing/2014/main" val="733005232"/>
                  </a:ext>
                </a:extLst>
              </a:tr>
              <a:tr h="397545">
                <a:tc>
                  <a:txBody>
                    <a:bodyPr/>
                    <a:lstStyle/>
                    <a:p>
                      <a:r>
                        <a:rPr lang="en-US" b="0" dirty="0">
                          <a:latin typeface="Times New Roman" panose="02020603050405020304" pitchFamily="18" charset="0"/>
                          <a:cs typeface="Times New Roman" panose="02020603050405020304" pitchFamily="18" charset="0"/>
                        </a:rPr>
                        <a:t>IR sensors</a:t>
                      </a:r>
                    </a:p>
                  </a:txBody>
                  <a:tcPr/>
                </a:tc>
                <a:tc>
                  <a:txBody>
                    <a:bodyPr/>
                    <a:lstStyle/>
                    <a:p>
                      <a:r>
                        <a:rPr lang="en-US" b="0" dirty="0">
                          <a:latin typeface="Times New Roman" panose="02020603050405020304" pitchFamily="18" charset="0"/>
                          <a:cs typeface="Times New Roman" panose="02020603050405020304" pitchFamily="18" charset="0"/>
                        </a:rPr>
                        <a:t>5</a:t>
                      </a:r>
                    </a:p>
                  </a:txBody>
                  <a:tcPr/>
                </a:tc>
                <a:tc>
                  <a:txBody>
                    <a:bodyPr/>
                    <a:lstStyle/>
                    <a:p>
                      <a:r>
                        <a:rPr lang="en-US" b="0" dirty="0">
                          <a:latin typeface="Times New Roman" panose="02020603050405020304" pitchFamily="18" charset="0"/>
                          <a:cs typeface="Times New Roman" panose="02020603050405020304" pitchFamily="18" charset="0"/>
                        </a:rPr>
                        <a:t>140</a:t>
                      </a:r>
                    </a:p>
                  </a:txBody>
                  <a:tcPr/>
                </a:tc>
                <a:tc>
                  <a:txBody>
                    <a:bodyPr/>
                    <a:lstStyle/>
                    <a:p>
                      <a:r>
                        <a:rPr lang="en-US" b="0" dirty="0">
                          <a:latin typeface="Times New Roman" panose="02020603050405020304" pitchFamily="18" charset="0"/>
                          <a:cs typeface="Times New Roman" panose="02020603050405020304" pitchFamily="18" charset="0"/>
                        </a:rPr>
                        <a:t>700</a:t>
                      </a:r>
                    </a:p>
                  </a:txBody>
                  <a:tcPr/>
                </a:tc>
                <a:extLst>
                  <a:ext uri="{0D108BD9-81ED-4DB2-BD59-A6C34878D82A}">
                    <a16:rowId xmlns:a16="http://schemas.microsoft.com/office/drawing/2014/main" val="976693135"/>
                  </a:ext>
                </a:extLst>
              </a:tr>
              <a:tr h="397545">
                <a:tc>
                  <a:txBody>
                    <a:bodyPr/>
                    <a:lstStyle/>
                    <a:p>
                      <a:r>
                        <a:rPr lang="en-US" b="0" dirty="0">
                          <a:latin typeface="Times New Roman" panose="02020603050405020304" pitchFamily="18" charset="0"/>
                          <a:cs typeface="Times New Roman" panose="02020603050405020304" pitchFamily="18" charset="0"/>
                        </a:rPr>
                        <a:t>Jumper wires(male to male)</a:t>
                      </a:r>
                    </a:p>
                  </a:txBody>
                  <a:tcPr/>
                </a:tc>
                <a:tc>
                  <a:txBody>
                    <a:bodyPr/>
                    <a:lstStyle/>
                    <a:p>
                      <a:r>
                        <a:rPr lang="en-US" b="0" dirty="0">
                          <a:latin typeface="Times New Roman" panose="02020603050405020304" pitchFamily="18" charset="0"/>
                          <a:cs typeface="Times New Roman" panose="02020603050405020304" pitchFamily="18" charset="0"/>
                        </a:rPr>
                        <a:t>1</a:t>
                      </a: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3620031151"/>
                  </a:ext>
                </a:extLst>
              </a:tr>
              <a:tr h="397545">
                <a:tc>
                  <a:txBody>
                    <a:bodyPr/>
                    <a:lstStyle/>
                    <a:p>
                      <a:r>
                        <a:rPr lang="en-US" b="0" dirty="0">
                          <a:latin typeface="Times New Roman" panose="02020603050405020304" pitchFamily="18" charset="0"/>
                          <a:cs typeface="Times New Roman" panose="02020603050405020304" pitchFamily="18" charset="0"/>
                        </a:rPr>
                        <a:t>Jumper wires(male to female)</a:t>
                      </a:r>
                    </a:p>
                  </a:txBody>
                  <a:tcPr>
                    <a:lnB w="12700" cmpd="sng">
                      <a:noFill/>
                    </a:lnB>
                  </a:tcPr>
                </a:tc>
                <a:tc>
                  <a:txBody>
                    <a:bodyPr/>
                    <a:lstStyle/>
                    <a:p>
                      <a:r>
                        <a:rPr lang="en-US" b="0" dirty="0">
                          <a:latin typeface="Times New Roman" panose="02020603050405020304" pitchFamily="18" charset="0"/>
                          <a:cs typeface="Times New Roman" panose="02020603050405020304" pitchFamily="18" charset="0"/>
                        </a:rPr>
                        <a:t>1</a:t>
                      </a:r>
                    </a:p>
                  </a:txBody>
                  <a:tcPr>
                    <a:lnB w="12700" cmpd="sng">
                      <a:noFill/>
                    </a:lnB>
                  </a:tcPr>
                </a:tc>
                <a:tc>
                  <a:txBody>
                    <a:bodyPr/>
                    <a:lstStyle/>
                    <a:p>
                      <a:r>
                        <a:rPr lang="en-US" b="0" dirty="0">
                          <a:latin typeface="Times New Roman" panose="02020603050405020304" pitchFamily="18" charset="0"/>
                          <a:cs typeface="Times New Roman" panose="02020603050405020304" pitchFamily="18" charset="0"/>
                        </a:rPr>
                        <a:t>250</a:t>
                      </a:r>
                    </a:p>
                  </a:txBody>
                  <a:tcPr>
                    <a:lnB w="12700" cmpd="sng">
                      <a:noFill/>
                    </a:lnB>
                  </a:tcPr>
                </a:tc>
                <a:tc>
                  <a:txBody>
                    <a:bodyPr/>
                    <a:lstStyle/>
                    <a:p>
                      <a:r>
                        <a:rPr lang="en-US" b="0" dirty="0">
                          <a:latin typeface="Times New Roman" panose="02020603050405020304" pitchFamily="18" charset="0"/>
                          <a:cs typeface="Times New Roman" panose="02020603050405020304" pitchFamily="18" charset="0"/>
                        </a:rPr>
                        <a:t>250</a:t>
                      </a:r>
                    </a:p>
                  </a:txBody>
                  <a:tcPr>
                    <a:lnB w="12700" cmpd="sng">
                      <a:noFill/>
                    </a:lnB>
                  </a:tcPr>
                </a:tc>
                <a:extLst>
                  <a:ext uri="{0D108BD9-81ED-4DB2-BD59-A6C34878D82A}">
                    <a16:rowId xmlns:a16="http://schemas.microsoft.com/office/drawing/2014/main" val="2840658365"/>
                  </a:ext>
                </a:extLst>
              </a:tr>
              <a:tr h="397545">
                <a:tc>
                  <a:txBody>
                    <a:bodyPr/>
                    <a:lstStyle/>
                    <a:p>
                      <a:r>
                        <a:rPr lang="en-US" b="0" dirty="0">
                          <a:latin typeface="Times New Roman" panose="02020603050405020304" pitchFamily="18" charset="0"/>
                          <a:cs typeface="Times New Roman" panose="02020603050405020304" pitchFamily="18" charset="0"/>
                        </a:rPr>
                        <a:t>TOTAL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b="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b="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r>
                        <a:rPr lang="en-US" b="0" dirty="0">
                          <a:latin typeface="Times New Roman" panose="02020603050405020304" pitchFamily="18" charset="0"/>
                          <a:cs typeface="Times New Roman" panose="02020603050405020304" pitchFamily="18" charset="0"/>
                        </a:rPr>
                        <a:t>4270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2382112921"/>
                  </a:ext>
                </a:extLst>
              </a:tr>
            </a:tbl>
          </a:graphicData>
        </a:graphic>
      </p:graphicFrame>
    </p:spTree>
    <p:extLst>
      <p:ext uri="{BB962C8B-B14F-4D97-AF65-F5344CB8AC3E}">
        <p14:creationId xmlns:p14="http://schemas.microsoft.com/office/powerpoint/2010/main" val="4212917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2E08-FC1C-4404-B9BC-3F4919365292}"/>
              </a:ext>
            </a:extLst>
          </p:cNvPr>
          <p:cNvSpPr>
            <a:spLocks noGrp="1"/>
          </p:cNvSpPr>
          <p:nvPr>
            <p:ph type="title"/>
          </p:nvPr>
        </p:nvSpPr>
        <p:spPr/>
        <p:txBody>
          <a:bodyPr/>
          <a:lstStyle/>
          <a:p>
            <a:r>
              <a:rPr lang="en-US" dirty="0"/>
              <a:t>FUTURE IMPLEMENTATION</a:t>
            </a:r>
          </a:p>
        </p:txBody>
      </p:sp>
      <p:sp>
        <p:nvSpPr>
          <p:cNvPr id="3" name="Content Placeholder 2">
            <a:extLst>
              <a:ext uri="{FF2B5EF4-FFF2-40B4-BE49-F238E27FC236}">
                <a16:creationId xmlns:a16="http://schemas.microsoft.com/office/drawing/2014/main" id="{82FE5105-D061-4C66-A217-0E062C4255CF}"/>
              </a:ext>
            </a:extLst>
          </p:cNvPr>
          <p:cNvSpPr>
            <a:spLocks noGrp="1"/>
          </p:cNvSpPr>
          <p:nvPr>
            <p:ph idx="1"/>
          </p:nvPr>
        </p:nvSpPr>
        <p:spPr>
          <a:xfrm>
            <a:off x="369277" y="2760297"/>
            <a:ext cx="11637694" cy="3596053"/>
          </a:xfrm>
        </p:spPr>
        <p:txBody>
          <a:bodyPr>
            <a:normAutofit/>
          </a:bodyPr>
          <a:lstStyle/>
          <a:p>
            <a:pPr marL="342900" indent="-34290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display will be used to detect the availability of parking lots as well as accept different payment methods.</a:t>
            </a:r>
          </a:p>
          <a:p>
            <a:pPr marL="342900" indent="-34290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Linked to smartphones via mobile apps, allowing customers to reserve parking spaces using their phones. </a:t>
            </a:r>
          </a:p>
          <a:p>
            <a:pPr marL="342900" indent="-34290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Linked to GPS systems</a:t>
            </a:r>
          </a:p>
          <a:p>
            <a:pPr marL="342900" indent="-34290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Track vehicle speed in the vehicle park.</a:t>
            </a:r>
          </a:p>
        </p:txBody>
      </p:sp>
      <p:sp>
        <p:nvSpPr>
          <p:cNvPr id="6" name="Slide Number Placeholder 5">
            <a:extLst>
              <a:ext uri="{FF2B5EF4-FFF2-40B4-BE49-F238E27FC236}">
                <a16:creationId xmlns:a16="http://schemas.microsoft.com/office/drawing/2014/main" id="{64B99753-6365-4B74-8A54-A367F0170B61}"/>
              </a:ext>
            </a:extLst>
          </p:cNvPr>
          <p:cNvSpPr>
            <a:spLocks noGrp="1"/>
          </p:cNvSpPr>
          <p:nvPr>
            <p:ph type="sldNum" sz="quarter" idx="12"/>
          </p:nvPr>
        </p:nvSpPr>
        <p:spPr/>
        <p:txBody>
          <a:bodyPr/>
          <a:lstStyle/>
          <a:p>
            <a:fld id="{27CE633F-9882-4A5C-83A2-1109D0C73261}" type="slidenum">
              <a:rPr lang="en-US" smtClean="0"/>
              <a:t>15</a:t>
            </a:fld>
            <a:endParaRPr lang="en-US" dirty="0"/>
          </a:p>
        </p:txBody>
      </p:sp>
    </p:spTree>
    <p:extLst>
      <p:ext uri="{BB962C8B-B14F-4D97-AF65-F5344CB8AC3E}">
        <p14:creationId xmlns:p14="http://schemas.microsoft.com/office/powerpoint/2010/main" val="4049884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68E4-4581-7B11-3943-F91B8081709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E61A3D-1287-B228-3321-467A51E6FE8C}"/>
              </a:ext>
            </a:extLst>
          </p:cNvPr>
          <p:cNvSpPr>
            <a:spLocks noGrp="1"/>
          </p:cNvSpPr>
          <p:nvPr>
            <p:ph idx="1"/>
          </p:nvPr>
        </p:nvSpPr>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Our project proposes an IoT-based Smart parking system to avoid traffic congestion, random parking, and traffic obstruction in the parking area, as well as searching for and waiting for a parking space. It is clear that the demand for smart car parking systems will increase in the coming years. Despite the fact that a smart parking system already exists. Our project aims to make the system more cost-effective and user-friendly, thereby increasing market adoption. The project was both successful and cost-effective, as well as user-friendly.</a:t>
            </a:r>
          </a:p>
        </p:txBody>
      </p:sp>
      <p:sp>
        <p:nvSpPr>
          <p:cNvPr id="6" name="Slide Number Placeholder 5">
            <a:extLst>
              <a:ext uri="{FF2B5EF4-FFF2-40B4-BE49-F238E27FC236}">
                <a16:creationId xmlns:a16="http://schemas.microsoft.com/office/drawing/2014/main" id="{AEB2FC3D-9220-5208-7403-BFB3BD968EBE}"/>
              </a:ext>
            </a:extLst>
          </p:cNvPr>
          <p:cNvSpPr>
            <a:spLocks noGrp="1"/>
          </p:cNvSpPr>
          <p:nvPr>
            <p:ph type="sldNum" sz="quarter" idx="12"/>
          </p:nvPr>
        </p:nvSpPr>
        <p:spPr/>
        <p:txBody>
          <a:bodyPr/>
          <a:lstStyle/>
          <a:p>
            <a:fld id="{27CE633F-9882-4A5C-83A2-1109D0C73261}" type="slidenum">
              <a:rPr lang="en-US" smtClean="0"/>
              <a:t>16</a:t>
            </a:fld>
            <a:endParaRPr lang="en-US" dirty="0"/>
          </a:p>
        </p:txBody>
      </p:sp>
    </p:spTree>
    <p:extLst>
      <p:ext uri="{BB962C8B-B14F-4D97-AF65-F5344CB8AC3E}">
        <p14:creationId xmlns:p14="http://schemas.microsoft.com/office/powerpoint/2010/main" val="131007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8E22C-D821-4CCB-97BA-122C9EF6B74F}"/>
              </a:ext>
            </a:extLst>
          </p:cNvPr>
          <p:cNvSpPr>
            <a:spLocks noGrp="1"/>
          </p:cNvSpPr>
          <p:nvPr>
            <p:ph type="title"/>
          </p:nvPr>
        </p:nvSpPr>
        <p:spPr>
          <a:xfrm>
            <a:off x="116059" y="895509"/>
            <a:ext cx="10268712" cy="3136392"/>
          </a:xfrm>
        </p:spPr>
        <p:txBody>
          <a:bodyPr/>
          <a:lstStyle/>
          <a:p>
            <a:r>
              <a:rPr lang="en-US" dirty="0"/>
              <a:t>Demonstration</a:t>
            </a:r>
          </a:p>
        </p:txBody>
      </p:sp>
      <p:pic>
        <p:nvPicPr>
          <p:cNvPr id="4" name="Picture 3">
            <a:extLst>
              <a:ext uri="{FF2B5EF4-FFF2-40B4-BE49-F238E27FC236}">
                <a16:creationId xmlns:a16="http://schemas.microsoft.com/office/drawing/2014/main" id="{8A65D2AF-9AAF-47BC-C5A7-D9D07086C42F}"/>
              </a:ext>
            </a:extLst>
          </p:cNvPr>
          <p:cNvPicPr>
            <a:picLocks noChangeAspect="1"/>
          </p:cNvPicPr>
          <p:nvPr/>
        </p:nvPicPr>
        <p:blipFill>
          <a:blip r:embed="rId2"/>
          <a:stretch>
            <a:fillRect/>
          </a:stretch>
        </p:blipFill>
        <p:spPr>
          <a:xfrm>
            <a:off x="6720832" y="2172956"/>
            <a:ext cx="5275940" cy="3717890"/>
          </a:xfrm>
          <a:prstGeom prst="rect">
            <a:avLst/>
          </a:prstGeom>
          <a:ln w="28575">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0341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D9F93E89-6BB0-44BD-A234-9F0747573935}"/>
              </a:ext>
            </a:extLst>
          </p:cNvPr>
          <p:cNvSpPr>
            <a:spLocks noGrp="1"/>
          </p:cNvSpPr>
          <p:nvPr>
            <p:ph type="title"/>
          </p:nvPr>
        </p:nvSpPr>
        <p:spPr>
          <a:xfrm>
            <a:off x="5029199" y="2501560"/>
            <a:ext cx="6199633" cy="1374819"/>
          </a:xfrm>
        </p:spPr>
        <p:txBody>
          <a:bodyPr>
            <a:normAutofit/>
          </a:bodyPr>
          <a:lstStyle/>
          <a:p>
            <a:r>
              <a:rPr lang="en-US" dirty="0">
                <a:latin typeface="Aachen BT" panose="02040806020206050204" pitchFamily="18" charset="0"/>
              </a:rPr>
              <a:t>THANK YOU</a:t>
            </a:r>
          </a:p>
        </p:txBody>
      </p:sp>
      <p:sp>
        <p:nvSpPr>
          <p:cNvPr id="10" name="Slide Number Placeholder 9">
            <a:extLst>
              <a:ext uri="{FF2B5EF4-FFF2-40B4-BE49-F238E27FC236}">
                <a16:creationId xmlns:a16="http://schemas.microsoft.com/office/drawing/2014/main" id="{F024E6B4-6182-4098-B9C0-B254AD63828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18</a:t>
            </a:fld>
            <a:endParaRPr lang="en-US" dirty="0"/>
          </a:p>
        </p:txBody>
      </p:sp>
      <p:pic>
        <p:nvPicPr>
          <p:cNvPr id="4" name="Picture 3">
            <a:extLst>
              <a:ext uri="{FF2B5EF4-FFF2-40B4-BE49-F238E27FC236}">
                <a16:creationId xmlns:a16="http://schemas.microsoft.com/office/drawing/2014/main" id="{F0366F39-1FB0-98B8-6FB9-C8FCF862789D}"/>
              </a:ext>
            </a:extLst>
          </p:cNvPr>
          <p:cNvPicPr>
            <a:picLocks noChangeAspect="1"/>
          </p:cNvPicPr>
          <p:nvPr/>
        </p:nvPicPr>
        <p:blipFill>
          <a:blip r:embed="rId3"/>
          <a:stretch>
            <a:fillRect/>
          </a:stretch>
        </p:blipFill>
        <p:spPr>
          <a:xfrm>
            <a:off x="0" y="1216660"/>
            <a:ext cx="4572000" cy="3944620"/>
          </a:xfrm>
          <a:prstGeom prst="rect">
            <a:avLst/>
          </a:prstGeom>
        </p:spPr>
      </p:pic>
    </p:spTree>
    <p:extLst>
      <p:ext uri="{BB962C8B-B14F-4D97-AF65-F5344CB8AC3E}">
        <p14:creationId xmlns:p14="http://schemas.microsoft.com/office/powerpoint/2010/main" val="245235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EEC8-0EA8-4AC7-9F22-BF0484011947}"/>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A72C304F-B42F-4B1B-B427-0F28E29B9E42}"/>
              </a:ext>
            </a:extLst>
          </p:cNvPr>
          <p:cNvSpPr>
            <a:spLocks noGrp="1"/>
          </p:cNvSpPr>
          <p:nvPr>
            <p:ph idx="1"/>
          </p:nvPr>
        </p:nvSpPr>
        <p:spPr>
          <a:xfrm>
            <a:off x="400827" y="2587752"/>
            <a:ext cx="11513006" cy="4133723"/>
          </a:xfrm>
        </p:spPr>
        <p:txBody>
          <a:bodyPr/>
          <a:lstStyle/>
          <a:p>
            <a:pPr marL="285750" indent="-285750" algn="just">
              <a:buFont typeface="Wingdings" panose="05000000000000000000" pitchFamily="2" charset="2"/>
              <a:buChar char="v"/>
            </a:pPr>
            <a:r>
              <a:rPr lang="en-US" sz="1800" b="0" i="0" dirty="0">
                <a:solidFill>
                  <a:srgbClr val="000000"/>
                </a:solidFill>
                <a:effectLst/>
                <a:latin typeface="Times New Roman" panose="02020603050405020304" pitchFamily="18" charset="0"/>
                <a:cs typeface="Times New Roman" panose="02020603050405020304" pitchFamily="18" charset="0"/>
              </a:rPr>
              <a:t>Now days finding parking in busy areas is very hard and there is no system to get the details of parking availability online. </a:t>
            </a:r>
          </a:p>
          <a:p>
            <a:pPr marL="285750" indent="-285750" algn="just">
              <a:buFont typeface="Wingdings" panose="05000000000000000000" pitchFamily="2" charset="2"/>
              <a:buChar char="v"/>
            </a:pPr>
            <a:r>
              <a:rPr lang="en-US" sz="1800" dirty="0">
                <a:solidFill>
                  <a:srgbClr val="000000"/>
                </a:solidFill>
                <a:latin typeface="Times New Roman" panose="02020603050405020304" pitchFamily="18" charset="0"/>
                <a:cs typeface="Times New Roman" panose="02020603050405020304" pitchFamily="18" charset="0"/>
              </a:rPr>
              <a:t>I</a:t>
            </a:r>
            <a:r>
              <a:rPr lang="en-US" sz="1800" b="0" i="0" dirty="0">
                <a:solidFill>
                  <a:srgbClr val="000000"/>
                </a:solidFill>
                <a:effectLst/>
                <a:latin typeface="Times New Roman" panose="02020603050405020304" pitchFamily="18" charset="0"/>
                <a:cs typeface="Times New Roman" panose="02020603050405020304" pitchFamily="18" charset="0"/>
              </a:rPr>
              <a:t>f you can get the parking slot availability information on your phone and you don’t have roaming around to check the availability.</a:t>
            </a:r>
          </a:p>
          <a:p>
            <a:pPr marL="285750" indent="-285750" algn="just">
              <a:buFont typeface="Wingdings" panose="05000000000000000000" pitchFamily="2" charset="2"/>
              <a:buChar char="v"/>
            </a:pPr>
            <a:r>
              <a:rPr lang="en-US" sz="1800" b="0" i="0" dirty="0">
                <a:solidFill>
                  <a:srgbClr val="000000"/>
                </a:solidFill>
                <a:effectLst/>
                <a:latin typeface="Times New Roman" panose="02020603050405020304" pitchFamily="18" charset="0"/>
                <a:cs typeface="Times New Roman" panose="02020603050405020304" pitchFamily="18" charset="0"/>
              </a:rPr>
              <a:t>This problem can be solved by the </a:t>
            </a:r>
            <a:r>
              <a:rPr lang="en-US" sz="1800" b="1" i="0" dirty="0">
                <a:solidFill>
                  <a:srgbClr val="000000"/>
                </a:solidFill>
                <a:effectLst/>
                <a:latin typeface="Times New Roman" panose="02020603050405020304" pitchFamily="18" charset="0"/>
                <a:cs typeface="Times New Roman" panose="02020603050405020304" pitchFamily="18" charset="0"/>
              </a:rPr>
              <a:t>IoT based smart parking system </a:t>
            </a:r>
            <a:r>
              <a:rPr lang="en-US" sz="1800" dirty="0">
                <a:solidFill>
                  <a:srgbClr val="000000"/>
                </a:solidFill>
                <a:latin typeface="Times New Roman" panose="02020603050405020304" pitchFamily="18" charset="0"/>
                <a:cs typeface="Times New Roman" panose="02020603050405020304" pitchFamily="18" charset="0"/>
              </a:rPr>
              <a:t>u</a:t>
            </a:r>
            <a:r>
              <a:rPr lang="en-US" sz="1800" b="0" i="0" dirty="0">
                <a:solidFill>
                  <a:srgbClr val="000000"/>
                </a:solidFill>
                <a:effectLst/>
                <a:latin typeface="Times New Roman" panose="02020603050405020304" pitchFamily="18" charset="0"/>
                <a:cs typeface="Times New Roman" panose="02020603050405020304" pitchFamily="18" charset="0"/>
              </a:rPr>
              <a:t>sing the IoT based parking system you can easily access the parking slot availability over the internet.</a:t>
            </a:r>
          </a:p>
          <a:p>
            <a:pPr marL="285750" indent="-285750" algn="just">
              <a:buFont typeface="Wingdings" panose="05000000000000000000" pitchFamily="2" charset="2"/>
              <a:buChar char="v"/>
            </a:pPr>
            <a:r>
              <a:rPr lang="en-US" sz="1800" b="0" i="0" dirty="0">
                <a:solidFill>
                  <a:srgbClr val="000000"/>
                </a:solidFill>
                <a:effectLst/>
                <a:latin typeface="Times New Roman" panose="02020603050405020304" pitchFamily="18" charset="0"/>
                <a:cs typeface="Times New Roman" panose="02020603050405020304" pitchFamily="18" charset="0"/>
              </a:rPr>
              <a:t>This system can completely automate the car parking </a:t>
            </a:r>
            <a:r>
              <a:rPr lang="en-US" sz="1800" b="0" i="0" dirty="0" smtClean="0">
                <a:solidFill>
                  <a:srgbClr val="000000"/>
                </a:solidFill>
                <a:effectLst/>
                <a:latin typeface="Times New Roman" panose="02020603050405020304" pitchFamily="18" charset="0"/>
                <a:cs typeface="Times New Roman" panose="02020603050405020304" pitchFamily="18" charset="0"/>
              </a:rPr>
              <a:t>system from </a:t>
            </a:r>
            <a:r>
              <a:rPr lang="en-US" sz="1800" b="0" i="0" dirty="0">
                <a:solidFill>
                  <a:srgbClr val="000000"/>
                </a:solidFill>
                <a:effectLst/>
                <a:latin typeface="Times New Roman" panose="02020603050405020304" pitchFamily="18" charset="0"/>
                <a:cs typeface="Times New Roman" panose="02020603050405020304" pitchFamily="18" charset="0"/>
              </a:rPr>
              <a:t>your entry to the payment and exit all can be done automatically.</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98D58D9E-C3F3-432C-8E43-6E498CFF8BB2}"/>
              </a:ext>
            </a:extLst>
          </p:cNvPr>
          <p:cNvSpPr>
            <a:spLocks noGrp="1"/>
          </p:cNvSpPr>
          <p:nvPr>
            <p:ph type="sldNum" sz="quarter" idx="12"/>
          </p:nvPr>
        </p:nvSpPr>
        <p:spPr/>
        <p:txBody>
          <a:bodyPr/>
          <a:lstStyle/>
          <a:p>
            <a:fld id="{27CE633F-9882-4A5C-83A2-1109D0C73261}" type="slidenum">
              <a:rPr lang="en-US" smtClean="0"/>
              <a:t>2</a:t>
            </a:fld>
            <a:endParaRPr lang="en-US" dirty="0"/>
          </a:p>
        </p:txBody>
      </p:sp>
    </p:spTree>
    <p:extLst>
      <p:ext uri="{BB962C8B-B14F-4D97-AF65-F5344CB8AC3E}">
        <p14:creationId xmlns:p14="http://schemas.microsoft.com/office/powerpoint/2010/main" val="362708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E3D3-DA49-4492-8731-7A3941E465D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D97EA19-389E-4B2B-BE4B-784C2FE0EA61}"/>
              </a:ext>
            </a:extLst>
          </p:cNvPr>
          <p:cNvSpPr>
            <a:spLocks noGrp="1"/>
          </p:cNvSpPr>
          <p:nvPr>
            <p:ph idx="1"/>
          </p:nvPr>
        </p:nvSpPr>
        <p:spPr>
          <a:xfrm>
            <a:off x="414433" y="2691220"/>
            <a:ext cx="11210192" cy="3967033"/>
          </a:xfrm>
        </p:spPr>
        <p:txBody>
          <a:bodyPr>
            <a:normAutofit/>
          </a:bodyPr>
          <a:lstStyle/>
          <a:p>
            <a:r>
              <a:rPr lang="en-US" sz="1800" i="0" dirty="0">
                <a:solidFill>
                  <a:srgbClr val="333333"/>
                </a:solidFill>
                <a:effectLst/>
                <a:latin typeface="Times New Roman" panose="02020603050405020304" pitchFamily="18" charset="0"/>
                <a:cs typeface="Times New Roman" panose="02020603050405020304" pitchFamily="18" charset="0"/>
              </a:rPr>
              <a:t>The number of cars is increasing day by day. The main problem is finding a parking space. On average, people spend 20 minutes trying to find a suitable parking space. Most people park their cars in undesignated spaces and park in unreserved spaces. This causes disruption to traffic and sometimes passenger traffic. There are usually reasons for people parking in unreserved parking spaces of cars, and most people park the car for a long time without thinking.</a:t>
            </a:r>
            <a:endParaRPr lang="en-US" sz="1800" dirty="0">
              <a:latin typeface="Times New Roman" panose="02020603050405020304" pitchFamily="18" charset="0"/>
              <a:cs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7BB2DEE8-18A6-4A34-A925-1CC207261753}"/>
              </a:ext>
            </a:extLst>
          </p:cNvPr>
          <p:cNvSpPr>
            <a:spLocks noGrp="1"/>
          </p:cNvSpPr>
          <p:nvPr>
            <p:ph type="sldNum" sz="quarter" idx="12"/>
          </p:nvPr>
        </p:nvSpPr>
        <p:spPr/>
        <p:txBody>
          <a:bodyPr/>
          <a:lstStyle/>
          <a:p>
            <a:fld id="{27CE633F-9882-4A5C-83A2-1109D0C73261}" type="slidenum">
              <a:rPr lang="en-US" smtClean="0"/>
              <a:t>3</a:t>
            </a:fld>
            <a:endParaRPr lang="en-US" dirty="0"/>
          </a:p>
        </p:txBody>
      </p:sp>
      <p:pic>
        <p:nvPicPr>
          <p:cNvPr id="9" name="Picture 8">
            <a:extLst>
              <a:ext uri="{FF2B5EF4-FFF2-40B4-BE49-F238E27FC236}">
                <a16:creationId xmlns:a16="http://schemas.microsoft.com/office/drawing/2014/main" id="{BE081EEB-3770-0899-DCAB-488CC2EE1C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2431" y="4238565"/>
            <a:ext cx="2823713" cy="21177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3755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D1EB-8CEE-4648-9543-DD915F38A780}"/>
              </a:ext>
            </a:extLst>
          </p:cNvPr>
          <p:cNvSpPr>
            <a:spLocks noGrp="1"/>
          </p:cNvSpPr>
          <p:nvPr>
            <p:ph type="title"/>
          </p:nvPr>
        </p:nvSpPr>
        <p:spPr/>
        <p:txBody>
          <a:bodyPr/>
          <a:lstStyle/>
          <a:p>
            <a:r>
              <a:rPr lang="en-US" dirty="0"/>
              <a:t>OBJECTIVES</a:t>
            </a:r>
          </a:p>
        </p:txBody>
      </p:sp>
      <p:sp>
        <p:nvSpPr>
          <p:cNvPr id="6" name="Slide Number Placeholder 5">
            <a:extLst>
              <a:ext uri="{FF2B5EF4-FFF2-40B4-BE49-F238E27FC236}">
                <a16:creationId xmlns:a16="http://schemas.microsoft.com/office/drawing/2014/main" id="{84FBC5B9-C046-4389-BACA-1DA1B7E95405}"/>
              </a:ext>
            </a:extLst>
          </p:cNvPr>
          <p:cNvSpPr>
            <a:spLocks noGrp="1"/>
          </p:cNvSpPr>
          <p:nvPr>
            <p:ph type="sldNum" sz="quarter" idx="12"/>
          </p:nvPr>
        </p:nvSpPr>
        <p:spPr/>
        <p:txBody>
          <a:bodyPr/>
          <a:lstStyle/>
          <a:p>
            <a:fld id="{27CE633F-9882-4A5C-83A2-1109D0C73261}" type="slidenum">
              <a:rPr lang="en-US" smtClean="0"/>
              <a:t>4</a:t>
            </a:fld>
            <a:endParaRPr lang="en-US" dirty="0"/>
          </a:p>
        </p:txBody>
      </p:sp>
      <p:sp>
        <p:nvSpPr>
          <p:cNvPr id="9" name="TextBox 8">
            <a:extLst>
              <a:ext uri="{FF2B5EF4-FFF2-40B4-BE49-F238E27FC236}">
                <a16:creationId xmlns:a16="http://schemas.microsoft.com/office/drawing/2014/main" id="{1543E96D-6C72-4465-A0A5-BEC947675F33}"/>
              </a:ext>
            </a:extLst>
          </p:cNvPr>
          <p:cNvSpPr txBox="1"/>
          <p:nvPr/>
        </p:nvSpPr>
        <p:spPr>
          <a:xfrm>
            <a:off x="5640265" y="2971800"/>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70F169F5-BB84-4827-B8F6-7289E86A4ABA}"/>
              </a:ext>
            </a:extLst>
          </p:cNvPr>
          <p:cNvSpPr txBox="1"/>
          <p:nvPr/>
        </p:nvSpPr>
        <p:spPr>
          <a:xfrm>
            <a:off x="465992" y="2510135"/>
            <a:ext cx="11314675" cy="3970318"/>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Smart parking system to  reduce the time taken and the hassle factor of locating an available parking space.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Accommodating many cars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Car parking is organized and </a:t>
            </a:r>
            <a:r>
              <a:rPr lang="en-US" dirty="0" smtClean="0">
                <a:latin typeface="Times New Roman" panose="02020603050405020304" pitchFamily="18" charset="0"/>
                <a:cs typeface="Times New Roman" panose="02020603050405020304" pitchFamily="18" charset="0"/>
              </a:rPr>
              <a:t>easy.</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ccess </a:t>
            </a:r>
            <a:r>
              <a:rPr lang="en-US" dirty="0">
                <a:latin typeface="Times New Roman" panose="02020603050405020304" pitchFamily="18" charset="0"/>
                <a:cs typeface="Times New Roman" panose="02020603050405020304" pitchFamily="18" charset="0"/>
              </a:rPr>
              <a:t>to vacant positions Prevent vehicle theft and vandalism</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pic>
        <p:nvPicPr>
          <p:cNvPr id="11" name="Picture 10">
            <a:extLst>
              <a:ext uri="{FF2B5EF4-FFF2-40B4-BE49-F238E27FC236}">
                <a16:creationId xmlns:a16="http://schemas.microsoft.com/office/drawing/2014/main" id="{86E7BEA9-88B8-E399-FADB-591630F21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100" y="3429648"/>
            <a:ext cx="4234648" cy="2599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3224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82EA-C46A-4E3D-9186-41ED8E6B051C}"/>
              </a:ext>
            </a:extLst>
          </p:cNvPr>
          <p:cNvSpPr>
            <a:spLocks noGrp="1"/>
          </p:cNvSpPr>
          <p:nvPr>
            <p:ph type="title"/>
          </p:nvPr>
        </p:nvSpPr>
        <p:spPr/>
        <p:txBody>
          <a:bodyPr/>
          <a:lstStyle/>
          <a:p>
            <a:r>
              <a:rPr lang="en-US" dirty="0"/>
              <a:t>METHODOLOGY</a:t>
            </a:r>
          </a:p>
        </p:txBody>
      </p:sp>
      <p:sp>
        <p:nvSpPr>
          <p:cNvPr id="6" name="Slide Number Placeholder 5">
            <a:extLst>
              <a:ext uri="{FF2B5EF4-FFF2-40B4-BE49-F238E27FC236}">
                <a16:creationId xmlns:a16="http://schemas.microsoft.com/office/drawing/2014/main" id="{B56E25C7-D8F9-4CF0-A7A4-ABC273D4FD03}"/>
              </a:ext>
            </a:extLst>
          </p:cNvPr>
          <p:cNvSpPr>
            <a:spLocks noGrp="1"/>
          </p:cNvSpPr>
          <p:nvPr>
            <p:ph type="sldNum" sz="quarter" idx="12"/>
          </p:nvPr>
        </p:nvSpPr>
        <p:spPr/>
        <p:txBody>
          <a:bodyPr/>
          <a:lstStyle/>
          <a:p>
            <a:fld id="{27CE633F-9882-4A5C-83A2-1109D0C73261}" type="slidenum">
              <a:rPr lang="en-US" smtClean="0"/>
              <a:t>5</a:t>
            </a:fld>
            <a:endParaRPr lang="en-US" dirty="0"/>
          </a:p>
        </p:txBody>
      </p:sp>
      <p:sp>
        <p:nvSpPr>
          <p:cNvPr id="3" name="TextBox 2">
            <a:extLst>
              <a:ext uri="{FF2B5EF4-FFF2-40B4-BE49-F238E27FC236}">
                <a16:creationId xmlns:a16="http://schemas.microsoft.com/office/drawing/2014/main" id="{C8B9E42D-04F1-6972-983F-F877726D6980}"/>
              </a:ext>
            </a:extLst>
          </p:cNvPr>
          <p:cNvSpPr txBox="1"/>
          <p:nvPr/>
        </p:nvSpPr>
        <p:spPr>
          <a:xfrm flipH="1">
            <a:off x="461638" y="2663301"/>
            <a:ext cx="11443316" cy="4108817"/>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IR sensors and Servo motors are connected to the </a:t>
            </a:r>
            <a:r>
              <a:rPr lang="en-US" dirty="0" err="1" smtClean="0">
                <a:latin typeface="Times New Roman" panose="02020603050405020304" pitchFamily="18" charset="0"/>
                <a:cs typeface="Times New Roman" panose="02020603050405020304" pitchFamily="18" charset="0"/>
              </a:rPr>
              <a:t>NodeMCU</a:t>
            </a:r>
            <a:r>
              <a:rPr lang="en-US" dirty="0" smtClean="0">
                <a:latin typeface="Times New Roman" panose="02020603050405020304" pitchFamily="18" charset="0"/>
                <a:cs typeface="Times New Roman" panose="02020603050405020304" pitchFamily="18" charset="0"/>
              </a:rPr>
              <a:t> Esp</a:t>
            </a:r>
            <a:r>
              <a:rPr lang="en-US" dirty="0" smtClean="0">
                <a:latin typeface="Times New Roman" panose="02020603050405020304" pitchFamily="18" charset="0"/>
                <a:cs typeface="Times New Roman" panose="02020603050405020304" pitchFamily="18" charset="0"/>
              </a:rPr>
              <a:t>8266</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IR sensors are utilized in this project to detect the presence of a vehicle and automatically open and close the gate. </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Another three IR sensors are used to detect if the parking slot is available or occupied and send the data to </a:t>
            </a:r>
            <a:r>
              <a:rPr lang="en-US" dirty="0" err="1">
                <a:latin typeface="Times New Roman" panose="02020603050405020304" pitchFamily="18" charset="0"/>
                <a:cs typeface="Times New Roman" panose="02020603050405020304" pitchFamily="18" charset="0"/>
              </a:rPr>
              <a:t>NodeMCU</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NodeMCU</a:t>
            </a:r>
            <a:r>
              <a:rPr lang="en-US" dirty="0">
                <a:latin typeface="Times New Roman" panose="02020603050405020304" pitchFamily="18" charset="0"/>
                <a:cs typeface="Times New Roman" panose="02020603050405020304" pitchFamily="18" charset="0"/>
              </a:rPr>
              <a:t> controls the entire process of parking system.</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sends the parking availability and parking time information to Adafruit IO platform.</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It can be monitored from anywhere in the world.</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Adafruit IO dashboard  has two buttons to manually operate the entry and exit gate.</a:t>
            </a:r>
          </a:p>
          <a:p>
            <a:endParaRPr lang="en-US" dirty="0"/>
          </a:p>
          <a:p>
            <a:endParaRPr lang="en-US" sz="1800" dirty="0"/>
          </a:p>
          <a:p>
            <a:endParaRPr lang="en-US" dirty="0"/>
          </a:p>
          <a:p>
            <a:endParaRPr lang="en-US" sz="1800" dirty="0"/>
          </a:p>
        </p:txBody>
      </p:sp>
    </p:spTree>
    <p:extLst>
      <p:ext uri="{BB962C8B-B14F-4D97-AF65-F5344CB8AC3E}">
        <p14:creationId xmlns:p14="http://schemas.microsoft.com/office/powerpoint/2010/main" val="294052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B2CA-98F3-4D7B-AA44-793ECB12F3C3}"/>
              </a:ext>
            </a:extLst>
          </p:cNvPr>
          <p:cNvSpPr>
            <a:spLocks noGrp="1"/>
          </p:cNvSpPr>
          <p:nvPr>
            <p:ph type="title"/>
          </p:nvPr>
        </p:nvSpPr>
        <p:spPr/>
        <p:txBody>
          <a:bodyPr/>
          <a:lstStyle/>
          <a:p>
            <a:r>
              <a:rPr lang="en-US" dirty="0"/>
              <a:t>WORKING PRINCIPLE</a:t>
            </a:r>
          </a:p>
        </p:txBody>
      </p:sp>
      <p:sp>
        <p:nvSpPr>
          <p:cNvPr id="6" name="Slide Number Placeholder 5">
            <a:extLst>
              <a:ext uri="{FF2B5EF4-FFF2-40B4-BE49-F238E27FC236}">
                <a16:creationId xmlns:a16="http://schemas.microsoft.com/office/drawing/2014/main" id="{37EC0957-22A8-45D7-ADCD-5171408D2C46}"/>
              </a:ext>
            </a:extLst>
          </p:cNvPr>
          <p:cNvSpPr>
            <a:spLocks noGrp="1"/>
          </p:cNvSpPr>
          <p:nvPr>
            <p:ph type="sldNum" sz="quarter" idx="12"/>
          </p:nvPr>
        </p:nvSpPr>
        <p:spPr/>
        <p:txBody>
          <a:bodyPr/>
          <a:lstStyle/>
          <a:p>
            <a:fld id="{27CE633F-9882-4A5C-83A2-1109D0C73261}" type="slidenum">
              <a:rPr lang="en-US" smtClean="0"/>
              <a:t>6</a:t>
            </a:fld>
            <a:endParaRPr lang="en-US" dirty="0"/>
          </a:p>
        </p:txBody>
      </p:sp>
      <p:sp>
        <p:nvSpPr>
          <p:cNvPr id="4" name="Content Placeholder 3">
            <a:extLst>
              <a:ext uri="{FF2B5EF4-FFF2-40B4-BE49-F238E27FC236}">
                <a16:creationId xmlns:a16="http://schemas.microsoft.com/office/drawing/2014/main" id="{3416A1FB-AA18-44FE-E03F-B265C3B85DCF}"/>
              </a:ext>
            </a:extLst>
          </p:cNvPr>
          <p:cNvSpPr>
            <a:spLocks noGrp="1"/>
          </p:cNvSpPr>
          <p:nvPr>
            <p:ph idx="1"/>
          </p:nvPr>
        </p:nvSpPr>
        <p:spPr/>
        <p:txBody>
          <a:bodyPr>
            <a:normAutofit/>
          </a:bodyPr>
          <a:lstStyle/>
          <a:p>
            <a:pPr marL="342900" indent="-342900">
              <a:lnSpc>
                <a:spcPct val="15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IOT based Car Parking System use </a:t>
            </a:r>
            <a:r>
              <a:rPr lang="en-US" sz="1900" dirty="0" err="1">
                <a:latin typeface="Times New Roman" panose="02020603050405020304" pitchFamily="18" charset="0"/>
                <a:cs typeface="Times New Roman" panose="02020603050405020304" pitchFamily="18" charset="0"/>
              </a:rPr>
              <a:t>NodeMCU</a:t>
            </a:r>
            <a:r>
              <a:rPr lang="en-US" sz="1900" dirty="0">
                <a:latin typeface="Times New Roman" panose="02020603050405020304" pitchFamily="18" charset="0"/>
                <a:cs typeface="Times New Roman" panose="02020603050405020304" pitchFamily="18" charset="0"/>
              </a:rPr>
              <a:t>, five IR sensors, and two servo motors. </a:t>
            </a:r>
          </a:p>
          <a:p>
            <a:pPr marL="342900" indent="-342900">
              <a:lnSpc>
                <a:spcPct val="15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Two IR sensors are used at entry and exit gate to detect the car while three IR sensors are used to detect the parking slot availability.</a:t>
            </a:r>
          </a:p>
          <a:p>
            <a:pPr marL="342900" indent="-342900">
              <a:lnSpc>
                <a:spcPct val="15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 Servo motors are used to open and close the gates according to the sensor value.  </a:t>
            </a:r>
          </a:p>
          <a:p>
            <a:pPr marL="342900" indent="-342900">
              <a:lnSpc>
                <a:spcPct val="15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Adafruit IO platform use to show  the data on cloud which can be monitored from anywhere in the world.</a:t>
            </a:r>
          </a:p>
          <a:p>
            <a:endParaRPr lang="en-US" dirty="0"/>
          </a:p>
        </p:txBody>
      </p:sp>
    </p:spTree>
    <p:extLst>
      <p:ext uri="{BB962C8B-B14F-4D97-AF65-F5344CB8AC3E}">
        <p14:creationId xmlns:p14="http://schemas.microsoft.com/office/powerpoint/2010/main" val="2268394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960120" y="317814"/>
            <a:ext cx="10268712" cy="1700784"/>
          </a:xfrm>
        </p:spPr>
        <p:txBody>
          <a:bodyPr/>
          <a:lstStyle/>
          <a:p>
            <a:r>
              <a:rPr lang="en-US" b="1" dirty="0"/>
              <a:t>Hardware components </a:t>
            </a:r>
            <a:endParaRPr lang="en-US" dirty="0"/>
          </a:p>
        </p:txBody>
      </p:sp>
      <p:sp>
        <p:nvSpPr>
          <p:cNvPr id="17" name="Slide Number Placeholder 9">
            <a:extLst>
              <a:ext uri="{FF2B5EF4-FFF2-40B4-BE49-F238E27FC236}">
                <a16:creationId xmlns:a16="http://schemas.microsoft.com/office/drawing/2014/main" id="{FB1D3245-1EEE-45B5-A63B-774B81FEFBA8}"/>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7</a:t>
            </a:fld>
            <a:endParaRPr lang="en-US" dirty="0"/>
          </a:p>
        </p:txBody>
      </p:sp>
      <p:sp>
        <p:nvSpPr>
          <p:cNvPr id="3" name="TextBox 2">
            <a:extLst>
              <a:ext uri="{FF2B5EF4-FFF2-40B4-BE49-F238E27FC236}">
                <a16:creationId xmlns:a16="http://schemas.microsoft.com/office/drawing/2014/main" id="{502ED02C-966F-CC5D-FE12-0C062BACE506}"/>
              </a:ext>
            </a:extLst>
          </p:cNvPr>
          <p:cNvSpPr txBox="1"/>
          <p:nvPr/>
        </p:nvSpPr>
        <p:spPr>
          <a:xfrm flipH="1">
            <a:off x="516636" y="2413337"/>
            <a:ext cx="11155680" cy="2031325"/>
          </a:xfrm>
          <a:prstGeom prst="rect">
            <a:avLst/>
          </a:prstGeom>
          <a:noFill/>
        </p:spPr>
        <p:txBody>
          <a:bodyPr wrap="square" rtlCol="0">
            <a:spAutoFit/>
          </a:bodyPr>
          <a:lstStyle/>
          <a:p>
            <a:pPr marL="0" indent="0">
              <a:buNone/>
            </a:pPr>
            <a:r>
              <a:rPr lang="en-US" b="1" dirty="0" err="1">
                <a:latin typeface="Times New Roman" panose="02020603050405020304" pitchFamily="18" charset="0"/>
                <a:cs typeface="Times New Roman" panose="02020603050405020304" pitchFamily="18" charset="0"/>
              </a:rPr>
              <a:t>NodeMCU</a:t>
            </a:r>
            <a:r>
              <a:rPr lang="en-US" b="1" dirty="0">
                <a:latin typeface="Times New Roman" panose="02020603050405020304" pitchFamily="18" charset="0"/>
                <a:cs typeface="Times New Roman" panose="02020603050405020304" pitchFamily="18" charset="0"/>
              </a:rPr>
              <a:t> ESP8266</a:t>
            </a:r>
          </a:p>
          <a:p>
            <a:pPr marL="0" indent="0">
              <a:buNone/>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err="1">
                <a:latin typeface="Times New Roman" panose="02020603050405020304" pitchFamily="18" charset="0"/>
                <a:cs typeface="Times New Roman" panose="02020603050405020304" pitchFamily="18" charset="0"/>
              </a:rPr>
              <a:t>NodeMCU</a:t>
            </a:r>
            <a:r>
              <a:rPr lang="en-US" sz="1800" dirty="0">
                <a:latin typeface="Times New Roman" panose="02020603050405020304" pitchFamily="18" charset="0"/>
                <a:cs typeface="Times New Roman" panose="02020603050405020304" pitchFamily="18" charset="0"/>
              </a:rPr>
              <a:t> ESP8266 is an open-source based firmware and development board specially targeted for IoT based applications.</a:t>
            </a:r>
          </a:p>
          <a:p>
            <a:pPr marL="285750" indent="-285750">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hardware which is based on the ESP-12 module, and like this, it can also be programmed using Arduino IDE and can act as both </a:t>
            </a:r>
            <a:r>
              <a:rPr lang="en-US" sz="1800" dirty="0" err="1">
                <a:latin typeface="Times New Roman" panose="02020603050405020304" pitchFamily="18" charset="0"/>
                <a:cs typeface="Times New Roman" panose="02020603050405020304" pitchFamily="18" charset="0"/>
              </a:rPr>
              <a:t>WiFi</a:t>
            </a:r>
            <a:r>
              <a:rPr lang="en-US" sz="1800" dirty="0">
                <a:latin typeface="Times New Roman" panose="02020603050405020304" pitchFamily="18" charset="0"/>
                <a:cs typeface="Times New Roman" panose="02020603050405020304" pitchFamily="18" charset="0"/>
              </a:rPr>
              <a:t> Hotspot or can connect to one</a:t>
            </a:r>
          </a:p>
        </p:txBody>
      </p:sp>
      <p:pic>
        <p:nvPicPr>
          <p:cNvPr id="13" name="Picture 12">
            <a:extLst>
              <a:ext uri="{FF2B5EF4-FFF2-40B4-BE49-F238E27FC236}">
                <a16:creationId xmlns:a16="http://schemas.microsoft.com/office/drawing/2014/main" id="{DC21F1A7-8AA5-B2FF-CAC8-9F69B9D71F82}"/>
              </a:ext>
            </a:extLst>
          </p:cNvPr>
          <p:cNvPicPr>
            <a:picLocks noChangeAspect="1"/>
          </p:cNvPicPr>
          <p:nvPr/>
        </p:nvPicPr>
        <p:blipFill>
          <a:blip r:embed="rId2"/>
          <a:stretch>
            <a:fillRect/>
          </a:stretch>
        </p:blipFill>
        <p:spPr>
          <a:xfrm>
            <a:off x="2247616" y="4621394"/>
            <a:ext cx="2264589" cy="1964246"/>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2A3661D7-58DF-10B7-A48A-4E46ADD4C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421" y="4574666"/>
            <a:ext cx="3221363" cy="19642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77453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D5AAC10-80C9-4EC9-A676-1F5D4A4A08CE}"/>
              </a:ext>
            </a:extLst>
          </p:cNvPr>
          <p:cNvSpPr>
            <a:spLocks noGrp="1"/>
          </p:cNvSpPr>
          <p:nvPr>
            <p:ph type="sldNum" sz="quarter" idx="12"/>
          </p:nvPr>
        </p:nvSpPr>
        <p:spPr/>
        <p:txBody>
          <a:bodyPr/>
          <a:lstStyle/>
          <a:p>
            <a:fld id="{27CE633F-9882-4A5C-83A2-1109D0C73261}" type="slidenum">
              <a:rPr lang="en-US" smtClean="0"/>
              <a:t>8</a:t>
            </a:fld>
            <a:endParaRPr lang="en-US" dirty="0"/>
          </a:p>
        </p:txBody>
      </p:sp>
      <p:sp>
        <p:nvSpPr>
          <p:cNvPr id="2" name="TextBox 1">
            <a:extLst>
              <a:ext uri="{FF2B5EF4-FFF2-40B4-BE49-F238E27FC236}">
                <a16:creationId xmlns:a16="http://schemas.microsoft.com/office/drawing/2014/main" id="{1134591F-3C1B-C7D7-B5F2-D94A502DFF2F}"/>
              </a:ext>
            </a:extLst>
          </p:cNvPr>
          <p:cNvSpPr txBox="1"/>
          <p:nvPr/>
        </p:nvSpPr>
        <p:spPr>
          <a:xfrm flipH="1">
            <a:off x="1112519" y="2336800"/>
            <a:ext cx="10215881"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IR Sensors</a:t>
            </a:r>
          </a:p>
          <a:p>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IR Sensor module consists of an IR transmitter LED which transmits IR light, this light will then be picked up by an IR receiver LED if it gets reflected by any object in front of it.</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It is commonly used in Line following robots, proximity sensing, object detection,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p>
        </p:txBody>
      </p:sp>
      <p:pic>
        <p:nvPicPr>
          <p:cNvPr id="12" name="Picture 11">
            <a:extLst>
              <a:ext uri="{FF2B5EF4-FFF2-40B4-BE49-F238E27FC236}">
                <a16:creationId xmlns:a16="http://schemas.microsoft.com/office/drawing/2014/main" id="{4CBB90E9-53D9-E328-A267-8F16EC71D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880" y="4226560"/>
            <a:ext cx="4206240" cy="23123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308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F2CE6-ED12-E066-F81F-C39E7D8A7F24}"/>
              </a:ext>
            </a:extLst>
          </p:cNvPr>
          <p:cNvSpPr>
            <a:spLocks noGrp="1"/>
          </p:cNvSpPr>
          <p:nvPr>
            <p:ph idx="1"/>
          </p:nvPr>
        </p:nvSpPr>
        <p:spPr>
          <a:xfrm>
            <a:off x="960120" y="2446093"/>
            <a:ext cx="10268712" cy="3593592"/>
          </a:xfrm>
        </p:spPr>
        <p:txBody>
          <a:bodyPr/>
          <a:lstStyle/>
          <a:p>
            <a:r>
              <a:rPr lang="en-US" sz="1800" b="1" dirty="0">
                <a:latin typeface="Times New Roman" panose="02020603050405020304" pitchFamily="18" charset="0"/>
                <a:cs typeface="Times New Roman" panose="02020603050405020304" pitchFamily="18" charset="0"/>
              </a:rPr>
              <a:t> Servo motor</a:t>
            </a:r>
          </a:p>
          <a:p>
            <a:pPr marL="285750" indent="-28575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Tower Pro SG90 9g mini servo motor is the most commonly used servo motor in RC applications. </a:t>
            </a:r>
          </a:p>
          <a:p>
            <a:pPr marL="285750" indent="-28575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servo motors are used for control applications that require precision control like robot arm positioning, and tool position in machining equipment.</a:t>
            </a:r>
          </a:p>
          <a:p>
            <a:endParaRPr lang="en-US" dirty="0"/>
          </a:p>
        </p:txBody>
      </p:sp>
      <p:sp>
        <p:nvSpPr>
          <p:cNvPr id="6" name="Slide Number Placeholder 5">
            <a:extLst>
              <a:ext uri="{FF2B5EF4-FFF2-40B4-BE49-F238E27FC236}">
                <a16:creationId xmlns:a16="http://schemas.microsoft.com/office/drawing/2014/main" id="{0C519FB4-613E-57E2-3401-7EB9012C81C7}"/>
              </a:ext>
            </a:extLst>
          </p:cNvPr>
          <p:cNvSpPr>
            <a:spLocks noGrp="1"/>
          </p:cNvSpPr>
          <p:nvPr>
            <p:ph type="sldNum" sz="quarter" idx="12"/>
          </p:nvPr>
        </p:nvSpPr>
        <p:spPr/>
        <p:txBody>
          <a:bodyPr/>
          <a:lstStyle/>
          <a:p>
            <a:fld id="{27CE633F-9882-4A5C-83A2-1109D0C73261}" type="slidenum">
              <a:rPr lang="en-US" smtClean="0"/>
              <a:t>9</a:t>
            </a:fld>
            <a:endParaRPr lang="en-US" dirty="0"/>
          </a:p>
        </p:txBody>
      </p:sp>
      <p:pic>
        <p:nvPicPr>
          <p:cNvPr id="7" name="Picture 6">
            <a:extLst>
              <a:ext uri="{FF2B5EF4-FFF2-40B4-BE49-F238E27FC236}">
                <a16:creationId xmlns:a16="http://schemas.microsoft.com/office/drawing/2014/main" id="{6EF01204-90EB-3C7E-6EC4-7770B0DCC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5114" y="4116670"/>
            <a:ext cx="2473339" cy="247456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954B83FF-95D7-1A6E-6813-7419E458B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4974" y="4383465"/>
            <a:ext cx="2473339" cy="22077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42395835"/>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878E47-D7B4-44CA-8507-24783F79A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51B918-0091-4E96-9E28-42B87D9557A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0EFE35-5C2D-4EEC-93CA-7B3D408873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Fracture design</Template>
  <TotalTime>4422</TotalTime>
  <Words>749</Words>
  <Application>Microsoft Office PowerPoint</Application>
  <PresentationFormat>Widescreen</PresentationFormat>
  <Paragraphs>127</Paragraphs>
  <Slides>18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Aachen BT</vt:lpstr>
      <vt:lpstr>Abadi MT Condensed</vt:lpstr>
      <vt:lpstr>AlgerianBasD</vt:lpstr>
      <vt:lpstr>Arial</vt:lpstr>
      <vt:lpstr>Calibri</vt:lpstr>
      <vt:lpstr>Franklin Gothic Demi Cond</vt:lpstr>
      <vt:lpstr>Franklin Gothic Medium</vt:lpstr>
      <vt:lpstr>Times New Roman</vt:lpstr>
      <vt:lpstr>Wingdings</vt:lpstr>
      <vt:lpstr>JuxtaposeVTI</vt:lpstr>
      <vt:lpstr>SMART PARKING SYSTEM</vt:lpstr>
      <vt:lpstr>Introduction </vt:lpstr>
      <vt:lpstr>Problem statement</vt:lpstr>
      <vt:lpstr>OBJECTIVES</vt:lpstr>
      <vt:lpstr>METHODOLOGY</vt:lpstr>
      <vt:lpstr>WORKING PRINCIPLE</vt:lpstr>
      <vt:lpstr>Hardware components </vt:lpstr>
      <vt:lpstr>PowerPoint Presentation</vt:lpstr>
      <vt:lpstr>PowerPoint Presentation</vt:lpstr>
      <vt:lpstr>PowerPoint Presentation</vt:lpstr>
      <vt:lpstr>Software components</vt:lpstr>
      <vt:lpstr>Circuit diagram </vt:lpstr>
      <vt:lpstr>TIME PLAN</vt:lpstr>
      <vt:lpstr>BUDGET</vt:lpstr>
      <vt:lpstr>FUTURE IMPLEMENTATION</vt:lpstr>
      <vt:lpstr>CONCLUSION</vt:lpstr>
      <vt:lpstr>Demonstration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CAR HEADLAMP DIMMING SYSTEM</dc:title>
  <dc:creator>shihara</dc:creator>
  <cp:lastModifiedBy>Yahya</cp:lastModifiedBy>
  <cp:revision>100</cp:revision>
  <dcterms:created xsi:type="dcterms:W3CDTF">2022-05-22T09:19:31Z</dcterms:created>
  <dcterms:modified xsi:type="dcterms:W3CDTF">2022-08-06T03:14:40Z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