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00" r:id="rId4"/>
    <p:sldId id="352" r:id="rId5"/>
    <p:sldId id="333" r:id="rId6"/>
    <p:sldId id="347" r:id="rId7"/>
    <p:sldId id="353" r:id="rId8"/>
    <p:sldId id="345" r:id="rId9"/>
    <p:sldId id="351" r:id="rId10"/>
    <p:sldId id="354" r:id="rId11"/>
    <p:sldId id="349" r:id="rId12"/>
    <p:sldId id="356" r:id="rId13"/>
    <p:sldId id="357" r:id="rId14"/>
    <p:sldId id="358" r:id="rId15"/>
    <p:sldId id="359" r:id="rId16"/>
    <p:sldId id="360" r:id="rId17"/>
    <p:sldId id="363" r:id="rId18"/>
    <p:sldId id="361" r:id="rId19"/>
    <p:sldId id="364" r:id="rId20"/>
    <p:sldId id="368" r:id="rId21"/>
    <p:sldId id="365" r:id="rId22"/>
    <p:sldId id="366" r:id="rId23"/>
    <p:sldId id="367" r:id="rId24"/>
    <p:sldId id="369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313"/>
    <a:srgbClr val="EF6D6D"/>
    <a:srgbClr val="196719"/>
    <a:srgbClr val="0056B2"/>
    <a:srgbClr val="FFC000"/>
    <a:srgbClr val="800080"/>
    <a:srgbClr val="FF6060"/>
    <a:srgbClr val="2AAC2A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6727" autoAdjust="0"/>
  </p:normalViewPr>
  <p:slideViewPr>
    <p:cSldViewPr snapToGrid="0">
      <p:cViewPr varScale="1">
        <p:scale>
          <a:sx n="78" d="100"/>
          <a:sy n="78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16/09/2022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s://rl.talis.com/3/westminster/lists/2CAA7D6B-DCAD-AB71-C97B-7FEFCB499C28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191" y="959704"/>
            <a:ext cx="11328366" cy="854581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Database Querying – Join Queries</a:t>
            </a:r>
          </a:p>
          <a:p>
            <a:pPr algn="l"/>
            <a:r>
              <a:rPr lang="en-GB" dirty="0"/>
              <a:t>Retrieving records from multiple tables in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Populating Device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1E15A-EFD4-41BD-827E-6B5113809DB3}"/>
              </a:ext>
            </a:extLst>
          </p:cNvPr>
          <p:cNvSpPr txBox="1"/>
          <p:nvPr/>
        </p:nvSpPr>
        <p:spPr>
          <a:xfrm>
            <a:off x="237844" y="988678"/>
            <a:ext cx="11835089" cy="5314773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INSERT INTO 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 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deviceNo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deviceMake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deviceModel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devicePurchDate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devicePrice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deviceFaults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9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VALUES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(751, 'Pear Phone', 'P Phone 13', '2021-01-12', 976.00, NULL, 106),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(752, 'Pear Tablet', 'P Tablet 04', '2021-01-12', 854.00, NULL, 106),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(753, 'Space Laptop', 'S PC 11', '2021-01-13', 1231.00, 'Scratched', 106),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(754, 'Space Phone', 'S Phone 11', '2021-03-23', 887.00, NULL, 101),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(755, 'Pear Tablet', 'P Tablet 05', '2021-03-23', 1045.00, NULL, 101),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(756, 'Pear Phone', 'P Phone 13', '2021-04-02', 976.00, NULL, 102),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(757, 'Pear Phone', 'P Phone 13', '2021-04-01', 976.00, NULL, 104),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(758, 'Pear Phone', 'P Phone 13', '2021-02-12', 976.00, 'Slow', 105),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(759, 'Space Laptop', 'S PC 54', '2021-02-13', 1143.00, NULL, 105),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(760, 'Space Tablet', 'S Tab 2312', '2021-02-15', 998.00, NULL, 105),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(761, 'Move Phone', 'M Phone 32', '2021-05-07', 1241.00, 'Crashes', 103),</a:t>
            </a:r>
          </a:p>
          <a:p>
            <a:pPr marL="180000" lvl="0" indent="0">
              <a:buNone/>
            </a:pPr>
            <a:r>
              <a:rPr lang="en-GB" sz="19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(762, 'Move Laptop', 'M Laptop 3223', '2021-05-08', 1678.00, NULL, 103);</a:t>
            </a:r>
          </a:p>
        </p:txBody>
      </p:sp>
    </p:spTree>
    <p:extLst>
      <p:ext uri="{BB962C8B-B14F-4D97-AF65-F5344CB8AC3E}">
        <p14:creationId xmlns:p14="http://schemas.microsoft.com/office/powerpoint/2010/main" val="225670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statement using ON clause (without prefixes)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6" y="990068"/>
            <a:ext cx="12072934" cy="2133269"/>
          </a:xfrm>
        </p:spPr>
        <p:txBody>
          <a:bodyPr>
            <a:normAutofit/>
          </a:bodyPr>
          <a:lstStyle/>
          <a:p>
            <a:r>
              <a:rPr lang="en-GB" dirty="0"/>
              <a:t>Join statement to retrieve data from 2 tables.</a:t>
            </a:r>
          </a:p>
          <a:p>
            <a:r>
              <a:rPr lang="en-GB" dirty="0"/>
              <a:t>It retrieves records in parent table with matching records in child table.</a:t>
            </a:r>
          </a:p>
          <a:p>
            <a:r>
              <a:rPr lang="en-GB" dirty="0"/>
              <a:t>Records in parent table without matching records in child table not added.</a:t>
            </a:r>
          </a:p>
          <a:p>
            <a:r>
              <a:rPr lang="en-GB" dirty="0"/>
              <a:t>Records in child table without matching records in parent table not added.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AD4-1607-47BE-9545-9FEDE49700A5}"/>
              </a:ext>
            </a:extLst>
          </p:cNvPr>
          <p:cNvSpPr txBox="1"/>
          <p:nvPr/>
        </p:nvSpPr>
        <p:spPr>
          <a:xfrm>
            <a:off x="1224750" y="3424615"/>
            <a:ext cx="9956800" cy="228096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email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5093E4-4C0C-469C-93AF-C2FBC4830D81}"/>
              </a:ext>
            </a:extLst>
          </p:cNvPr>
          <p:cNvSpPr txBox="1">
            <a:spLocks/>
          </p:cNvSpPr>
          <p:nvPr/>
        </p:nvSpPr>
        <p:spPr>
          <a:xfrm>
            <a:off x="4293701" y="5947800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0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statement using ON clause (with prefixes)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3FDDF-E059-4CE6-9BE7-8ADA922BAA09}"/>
              </a:ext>
            </a:extLst>
          </p:cNvPr>
          <p:cNvSpPr txBox="1">
            <a:spLocks/>
          </p:cNvSpPr>
          <p:nvPr/>
        </p:nvSpPr>
        <p:spPr>
          <a:xfrm>
            <a:off x="237844" y="928173"/>
            <a:ext cx="11835090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prefixes (preferred).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A198-2476-42FC-9866-2EAC464C17A6}"/>
              </a:ext>
            </a:extLst>
          </p:cNvPr>
          <p:cNvSpPr txBox="1"/>
          <p:nvPr/>
        </p:nvSpPr>
        <p:spPr>
          <a:xfrm>
            <a:off x="989079" y="1478973"/>
            <a:ext cx="10332619" cy="184143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Emp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Emp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28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Dept.deptNo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Emp.deptNo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CA29BA-A2B2-42A4-B3FE-E9386EBFF605}"/>
              </a:ext>
            </a:extLst>
          </p:cNvPr>
          <p:cNvSpPr txBox="1">
            <a:spLocks/>
          </p:cNvSpPr>
          <p:nvPr/>
        </p:nvSpPr>
        <p:spPr>
          <a:xfrm>
            <a:off x="237844" y="3601460"/>
            <a:ext cx="11787744" cy="5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Prefix required if retrieving the Parent’s PK/Child’s FK as ambiguous.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B7C41-5FDA-4D45-AE2C-18094164FDE0}"/>
              </a:ext>
            </a:extLst>
          </p:cNvPr>
          <p:cNvSpPr txBox="1"/>
          <p:nvPr/>
        </p:nvSpPr>
        <p:spPr>
          <a:xfrm>
            <a:off x="989079" y="4122705"/>
            <a:ext cx="10332619" cy="180187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</a:t>
            </a:r>
            <a:r>
              <a:rPr lang="en-GB" sz="2800" b="1" dirty="0" err="1">
                <a:solidFill>
                  <a:srgbClr val="EF6D6D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Dept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Emp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.lName,</a:t>
            </a:r>
            <a:r>
              <a:rPr lang="en-GB" sz="28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Emp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Dept.deptNo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Emp.deptNo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7D8E54-E3CA-4056-882C-E8B5C53F5521}"/>
              </a:ext>
            </a:extLst>
          </p:cNvPr>
          <p:cNvSpPr txBox="1">
            <a:spLocks/>
          </p:cNvSpPr>
          <p:nvPr/>
        </p:nvSpPr>
        <p:spPr>
          <a:xfrm>
            <a:off x="4245938" y="6033169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statement using ON clause (with prefixes &amp; aliases)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720689"/>
            <a:ext cx="11835089" cy="521245"/>
          </a:xfrm>
        </p:spPr>
        <p:txBody>
          <a:bodyPr/>
          <a:lstStyle/>
          <a:p>
            <a:r>
              <a:rPr lang="en-GB" dirty="0"/>
              <a:t>With prefixes and with aliases </a:t>
            </a:r>
            <a:r>
              <a:rPr lang="en-GB" dirty="0">
                <a:solidFill>
                  <a:srgbClr val="B01313"/>
                </a:solidFill>
              </a:rPr>
              <a:t>(best one!)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396453" y="2702762"/>
            <a:ext cx="9399089" cy="222121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49" y="5384801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67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954155" cy="800100"/>
          </a:xfrm>
        </p:spPr>
        <p:txBody>
          <a:bodyPr>
            <a:normAutofit fontScale="90000"/>
          </a:bodyPr>
          <a:lstStyle/>
          <a:p>
            <a:r>
              <a:rPr lang="en-GB" dirty="0"/>
              <a:t>Join statement using WHERE clause (with prefixes &amp; aliases)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720689"/>
            <a:ext cx="11835089" cy="521245"/>
          </a:xfrm>
        </p:spPr>
        <p:txBody>
          <a:bodyPr/>
          <a:lstStyle/>
          <a:p>
            <a:r>
              <a:rPr lang="en-GB" dirty="0"/>
              <a:t>With prefixes and with aliases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448587" y="2702762"/>
            <a:ext cx="9413603" cy="222121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D,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WHERE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49" y="5384801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8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statement using ON clause with additional condition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720689"/>
            <a:ext cx="11835089" cy="521245"/>
          </a:xfrm>
        </p:spPr>
        <p:txBody>
          <a:bodyPr/>
          <a:lstStyle/>
          <a:p>
            <a:r>
              <a:rPr lang="en-GB" dirty="0"/>
              <a:t>Additional condition to restrict retrieved records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368759" y="2495543"/>
            <a:ext cx="9573260" cy="2975428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AND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LIKE '%Database%';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49" y="5724580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7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5" y="0"/>
            <a:ext cx="12075886" cy="800100"/>
          </a:xfrm>
        </p:spPr>
        <p:txBody>
          <a:bodyPr>
            <a:normAutofit/>
          </a:bodyPr>
          <a:lstStyle/>
          <a:p>
            <a:r>
              <a:rPr lang="en-GB" dirty="0"/>
              <a:t>Join condition using WHERE clause with additional condition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720689"/>
            <a:ext cx="11835089" cy="521245"/>
          </a:xfrm>
        </p:spPr>
        <p:txBody>
          <a:bodyPr/>
          <a:lstStyle/>
          <a:p>
            <a:r>
              <a:rPr lang="en-GB" dirty="0"/>
              <a:t>Additional condition to restrict retrieved records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447256" y="2724796"/>
            <a:ext cx="9413603" cy="239485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D,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WHERE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AND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LIKE '%Database%';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50" y="5602515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75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condition using ON clause with 2 additional conditions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1261051"/>
            <a:ext cx="11835089" cy="521245"/>
          </a:xfrm>
        </p:spPr>
        <p:txBody>
          <a:bodyPr/>
          <a:lstStyle/>
          <a:p>
            <a:r>
              <a:rPr lang="en-GB" dirty="0"/>
              <a:t>Use brackets to separate conditions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309369" y="2083706"/>
            <a:ext cx="9573260" cy="3346065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AND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(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LIKE '%Database%'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OR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.salary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&lt; 4700);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49" y="5731181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0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Self-Join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603829"/>
            <a:ext cx="11835089" cy="521245"/>
          </a:xfrm>
        </p:spPr>
        <p:txBody>
          <a:bodyPr/>
          <a:lstStyle/>
          <a:p>
            <a:r>
              <a:rPr lang="en-GB" dirty="0"/>
              <a:t>Aliases are required to distinguish between the uses of the same table!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2112492" y="2452000"/>
            <a:ext cx="7967011" cy="280217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M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.empId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M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M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.fName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	   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.empId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.fName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M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M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.empId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.mgrId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49" y="5724580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2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Three-way join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11" y="1110052"/>
            <a:ext cx="11716023" cy="521245"/>
          </a:xfrm>
        </p:spPr>
        <p:txBody>
          <a:bodyPr/>
          <a:lstStyle/>
          <a:p>
            <a:r>
              <a:rPr lang="en-GB" dirty="0"/>
              <a:t>Join statement to retrieve data from 3 tables 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740229" y="1790319"/>
            <a:ext cx="10999467" cy="3827509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.createDate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.fName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DV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.deviceMake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DV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.deviceModel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DV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.deviceFaults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 		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Device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DV 	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.empId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DV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.empId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245939" y="5893807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06 –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09650"/>
            <a:ext cx="11835089" cy="5804500"/>
          </a:xfrm>
        </p:spPr>
        <p:txBody>
          <a:bodyPr>
            <a:normAutofit/>
          </a:bodyPr>
          <a:lstStyle/>
          <a:p>
            <a:r>
              <a:rPr lang="en-GB" sz="3200" dirty="0"/>
              <a:t>SQL to create and populate tables.</a:t>
            </a:r>
          </a:p>
          <a:p>
            <a:r>
              <a:rPr lang="en-GB" sz="3200" dirty="0"/>
              <a:t>Join statements in SQL to query multiple tables.</a:t>
            </a:r>
          </a:p>
          <a:p>
            <a:r>
              <a:rPr lang="en-GB" sz="3200" dirty="0"/>
              <a:t>Join statements with ON clause and WHERE clause.</a:t>
            </a:r>
          </a:p>
          <a:p>
            <a:r>
              <a:rPr lang="en-GB" sz="3200" dirty="0"/>
              <a:t>Join statements with additional conditions.</a:t>
            </a:r>
          </a:p>
          <a:p>
            <a:r>
              <a:rPr lang="en-GB" sz="3200" dirty="0"/>
              <a:t>Self-join statements.</a:t>
            </a:r>
          </a:p>
          <a:p>
            <a:r>
              <a:rPr lang="en-GB" sz="3200" dirty="0"/>
              <a:t>Three-way join statements.</a:t>
            </a:r>
          </a:p>
          <a:p>
            <a:r>
              <a:rPr lang="en-GB" sz="3200" dirty="0"/>
              <a:t>Inner Join statements.</a:t>
            </a:r>
          </a:p>
          <a:p>
            <a:r>
              <a:rPr lang="en-GB" sz="3200" dirty="0"/>
              <a:t>Left-Outer join statements.</a:t>
            </a:r>
          </a:p>
          <a:p>
            <a:r>
              <a:rPr lang="en-GB" sz="3200" dirty="0"/>
              <a:t>Right-Outer join statements.</a:t>
            </a:r>
          </a:p>
          <a:p>
            <a:r>
              <a:rPr lang="en-GB" sz="3200" dirty="0"/>
              <a:t>Full-Outer Join using UNION.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5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7" y="43850"/>
            <a:ext cx="11835089" cy="800100"/>
          </a:xfrm>
        </p:spPr>
        <p:txBody>
          <a:bodyPr/>
          <a:lstStyle/>
          <a:p>
            <a:r>
              <a:rPr lang="en-GB" dirty="0"/>
              <a:t>Inner-Join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B36AF-7557-456B-BF30-AF26AEC3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277258"/>
            <a:ext cx="11501851" cy="992796"/>
          </a:xfrm>
        </p:spPr>
        <p:txBody>
          <a:bodyPr/>
          <a:lstStyle/>
          <a:p>
            <a:r>
              <a:rPr lang="en-GB" dirty="0"/>
              <a:t>Join statement retrieves records with matching values in both tables!</a:t>
            </a:r>
          </a:p>
          <a:p>
            <a:r>
              <a:rPr lang="en-GB" dirty="0"/>
              <a:t>Sometimes referred to as inner-join </a:t>
            </a:r>
            <a:endParaRPr lang="en-GB" dirty="0">
              <a:solidFill>
                <a:srgbClr val="B01313"/>
              </a:solidFill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455844" y="2583543"/>
            <a:ext cx="9399089" cy="222121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49" y="5384801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71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Left-Outer Join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F8E859-5640-45CF-8EE5-C44E5B965026}"/>
              </a:ext>
            </a:extLst>
          </p:cNvPr>
          <p:cNvSpPr txBox="1">
            <a:spLocks/>
          </p:cNvSpPr>
          <p:nvPr/>
        </p:nvSpPr>
        <p:spPr>
          <a:xfrm>
            <a:off x="237845" y="1232763"/>
            <a:ext cx="11954155" cy="204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Left-Outer Join retrieves records with matching values in both tables PLUS records from table on the LEFT without matching records on the table on the RIGHT (of the JOIN clause).</a:t>
            </a:r>
          </a:p>
          <a:p>
            <a:r>
              <a:rPr lang="en-GB" dirty="0"/>
              <a:t>It puts NULL values in the fields without matching values.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455844" y="3549162"/>
            <a:ext cx="9399089" cy="222121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LEFT OUTER 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50" y="5955873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Right-Outer Join condition using ON clause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3B676-6258-4D3F-BD00-35AF4ECDFE9A}"/>
              </a:ext>
            </a:extLst>
          </p:cNvPr>
          <p:cNvSpPr txBox="1">
            <a:spLocks/>
          </p:cNvSpPr>
          <p:nvPr/>
        </p:nvSpPr>
        <p:spPr>
          <a:xfrm>
            <a:off x="237845" y="1232763"/>
            <a:ext cx="11954155" cy="204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Right-Outer Join retrieves records with matching values in both tables PLUS records from table on the RIGHT without matching records on the table on the LEFT (of the JOIN clause).</a:t>
            </a:r>
          </a:p>
          <a:p>
            <a:r>
              <a:rPr lang="en-GB" dirty="0"/>
              <a:t>It puts NULL values in the fields without matching values.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455844" y="3549694"/>
            <a:ext cx="9399089" cy="222121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RIGHT OUTER 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86550" y="5955873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50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Full-Outer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A916E3-B845-42EC-B3DE-74C9BA592216}"/>
              </a:ext>
            </a:extLst>
          </p:cNvPr>
          <p:cNvSpPr txBox="1">
            <a:spLocks/>
          </p:cNvSpPr>
          <p:nvPr/>
        </p:nvSpPr>
        <p:spPr>
          <a:xfrm>
            <a:off x="237845" y="1934892"/>
            <a:ext cx="11954155" cy="349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Full-Outer Join retrieves records with matching values in both tables</a:t>
            </a:r>
          </a:p>
          <a:p>
            <a:pPr marL="0" indent="0">
              <a:buNone/>
            </a:pPr>
            <a:r>
              <a:rPr lang="en-GB" dirty="0"/>
              <a:t>PLUS records from table on the RIGHT without matching records on the table on the LEFT (of the JOIN clause)</a:t>
            </a:r>
          </a:p>
          <a:p>
            <a:pPr marL="0" indent="0">
              <a:buNone/>
            </a:pPr>
            <a:r>
              <a:rPr lang="en-GB" dirty="0"/>
              <a:t>PLUS records from table on the LEFT without matching records on the table on the RIGHT (of the JOIN clause)</a:t>
            </a:r>
          </a:p>
          <a:p>
            <a:r>
              <a:rPr lang="en-GB" dirty="0"/>
              <a:t>It puts NULL values in the fields without matching values.</a:t>
            </a:r>
          </a:p>
          <a:p>
            <a:r>
              <a:rPr lang="en-GB" dirty="0"/>
              <a:t>Not supported by MySQL and needs to be written with UNION.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03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EF0-42D0-4E6F-AA7E-1269A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Left-Outer Join with 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647A-63D9-4D41-B438-58160B3EDD05}"/>
              </a:ext>
            </a:extLst>
          </p:cNvPr>
          <p:cNvSpPr txBox="1"/>
          <p:nvPr/>
        </p:nvSpPr>
        <p:spPr>
          <a:xfrm>
            <a:off x="1396455" y="1248227"/>
            <a:ext cx="9399089" cy="36576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LEFT OUTER 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UNION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SELECT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.lName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.email</a:t>
            </a:r>
            <a:endParaRPr lang="en-GB" sz="3200" dirty="0">
              <a:solidFill>
                <a:srgbClr val="FFFF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FROM Dept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RIGHT OUTER JOIN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Emp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ON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D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GB" sz="3200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E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.deptNo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AD645-E18B-40DC-AC5E-93C62CBAF1D9}"/>
              </a:ext>
            </a:extLst>
          </p:cNvPr>
          <p:cNvSpPr txBox="1">
            <a:spLocks/>
          </p:cNvSpPr>
          <p:nvPr/>
        </p:nvSpPr>
        <p:spPr>
          <a:xfrm>
            <a:off x="4127161" y="5012443"/>
            <a:ext cx="3818899" cy="72444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/>
              <a:t>Parent.PK = Child.FK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2576E2-0BB2-43A4-8BEC-B009A86C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37" y="5919361"/>
            <a:ext cx="11155724" cy="52124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UNION ALL can be used instead of UNION to keep duplicate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3EDB-4233-4AEF-A0E4-F22E9EB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873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Reading List: </a:t>
            </a:r>
            <a:r>
              <a:rPr lang="en-GB" dirty="0">
                <a:hlinkClick r:id="rId2"/>
              </a:rPr>
              <a:t>https://rl.talis.com/3/westminster/lists/2CAA7D6B-DCAD-AB71-C97B-7FEFCB499C28.html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Connolly, T.  &amp; </a:t>
            </a:r>
            <a:r>
              <a:rPr lang="en-GB" dirty="0" err="1"/>
              <a:t>Begg</a:t>
            </a:r>
            <a:r>
              <a:rPr lang="en-GB" dirty="0"/>
              <a:t>, C. E. (2015). Database systems: a practical approach to design, implementation and management. 6th Edition (Global Edition). Pearson Education.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(2017). Fundamentals of Database Systems. 7th Edition (Global Edition). Pearson Education. </a:t>
            </a:r>
          </a:p>
          <a:p>
            <a:endParaRPr lang="en-GB" dirty="0"/>
          </a:p>
          <a:p>
            <a:r>
              <a:rPr lang="en-GB" dirty="0"/>
              <a:t>W3Schools (2022). SQL Tutorial. Available from </a:t>
            </a:r>
            <a:r>
              <a:rPr lang="en-GB" dirty="0">
                <a:hlinkClick r:id="rId3"/>
              </a:rPr>
              <a:t>https://www.w3schools.com/sql/</a:t>
            </a:r>
            <a:r>
              <a:rPr lang="en-GB" dirty="0"/>
              <a:t> [Accessed 15 September 2022]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F968-12CE-4A26-858C-026D7F1B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Statements and subsets of SQL</a:t>
            </a:r>
          </a:p>
        </p:txBody>
      </p:sp>
      <p:graphicFrame>
        <p:nvGraphicFramePr>
          <p:cNvPr id="6" name="Content Placeholder 5" descr="This table shows the main SQL statements and the main subsets of SQL">
            <a:extLst>
              <a:ext uri="{FF2B5EF4-FFF2-40B4-BE49-F238E27FC236}">
                <a16:creationId xmlns:a16="http://schemas.microsoft.com/office/drawing/2014/main" id="{1CF5ABF3-6A09-4593-8B13-0A7F281CE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931838"/>
              </p:ext>
            </p:extLst>
          </p:nvPr>
        </p:nvGraphicFramePr>
        <p:xfrm>
          <a:off x="1442362" y="800100"/>
          <a:ext cx="9307275" cy="59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230">
                  <a:extLst>
                    <a:ext uri="{9D8B030D-6E8A-4147-A177-3AD203B41FA5}">
                      <a16:colId xmlns:a16="http://schemas.microsoft.com/office/drawing/2014/main" val="3059416822"/>
                    </a:ext>
                  </a:extLst>
                </a:gridCol>
                <a:gridCol w="6212045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</a:tblGrid>
              <a:tr h="438341">
                <a:tc>
                  <a:txBody>
                    <a:bodyPr/>
                    <a:lstStyle/>
                    <a:p>
                      <a:r>
                        <a:rPr lang="en-GB" sz="2200" b="1" dirty="0">
                          <a:latin typeface="+mn-lt"/>
                        </a:rPr>
                        <a:t>SELECT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INSERT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UPDATE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DELETE 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MERGE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3200" i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r>
                        <a:rPr lang="en-GB" sz="320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Manipulation Language (DML)</a:t>
                      </a:r>
                      <a:endParaRPr lang="en-GB" sz="3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200" b="1" dirty="0">
                          <a:latin typeface="+mn-lt"/>
                        </a:rPr>
                        <a:t>CREATE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ALTER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DROP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RENAME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TRUNCATE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COMMENT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3200" i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r>
                        <a:rPr lang="en-GB" sz="320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Definition Language (DDL)</a:t>
                      </a:r>
                      <a:endParaRPr lang="en-GB" sz="3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200" b="1" dirty="0">
                          <a:latin typeface="+mn-lt"/>
                        </a:rPr>
                        <a:t>GRANT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REVOKE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3200" i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r>
                        <a:rPr lang="en-GB" sz="320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Control Language (DCL)</a:t>
                      </a:r>
                      <a:endParaRPr lang="en-GB" sz="3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GB" sz="2200" b="1" dirty="0">
                          <a:latin typeface="+mn-lt"/>
                        </a:rPr>
                        <a:t>COMMIT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ROLLBACK</a:t>
                      </a:r>
                    </a:p>
                    <a:p>
                      <a:r>
                        <a:rPr lang="en-GB" sz="2200" b="1" dirty="0">
                          <a:latin typeface="+mn-lt"/>
                        </a:rPr>
                        <a:t>SAVEPOINT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GB" sz="3200" i="0" dirty="0">
                          <a:solidFill>
                            <a:schemeClr val="tx1"/>
                          </a:solidFill>
                          <a:latin typeface="+mn-lt"/>
                        </a:rPr>
                        <a:t>Transaction Control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8C7A-F71E-4F72-A5B4-96A3868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19D8-ADED-44DA-B67F-3A674958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Logical ERD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0DCBDD-F1B8-41CB-A4B9-C669DC33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32764"/>
            <a:ext cx="9698635" cy="5725236"/>
          </a:xfrm>
        </p:spPr>
        <p:txBody>
          <a:bodyPr>
            <a:normAutofit/>
          </a:bodyPr>
          <a:lstStyle/>
          <a:p>
            <a:r>
              <a:rPr lang="en-GB" dirty="0"/>
              <a:t>Emp has a recursive relationship.</a:t>
            </a:r>
          </a:p>
          <a:p>
            <a:r>
              <a:rPr lang="en-GB" dirty="0"/>
              <a:t>Between Dept and Emp</a:t>
            </a:r>
          </a:p>
          <a:p>
            <a:pPr lvl="1"/>
            <a:r>
              <a:rPr lang="en-GB" dirty="0"/>
              <a:t>One-to-Many relationship optional on both sides.</a:t>
            </a:r>
          </a:p>
          <a:p>
            <a:pPr lvl="1"/>
            <a:r>
              <a:rPr lang="en-GB" dirty="0"/>
              <a:t>Dept is the Parent table, Emp is the Child table.</a:t>
            </a:r>
          </a:p>
          <a:p>
            <a:pPr lvl="1"/>
            <a:r>
              <a:rPr lang="en-GB" dirty="0"/>
              <a:t>Child Emp carries a FK </a:t>
            </a:r>
            <a:r>
              <a:rPr lang="en-GB" dirty="0" err="1"/>
              <a:t>deptNo</a:t>
            </a:r>
            <a:r>
              <a:rPr lang="en-GB" dirty="0"/>
              <a:t> that references the PK </a:t>
            </a:r>
            <a:r>
              <a:rPr lang="en-GB" dirty="0" err="1"/>
              <a:t>deptNo</a:t>
            </a:r>
            <a:r>
              <a:rPr lang="en-GB" dirty="0"/>
              <a:t> of its parent Dept.</a:t>
            </a:r>
          </a:p>
          <a:p>
            <a:pPr lvl="1"/>
            <a:r>
              <a:rPr lang="en-GB" dirty="0"/>
              <a:t>Participations are both 0.</a:t>
            </a:r>
          </a:p>
          <a:p>
            <a:r>
              <a:rPr lang="en-GB" dirty="0"/>
              <a:t>Between Emp and Device</a:t>
            </a:r>
          </a:p>
          <a:p>
            <a:pPr lvl="1"/>
            <a:r>
              <a:rPr lang="en-GB" dirty="0"/>
              <a:t>One-to-Many relationship optional on one side.</a:t>
            </a:r>
          </a:p>
          <a:p>
            <a:pPr lvl="1"/>
            <a:r>
              <a:rPr lang="en-GB" dirty="0"/>
              <a:t>Emp is the Parent table, Device is the Child table.</a:t>
            </a:r>
          </a:p>
          <a:p>
            <a:pPr lvl="1"/>
            <a:r>
              <a:rPr lang="en-GB" dirty="0"/>
              <a:t>Child Device carries a FK </a:t>
            </a:r>
            <a:r>
              <a:rPr lang="en-GB" dirty="0" err="1"/>
              <a:t>empId</a:t>
            </a:r>
            <a:r>
              <a:rPr lang="en-GB" dirty="0"/>
              <a:t> that references the PK </a:t>
            </a:r>
            <a:r>
              <a:rPr lang="en-GB" dirty="0" err="1"/>
              <a:t>empId</a:t>
            </a:r>
            <a:r>
              <a:rPr lang="en-GB" dirty="0"/>
              <a:t> of its parent Emp.</a:t>
            </a:r>
          </a:p>
          <a:p>
            <a:pPr lvl="1"/>
            <a:r>
              <a:rPr lang="en-GB" dirty="0"/>
              <a:t>Participation is 1 on the Emp side.</a:t>
            </a:r>
          </a:p>
          <a:p>
            <a:pPr lvl="1"/>
            <a:r>
              <a:rPr lang="en-GB" dirty="0"/>
              <a:t>Participation is 1 on the Device side.</a:t>
            </a:r>
          </a:p>
        </p:txBody>
      </p:sp>
      <p:pic>
        <p:nvPicPr>
          <p:cNvPr id="23" name="Picture 22" descr="This diagram shows a simple logical ERD between the Dept, Emp and Device tables. Dept is the parent of Emp and Emp is the parent of Device.">
            <a:extLst>
              <a:ext uri="{FF2B5EF4-FFF2-40B4-BE49-F238E27FC236}">
                <a16:creationId xmlns:a16="http://schemas.microsoft.com/office/drawing/2014/main" id="{CBCE62FE-322C-412A-B159-13EA6899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54" y="0"/>
            <a:ext cx="5451480" cy="62321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2E6F1-9ECB-4BD8-BA52-5673AC2E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1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Dept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7A397-58DB-4E28-AD8A-E620E1BA008A}"/>
              </a:ext>
            </a:extLst>
          </p:cNvPr>
          <p:cNvSpPr txBox="1"/>
          <p:nvPr/>
        </p:nvSpPr>
        <p:spPr>
          <a:xfrm>
            <a:off x="619070" y="2416061"/>
            <a:ext cx="11072635" cy="4032964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sp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 TABLE Dept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INTEGER,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dName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VARCHAR(20)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UNIQUE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dLoc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	VARCHAR(30) </a:t>
            </a:r>
            <a:r>
              <a:rPr lang="en-GB" sz="32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createDate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DATE,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CONSTRAINT 	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d_dno_pk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32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PRIMARY KEY 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32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CB7E8-1B83-4AAE-BF88-FC9BF740361E}"/>
              </a:ext>
            </a:extLst>
          </p:cNvPr>
          <p:cNvSpPr txBox="1"/>
          <p:nvPr/>
        </p:nvSpPr>
        <p:spPr>
          <a:xfrm>
            <a:off x="619070" y="800100"/>
            <a:ext cx="11072635" cy="157075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spAutoFit/>
          </a:bodyPr>
          <a:lstStyle/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DROP TABLE IF EXISTS Device;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DROP TABLE IF EXISTS Emp;</a:t>
            </a:r>
          </a:p>
          <a:p>
            <a:pPr marL="180000" lvl="0" indent="0">
              <a:buNone/>
            </a:pP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DROP TABLE IF EXISTS Dept;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Emp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92186-B216-442D-9ABA-59FFA011AF24}"/>
              </a:ext>
            </a:extLst>
          </p:cNvPr>
          <p:cNvSpPr txBox="1"/>
          <p:nvPr/>
        </p:nvSpPr>
        <p:spPr>
          <a:xfrm>
            <a:off x="119067" y="752333"/>
            <a:ext cx="12072934" cy="6057899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spcBef>
                <a:spcPts val="600"/>
              </a:spcBef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 TABLE Emp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INTEGER,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fName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VARCHAR(50)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VARCHAR(50)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position 	VARCHAR(50)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DATE 		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salary	DECIMAL(7,2)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	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DECIMAL(2,2),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email		VARCHAR(100)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UNIQUE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INTEGER,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mgrId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INTEGER,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CONSTRAINT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e_eid_pk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PRIMARY KEY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CONSTRAINT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e_dno_fk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FOREIGN KEY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 REFERENCES Dept(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	CONSTRAINT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e_mid_fk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FOREIGN KEY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mgrId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 REFERENCES Emp(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33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Device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92186-B216-442D-9ABA-59FFA011AF24}"/>
              </a:ext>
            </a:extLst>
          </p:cNvPr>
          <p:cNvSpPr txBox="1"/>
          <p:nvPr/>
        </p:nvSpPr>
        <p:spPr>
          <a:xfrm>
            <a:off x="166541" y="937225"/>
            <a:ext cx="11954155" cy="551180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spcBef>
                <a:spcPts val="600"/>
              </a:spcBef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 TABLE Device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deviceNo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		INTEGER,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deviceMake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	VARCHAR(50)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deviceModel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VARCHAR(50) 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devicePurchDate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	DATE 		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devicePrice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	DECIMAL(7,2)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 	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deviceFaults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	VARCHAR(200),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		INTEGER 		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  <a:cs typeface="Times New Roman" pitchFamily="18" charset="0"/>
              </a:rPr>
              <a:t>NOT NULL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CONSTRAINT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d_dno_pk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PRIMARY KEY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deviceNo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),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	CONSTRAINT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d_eid_fk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FF6060"/>
                </a:solidFill>
                <a:latin typeface="Consolas" panose="020B0609020204030204" pitchFamily="49" charset="0"/>
                <a:cs typeface="Times New Roman" pitchFamily="18" charset="0"/>
              </a:rPr>
              <a:t>FOREIGN KEY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 REFERENCES Emp(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750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Populating Dept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1E15A-EFD4-41BD-827E-6B5113809DB3}"/>
              </a:ext>
            </a:extLst>
          </p:cNvPr>
          <p:cNvSpPr txBox="1"/>
          <p:nvPr/>
        </p:nvSpPr>
        <p:spPr>
          <a:xfrm>
            <a:off x="358255" y="1407617"/>
            <a:ext cx="11381441" cy="443389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INSERT INTO 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 (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dName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dLoc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createDate</a:t>
            </a: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VALUES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(10, 'Database Management', 'New Cav', '2021-03-21'),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(20, 'Systems Design', 'Harrow', '2021-01-06'),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(30, 'IT Development', 'New Cav', '2021-04-25'),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(40, 'Project Management', 'Regents', '2021-02-12'),</a:t>
            </a:r>
          </a:p>
          <a:p>
            <a:pPr marL="180000" lvl="0" indent="0">
              <a:buNone/>
            </a:pPr>
            <a:r>
              <a:rPr lang="en-GB" sz="280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(50, 'Systems Testing', 'Marylebone', NULL);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7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5E9F-7925-4164-9A0B-CCC81AE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Populating Emp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3693-530D-4A82-891A-B359E0E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1E15A-EFD4-41BD-827E-6B5113809DB3}"/>
              </a:ext>
            </a:extLst>
          </p:cNvPr>
          <p:cNvSpPr txBox="1"/>
          <p:nvPr/>
        </p:nvSpPr>
        <p:spPr>
          <a:xfrm>
            <a:off x="237845" y="1726931"/>
            <a:ext cx="11746891" cy="3795263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bIns="46800" rtlCol="0" anchor="ctr" anchorCtr="0">
            <a:noAutofit/>
          </a:bodyPr>
          <a:lstStyle/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INSERT INTO 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 (</a:t>
            </a:r>
            <a:r>
              <a:rPr lang="en-GB" sz="175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empId</a:t>
            </a: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75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fName</a:t>
            </a: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75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lName</a:t>
            </a: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position, </a:t>
            </a:r>
            <a:r>
              <a:rPr lang="en-GB" sz="175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hireDate</a:t>
            </a: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salary, </a:t>
            </a:r>
            <a:r>
              <a:rPr lang="en-GB" sz="175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commPct</a:t>
            </a: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email, </a:t>
            </a:r>
            <a:r>
              <a:rPr lang="en-GB" sz="175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deptNo</a:t>
            </a: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GB" sz="175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mgrId</a:t>
            </a: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VALUES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(101, 'Joe', 'Bloggs', 'Project Manager', '2021-03-01', 5200.00, 0.25, 'jb@it.com', 40, NULL),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(102, 'Jim', 'Marts', 'Database Admin', '2021-03-22', 4400.00, NULL, 'jm@it.com', 10, 101),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(103, 'Jen', 'Fonts', 'Python Developer', '2021-04-28', 4800.00, 0.12, 'jf@it.com', 30, 101),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(104, 'Jon', 'Pop', 'Database Architect', '2021-03-23', 4000.00, NULL, 'jp@it.com', 10, 102),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(105, 'Tom', 'Dogs', 'UI Designer', '2021-01-10', 4000.00, NULL, 'td@it.com', 20, 102),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(106, 'Tek', '</a:t>
            </a:r>
            <a:r>
              <a:rPr lang="en-GB" sz="175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Roggs</a:t>
            </a: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', 'Project Manager', '2021-01-01', 5200.00, 0.13, 'tr@it.com', 40, NULL),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(107, 'Tim', 'Clogs', 'Java Developer', '2021-04-29', 4300.00, 0.15, 'tc@it.com', NULL, 105),</a:t>
            </a:r>
          </a:p>
          <a:p>
            <a:pPr marL="180000" lvl="0" indent="0">
              <a:buNone/>
            </a:pPr>
            <a:r>
              <a:rPr lang="en-GB" sz="1750" dirty="0">
                <a:solidFill>
                  <a:srgbClr val="FFFFFF"/>
                </a:solidFill>
                <a:latin typeface="Consolas" panose="020B0609020204030204" pitchFamily="49" charset="0"/>
                <a:cs typeface="Times New Roman" pitchFamily="18" charset="0"/>
              </a:rPr>
              <a:t>(108, 'Tam', 'Kelps', 'UX Designer', '2021-06-15', 3900.00, NULL, 'tk@it.com', NULL, 106);</a:t>
            </a:r>
          </a:p>
        </p:txBody>
      </p:sp>
    </p:spTree>
    <p:extLst>
      <p:ext uri="{BB962C8B-B14F-4D97-AF65-F5344CB8AC3E}">
        <p14:creationId xmlns:p14="http://schemas.microsoft.com/office/powerpoint/2010/main" val="213684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3813</TotalTime>
  <Words>2253</Words>
  <Application>Microsoft Office PowerPoint</Application>
  <PresentationFormat>Widescreen</PresentationFormat>
  <Paragraphs>273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Office Theme</vt:lpstr>
      <vt:lpstr>5COSC020W DATABASE SYSTEMS – LECTURE 06</vt:lpstr>
      <vt:lpstr>Lecture 06 – Outline </vt:lpstr>
      <vt:lpstr>SQL Statements and subsets of SQL</vt:lpstr>
      <vt:lpstr>Logical ERD</vt:lpstr>
      <vt:lpstr>Creating Dept table</vt:lpstr>
      <vt:lpstr>Creating Emp table</vt:lpstr>
      <vt:lpstr>Creating Device table</vt:lpstr>
      <vt:lpstr>Populating Dept tables</vt:lpstr>
      <vt:lpstr>Populating Emp tables</vt:lpstr>
      <vt:lpstr>Populating Device tables</vt:lpstr>
      <vt:lpstr>Join statement using ON clause (without prefixes)</vt:lpstr>
      <vt:lpstr>Join statement using ON clause (with prefixes)</vt:lpstr>
      <vt:lpstr>Join statement using ON clause (with prefixes &amp; aliases)</vt:lpstr>
      <vt:lpstr>Join statement using WHERE clause (with prefixes &amp; aliases)</vt:lpstr>
      <vt:lpstr>Join statement using ON clause with additional condition</vt:lpstr>
      <vt:lpstr>Join condition using WHERE clause with additional condition</vt:lpstr>
      <vt:lpstr>Join condition using ON clause with 2 additional conditions</vt:lpstr>
      <vt:lpstr>Self-Join statement</vt:lpstr>
      <vt:lpstr>Three-way join statement</vt:lpstr>
      <vt:lpstr>Inner-Join statement</vt:lpstr>
      <vt:lpstr>Left-Outer Join</vt:lpstr>
      <vt:lpstr>Right-Outer Join condition using ON clause</vt:lpstr>
      <vt:lpstr>Full-Outer Join</vt:lpstr>
      <vt:lpstr>Left-Outer Join with UNION</vt:lpstr>
      <vt:lpstr>References and Essential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5COSC020W DATABASE SYSTEMS – LECTURE 02</dc:title>
  <dc:creator>Francois Roubert</dc:creator>
  <cp:lastModifiedBy>Francois Roubert</cp:lastModifiedBy>
  <cp:revision>298</cp:revision>
  <dcterms:created xsi:type="dcterms:W3CDTF">2021-08-01T10:59:58Z</dcterms:created>
  <dcterms:modified xsi:type="dcterms:W3CDTF">2022-09-16T16:04:20Z</dcterms:modified>
</cp:coreProperties>
</file>