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57" r:id="rId3"/>
    <p:sldId id="391" r:id="rId4"/>
    <p:sldId id="300" r:id="rId5"/>
    <p:sldId id="352" r:id="rId6"/>
    <p:sldId id="333" r:id="rId7"/>
    <p:sldId id="347" r:id="rId8"/>
    <p:sldId id="353" r:id="rId9"/>
    <p:sldId id="345" r:id="rId10"/>
    <p:sldId id="351" r:id="rId11"/>
    <p:sldId id="354" r:id="rId12"/>
    <p:sldId id="371" r:id="rId13"/>
    <p:sldId id="373" r:id="rId14"/>
    <p:sldId id="372" r:id="rId15"/>
    <p:sldId id="375" r:id="rId16"/>
    <p:sldId id="376" r:id="rId17"/>
    <p:sldId id="377" r:id="rId18"/>
    <p:sldId id="378" r:id="rId19"/>
    <p:sldId id="380" r:id="rId20"/>
    <p:sldId id="381" r:id="rId21"/>
    <p:sldId id="382" r:id="rId22"/>
    <p:sldId id="383" r:id="rId23"/>
    <p:sldId id="384" r:id="rId24"/>
    <p:sldId id="386" r:id="rId25"/>
    <p:sldId id="390" r:id="rId26"/>
    <p:sldId id="387" r:id="rId27"/>
    <p:sldId id="388" r:id="rId28"/>
    <p:sldId id="389" r:id="rId29"/>
    <p:sldId id="392" r:id="rId30"/>
    <p:sldId id="393" r:id="rId31"/>
    <p:sldId id="394" r:id="rId32"/>
    <p:sldId id="374" r:id="rId33"/>
    <p:sldId id="339" r:id="rId34"/>
    <p:sldId id="395" r:id="rId35"/>
    <p:sldId id="396" r:id="rId36"/>
    <p:sldId id="397" r:id="rId37"/>
    <p:sldId id="398" r:id="rId38"/>
    <p:sldId id="399" r:id="rId39"/>
    <p:sldId id="400" r:id="rId40"/>
    <p:sldId id="401" r:id="rId41"/>
    <p:sldId id="402" r:id="rId42"/>
    <p:sldId id="385" r:id="rId43"/>
    <p:sldId id="403" r:id="rId44"/>
    <p:sldId id="28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6B"/>
    <a:srgbClr val="B01313"/>
    <a:srgbClr val="EF6D6D"/>
    <a:srgbClr val="196719"/>
    <a:srgbClr val="0056B2"/>
    <a:srgbClr val="FFC000"/>
    <a:srgbClr val="800080"/>
    <a:srgbClr val="FF6060"/>
    <a:srgbClr val="2AAC2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9" autoAdjust="0"/>
    <p:restoredTop sz="96727" autoAdjust="0"/>
  </p:normalViewPr>
  <p:slideViewPr>
    <p:cSldViewPr snapToGrid="0">
      <p:cViewPr varScale="1">
        <p:scale>
          <a:sx n="78" d="100"/>
          <a:sy n="78" d="100"/>
        </p:scale>
        <p:origin x="618" y="78"/>
      </p:cViewPr>
      <p:guideLst/>
    </p:cSldViewPr>
  </p:slideViewPr>
  <p:notesTextViewPr>
    <p:cViewPr>
      <p:scale>
        <a:sx n="1" d="1"/>
        <a:sy n="1" d="1"/>
      </p:scale>
      <p:origin x="0" y="0"/>
    </p:cViewPr>
  </p:notesTextViewPr>
  <p:notesViewPr>
    <p:cSldViewPr snapToGrid="0">
      <p:cViewPr varScale="1">
        <p:scale>
          <a:sx n="51" d="100"/>
          <a:sy n="51" d="100"/>
        </p:scale>
        <p:origin x="29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0FC3FE-3493-4424-80A5-1CFDBEBDE3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DD2505B-B89A-45A6-851E-D753D13874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932B93-D436-4096-A386-17A6D3979316}" type="datetimeFigureOut">
              <a:rPr lang="en-GB" smtClean="0"/>
              <a:t>16/09/2022</a:t>
            </a:fld>
            <a:endParaRPr lang="en-GB"/>
          </a:p>
        </p:txBody>
      </p:sp>
      <p:sp>
        <p:nvSpPr>
          <p:cNvPr id="4" name="Footer Placeholder 3">
            <a:extLst>
              <a:ext uri="{FF2B5EF4-FFF2-40B4-BE49-F238E27FC236}">
                <a16:creationId xmlns:a16="http://schemas.microsoft.com/office/drawing/2014/main" id="{5D733C1A-F6AE-4B95-A532-F6C5312886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36CC68C-BAD5-40EB-8E63-161E1BE67E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702D13-A3EA-4C21-8005-5BD1A0B7D0BB}" type="slidenum">
              <a:rPr lang="en-GB" smtClean="0"/>
              <a:t>‹#›</a:t>
            </a:fld>
            <a:endParaRPr lang="en-GB"/>
          </a:p>
        </p:txBody>
      </p:sp>
    </p:spTree>
    <p:extLst>
      <p:ext uri="{BB962C8B-B14F-4D97-AF65-F5344CB8AC3E}">
        <p14:creationId xmlns:p14="http://schemas.microsoft.com/office/powerpoint/2010/main" val="13062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99A63-083A-44CA-A7B0-A545C791EEAF}" type="datetimeFigureOut">
              <a:rPr lang="en-GB" smtClean="0"/>
              <a:t>16/09/2022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630B72-BDAE-41F9-AC72-8B72912970BC}" type="slidenum">
              <a:rPr lang="en-GB" smtClean="0"/>
              <a:t>‹#›</a:t>
            </a:fld>
            <a:endParaRPr lang="en-GB"/>
          </a:p>
        </p:txBody>
      </p:sp>
    </p:spTree>
    <p:extLst>
      <p:ext uri="{BB962C8B-B14F-4D97-AF65-F5344CB8AC3E}">
        <p14:creationId xmlns:p14="http://schemas.microsoft.com/office/powerpoint/2010/main" val="2757801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ADFC-CAA6-4B10-8DDE-5B87CFD2C6BA}"/>
              </a:ext>
            </a:extLst>
          </p:cNvPr>
          <p:cNvSpPr>
            <a:spLocks noGrp="1"/>
          </p:cNvSpPr>
          <p:nvPr>
            <p:ph type="ctrTitle"/>
          </p:nvPr>
        </p:nvSpPr>
        <p:spPr>
          <a:xfrm>
            <a:off x="1524000" y="142374"/>
            <a:ext cx="10118622" cy="626562"/>
          </a:xfrm>
        </p:spPr>
        <p:txBody>
          <a:bodyPr anchor="b">
            <a:normAutofit/>
          </a:bodyPr>
          <a:lstStyle>
            <a:lvl1pPr algn="ctr">
              <a:defRPr sz="320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ABFDC0E1-91B2-4E04-837F-041C879CD706}"/>
              </a:ext>
            </a:extLst>
          </p:cNvPr>
          <p:cNvSpPr>
            <a:spLocks noGrp="1"/>
          </p:cNvSpPr>
          <p:nvPr>
            <p:ph type="subTitle" idx="1"/>
          </p:nvPr>
        </p:nvSpPr>
        <p:spPr>
          <a:xfrm>
            <a:off x="1524000" y="991236"/>
            <a:ext cx="10118622" cy="6265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628A9F89-A36A-4F93-960E-BC168D194016}"/>
              </a:ext>
            </a:extLst>
          </p:cNvPr>
          <p:cNvSpPr>
            <a:spLocks noGrp="1"/>
          </p:cNvSpPr>
          <p:nvPr>
            <p:ph type="dt" sz="half" idx="10"/>
          </p:nvPr>
        </p:nvSpPr>
        <p:spPr>
          <a:xfrm>
            <a:off x="838200" y="6356350"/>
            <a:ext cx="2743200" cy="365125"/>
          </a:xfrm>
          <a:prstGeom prst="rect">
            <a:avLst/>
          </a:prstGeom>
        </p:spPr>
        <p:txBody>
          <a:bodyPr/>
          <a:lstStyle>
            <a:lvl1pPr>
              <a:defRPr b="0">
                <a:solidFill>
                  <a:srgbClr val="0056B2"/>
                </a:solidFill>
              </a:defRPr>
            </a:lvl1pPr>
          </a:lstStyle>
          <a:p>
            <a:fld id="{01520930-3376-4FD5-AED9-388AC055BD8F}" type="datetime1">
              <a:rPr lang="en-GB" smtClean="0"/>
              <a:t>16/09/2022</a:t>
            </a:fld>
            <a:endParaRPr lang="en-GB" dirty="0"/>
          </a:p>
        </p:txBody>
      </p:sp>
      <p:sp>
        <p:nvSpPr>
          <p:cNvPr id="6" name="Slide Number Placeholder 5">
            <a:extLst>
              <a:ext uri="{FF2B5EF4-FFF2-40B4-BE49-F238E27FC236}">
                <a16:creationId xmlns:a16="http://schemas.microsoft.com/office/drawing/2014/main" id="{B48E0ACC-90F3-4C1B-9E71-B7E4B89DC1A5}"/>
              </a:ext>
            </a:extLst>
          </p:cNvPr>
          <p:cNvSpPr>
            <a:spLocks noGrp="1"/>
          </p:cNvSpPr>
          <p:nvPr>
            <p:ph type="sldNum" sz="quarter" idx="12"/>
          </p:nvPr>
        </p:nvSpPr>
        <p:spPr/>
        <p:txBody>
          <a:bodyPr/>
          <a:lstStyle/>
          <a:p>
            <a:fld id="{1EBB458C-3622-4FDF-8CA7-83B6267620B8}" type="slidenum">
              <a:rPr lang="en-GB" smtClean="0"/>
              <a:t>‹#›</a:t>
            </a:fld>
            <a:endParaRPr lang="en-GB"/>
          </a:p>
        </p:txBody>
      </p:sp>
      <p:pic>
        <p:nvPicPr>
          <p:cNvPr id="8" name="Picture 7">
            <a:extLst>
              <a:ext uri="{FF2B5EF4-FFF2-40B4-BE49-F238E27FC236}">
                <a16:creationId xmlns:a16="http://schemas.microsoft.com/office/drawing/2014/main" id="{B5C009ED-0901-4311-A41D-F175772E73D2}"/>
              </a:ext>
            </a:extLst>
          </p:cNvPr>
          <p:cNvPicPr>
            <a:picLocks noChangeAspect="1"/>
          </p:cNvPicPr>
          <p:nvPr userDrawn="1"/>
        </p:nvPicPr>
        <p:blipFill rotWithShape="1">
          <a:blip r:embed="rId2" cstate="screen">
            <a:grayscl/>
            <a:extLst>
              <a:ext uri="{28A0092B-C50C-407E-A947-70E740481C1C}">
                <a14:useLocalDpi xmlns:a14="http://schemas.microsoft.com/office/drawing/2010/main"/>
              </a:ext>
            </a:extLst>
          </a:blip>
          <a:srcRect r="2304" b="18021"/>
          <a:stretch/>
        </p:blipFill>
        <p:spPr>
          <a:xfrm>
            <a:off x="4652209" y="1794465"/>
            <a:ext cx="7539791" cy="5063535"/>
          </a:xfrm>
          <a:prstGeom prst="rect">
            <a:avLst/>
          </a:prstGeom>
          <a:noFill/>
        </p:spPr>
      </p:pic>
      <p:pic>
        <p:nvPicPr>
          <p:cNvPr id="9" name="Picture 8">
            <a:extLst>
              <a:ext uri="{FF2B5EF4-FFF2-40B4-BE49-F238E27FC236}">
                <a16:creationId xmlns:a16="http://schemas.microsoft.com/office/drawing/2014/main" id="{01BFD507-0FAF-4A75-B0D6-85103ACA9FE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8200" y="2362581"/>
            <a:ext cx="2195513" cy="521681"/>
          </a:xfrm>
          <a:prstGeom prst="rect">
            <a:avLst/>
          </a:prstGeom>
        </p:spPr>
      </p:pic>
      <p:sp>
        <p:nvSpPr>
          <p:cNvPr id="10" name="Date Placeholder 3">
            <a:extLst>
              <a:ext uri="{FF2B5EF4-FFF2-40B4-BE49-F238E27FC236}">
                <a16:creationId xmlns:a16="http://schemas.microsoft.com/office/drawing/2014/main" id="{DB423CD2-452A-4571-BD77-1050BDB68A0C}"/>
              </a:ext>
            </a:extLst>
          </p:cNvPr>
          <p:cNvSpPr txBox="1">
            <a:spLocks/>
          </p:cNvSpPr>
          <p:nvPr userDrawn="1"/>
        </p:nvSpPr>
        <p:spPr>
          <a:xfrm>
            <a:off x="564399" y="4234578"/>
            <a:ext cx="3778459" cy="750427"/>
          </a:xfrm>
          <a:prstGeom prst="rect">
            <a:avLst/>
          </a:prstGeom>
        </p:spPr>
        <p:txBody>
          <a:bodyPr/>
          <a:lstStyle>
            <a:defPPr>
              <a:defRPr lang="en-US"/>
            </a:defPPr>
            <a:lvl1pPr marL="0" algn="l" defTabSz="914400" rtl="0" eaLnBrk="1" latinLnBrk="0" hangingPunct="1">
              <a:defRPr sz="1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b="0" dirty="0">
                <a:solidFill>
                  <a:srgbClr val="0056B2"/>
                </a:solidFill>
              </a:rPr>
              <a:t>Dr Francois ROUBERT</a:t>
            </a:r>
          </a:p>
          <a:p>
            <a:r>
              <a:rPr lang="en-GB" sz="2000" b="0" dirty="0">
                <a:solidFill>
                  <a:srgbClr val="0056B2"/>
                </a:solidFill>
              </a:rPr>
              <a:t>F.Roubert@westminster.ac.uk</a:t>
            </a:r>
          </a:p>
        </p:txBody>
      </p:sp>
    </p:spTree>
    <p:extLst>
      <p:ext uri="{BB962C8B-B14F-4D97-AF65-F5344CB8AC3E}">
        <p14:creationId xmlns:p14="http://schemas.microsoft.com/office/powerpoint/2010/main" val="70062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D358-2735-45BA-9163-0325DEA590A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E4EC9EB-C1F5-480D-89CE-1107B1DFB4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D7595BB-CC47-4CDD-A8F6-B03DAFEBA556}"/>
              </a:ext>
            </a:extLst>
          </p:cNvPr>
          <p:cNvSpPr>
            <a:spLocks noGrp="1"/>
          </p:cNvSpPr>
          <p:nvPr>
            <p:ph type="sldNum" sz="quarter" idx="12"/>
          </p:nvPr>
        </p:nvSpPr>
        <p:spPr/>
        <p:txBody>
          <a:bodyPr/>
          <a:lstStyle/>
          <a:p>
            <a:fld id="{1EBB458C-3622-4FDF-8CA7-83B6267620B8}" type="slidenum">
              <a:rPr lang="en-GB" smtClean="0"/>
              <a:t>‹#›</a:t>
            </a:fld>
            <a:endParaRPr lang="en-GB"/>
          </a:p>
        </p:txBody>
      </p:sp>
    </p:spTree>
    <p:extLst>
      <p:ext uri="{BB962C8B-B14F-4D97-AF65-F5344CB8AC3E}">
        <p14:creationId xmlns:p14="http://schemas.microsoft.com/office/powerpoint/2010/main" val="1010051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6F584-CF8F-4E86-865D-C2B14CDCEF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D68BA6-B2A6-4E5F-A278-54896D1971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BB77DA01-7CBF-4894-B8BB-C2D81BC22321}"/>
              </a:ext>
            </a:extLst>
          </p:cNvPr>
          <p:cNvSpPr>
            <a:spLocks noGrp="1"/>
          </p:cNvSpPr>
          <p:nvPr>
            <p:ph type="sldNum" sz="quarter" idx="12"/>
          </p:nvPr>
        </p:nvSpPr>
        <p:spPr/>
        <p:txBody>
          <a:bodyPr/>
          <a:lstStyle/>
          <a:p>
            <a:fld id="{1EBB458C-3622-4FDF-8CA7-83B6267620B8}" type="slidenum">
              <a:rPr lang="en-GB" smtClean="0"/>
              <a:t>‹#›</a:t>
            </a:fld>
            <a:endParaRPr lang="en-GB"/>
          </a:p>
        </p:txBody>
      </p:sp>
    </p:spTree>
    <p:extLst>
      <p:ext uri="{BB962C8B-B14F-4D97-AF65-F5344CB8AC3E}">
        <p14:creationId xmlns:p14="http://schemas.microsoft.com/office/powerpoint/2010/main" val="143687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B2FB-E799-4608-B1BE-28616BE042D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308324-759F-443A-A716-38ACCF0569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a:extLst>
              <a:ext uri="{FF2B5EF4-FFF2-40B4-BE49-F238E27FC236}">
                <a16:creationId xmlns:a16="http://schemas.microsoft.com/office/drawing/2014/main" id="{EA4D03DC-DAAA-40DB-969E-0E33BE13033E}"/>
              </a:ext>
            </a:extLst>
          </p:cNvPr>
          <p:cNvSpPr>
            <a:spLocks noGrp="1"/>
          </p:cNvSpPr>
          <p:nvPr>
            <p:ph type="sldNum" sz="quarter" idx="12"/>
          </p:nvPr>
        </p:nvSpPr>
        <p:spPr/>
        <p:txBody>
          <a:bodyPr/>
          <a:lstStyle/>
          <a:p>
            <a:fld id="{1EBB458C-3622-4FDF-8CA7-83B6267620B8}" type="slidenum">
              <a:rPr lang="en-GB" smtClean="0"/>
              <a:t>‹#›</a:t>
            </a:fld>
            <a:endParaRPr lang="en-GB"/>
          </a:p>
        </p:txBody>
      </p:sp>
    </p:spTree>
    <p:extLst>
      <p:ext uri="{BB962C8B-B14F-4D97-AF65-F5344CB8AC3E}">
        <p14:creationId xmlns:p14="http://schemas.microsoft.com/office/powerpoint/2010/main" val="1390854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C1F2-2FA1-4842-9ED8-731CBEEEA3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3425A7E-2B95-4E03-9EF5-4233CEB74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F6550-812E-47E5-9FFD-8C1C62C88D4B}"/>
              </a:ext>
            </a:extLst>
          </p:cNvPr>
          <p:cNvSpPr>
            <a:spLocks noGrp="1"/>
          </p:cNvSpPr>
          <p:nvPr>
            <p:ph type="dt" sz="half" idx="10"/>
          </p:nvPr>
        </p:nvSpPr>
        <p:spPr>
          <a:xfrm>
            <a:off x="831850" y="6356350"/>
            <a:ext cx="2743200" cy="365125"/>
          </a:xfrm>
          <a:prstGeom prst="rect">
            <a:avLst/>
          </a:prstGeom>
        </p:spPr>
        <p:txBody>
          <a:bodyPr/>
          <a:lstStyle/>
          <a:p>
            <a:fld id="{7772D9B5-1E73-4956-A70A-B582A60541BF}" type="datetime1">
              <a:rPr lang="en-GB" smtClean="0"/>
              <a:t>16/09/2022</a:t>
            </a:fld>
            <a:endParaRPr lang="en-GB"/>
          </a:p>
        </p:txBody>
      </p:sp>
      <p:sp>
        <p:nvSpPr>
          <p:cNvPr id="5" name="Footer Placeholder 4">
            <a:extLst>
              <a:ext uri="{FF2B5EF4-FFF2-40B4-BE49-F238E27FC236}">
                <a16:creationId xmlns:a16="http://schemas.microsoft.com/office/drawing/2014/main" id="{B3899FD3-DC16-440A-A734-95B5F3BE3B88}"/>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EAE333EE-4797-4E57-9D85-3B2B3F3CFF7B}"/>
              </a:ext>
            </a:extLst>
          </p:cNvPr>
          <p:cNvSpPr>
            <a:spLocks noGrp="1"/>
          </p:cNvSpPr>
          <p:nvPr>
            <p:ph type="sldNum" sz="quarter" idx="12"/>
          </p:nvPr>
        </p:nvSpPr>
        <p:spPr/>
        <p:txBody>
          <a:bodyPr/>
          <a:lstStyle/>
          <a:p>
            <a:fld id="{1EBB458C-3622-4FDF-8CA7-83B6267620B8}" type="slidenum">
              <a:rPr lang="en-GB" smtClean="0"/>
              <a:t>‹#›</a:t>
            </a:fld>
            <a:endParaRPr lang="en-GB"/>
          </a:p>
        </p:txBody>
      </p:sp>
    </p:spTree>
    <p:extLst>
      <p:ext uri="{BB962C8B-B14F-4D97-AF65-F5344CB8AC3E}">
        <p14:creationId xmlns:p14="http://schemas.microsoft.com/office/powerpoint/2010/main" val="348664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3A0F7-070A-4CED-883C-12C3795816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649948-1CFB-4DD2-82BE-704ACC0A4130}"/>
              </a:ext>
            </a:extLst>
          </p:cNvPr>
          <p:cNvSpPr>
            <a:spLocks noGrp="1"/>
          </p:cNvSpPr>
          <p:nvPr>
            <p:ph sz="half" idx="1"/>
          </p:nvPr>
        </p:nvSpPr>
        <p:spPr>
          <a:xfrm>
            <a:off x="237845" y="1100138"/>
            <a:ext cx="5781955" cy="560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587BFD2-B237-479C-8B13-BA14CF6AD5B3}"/>
              </a:ext>
            </a:extLst>
          </p:cNvPr>
          <p:cNvSpPr>
            <a:spLocks noGrp="1"/>
          </p:cNvSpPr>
          <p:nvPr>
            <p:ph sz="half" idx="2"/>
          </p:nvPr>
        </p:nvSpPr>
        <p:spPr>
          <a:xfrm>
            <a:off x="6172200" y="1100138"/>
            <a:ext cx="5638800" cy="560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a:extLst>
              <a:ext uri="{FF2B5EF4-FFF2-40B4-BE49-F238E27FC236}">
                <a16:creationId xmlns:a16="http://schemas.microsoft.com/office/drawing/2014/main" id="{5C8A61A7-DB0F-45A4-A3F4-BEE2E8E2B5D5}"/>
              </a:ext>
            </a:extLst>
          </p:cNvPr>
          <p:cNvSpPr>
            <a:spLocks noGrp="1"/>
          </p:cNvSpPr>
          <p:nvPr>
            <p:ph type="sldNum" sz="quarter" idx="12"/>
          </p:nvPr>
        </p:nvSpPr>
        <p:spPr/>
        <p:txBody>
          <a:bodyPr/>
          <a:lstStyle/>
          <a:p>
            <a:fld id="{1EBB458C-3622-4FDF-8CA7-83B6267620B8}" type="slidenum">
              <a:rPr lang="en-GB" smtClean="0"/>
              <a:t>‹#›</a:t>
            </a:fld>
            <a:endParaRPr lang="en-GB"/>
          </a:p>
        </p:txBody>
      </p:sp>
    </p:spTree>
    <p:extLst>
      <p:ext uri="{BB962C8B-B14F-4D97-AF65-F5344CB8AC3E}">
        <p14:creationId xmlns:p14="http://schemas.microsoft.com/office/powerpoint/2010/main" val="286484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CD68-969F-474F-8D79-63D222091750}"/>
              </a:ext>
            </a:extLst>
          </p:cNvPr>
          <p:cNvSpPr>
            <a:spLocks noGrp="1"/>
          </p:cNvSpPr>
          <p:nvPr>
            <p:ph type="title"/>
          </p:nvPr>
        </p:nvSpPr>
        <p:spPr>
          <a:xfrm>
            <a:off x="271464" y="0"/>
            <a:ext cx="11787186" cy="82391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54FA19-C5F9-4B27-9F8A-51FA8F782621}"/>
              </a:ext>
            </a:extLst>
          </p:cNvPr>
          <p:cNvSpPr>
            <a:spLocks noGrp="1"/>
          </p:cNvSpPr>
          <p:nvPr>
            <p:ph type="body" idx="1"/>
          </p:nvPr>
        </p:nvSpPr>
        <p:spPr>
          <a:xfrm>
            <a:off x="271464" y="1095375"/>
            <a:ext cx="57261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286E3-9CC8-4831-B5DB-81568A576C01}"/>
              </a:ext>
            </a:extLst>
          </p:cNvPr>
          <p:cNvSpPr>
            <a:spLocks noGrp="1"/>
          </p:cNvSpPr>
          <p:nvPr>
            <p:ph sz="half" idx="2"/>
          </p:nvPr>
        </p:nvSpPr>
        <p:spPr>
          <a:xfrm>
            <a:off x="271464" y="1919287"/>
            <a:ext cx="5726112" cy="47529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D9EB564-D016-40C4-8422-F7563FD0DFD6}"/>
              </a:ext>
            </a:extLst>
          </p:cNvPr>
          <p:cNvSpPr>
            <a:spLocks noGrp="1"/>
          </p:cNvSpPr>
          <p:nvPr>
            <p:ph type="body" sz="quarter" idx="3"/>
          </p:nvPr>
        </p:nvSpPr>
        <p:spPr>
          <a:xfrm>
            <a:off x="6172200" y="1095375"/>
            <a:ext cx="58864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BC31D3-2759-4FA9-9954-FEF293DA2B74}"/>
              </a:ext>
            </a:extLst>
          </p:cNvPr>
          <p:cNvSpPr>
            <a:spLocks noGrp="1"/>
          </p:cNvSpPr>
          <p:nvPr>
            <p:ph sz="quarter" idx="4"/>
          </p:nvPr>
        </p:nvSpPr>
        <p:spPr>
          <a:xfrm>
            <a:off x="6172200" y="1919286"/>
            <a:ext cx="58864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7E93271A-BECB-4053-A564-F967E9AAD377}"/>
              </a:ext>
            </a:extLst>
          </p:cNvPr>
          <p:cNvSpPr>
            <a:spLocks noGrp="1"/>
          </p:cNvSpPr>
          <p:nvPr>
            <p:ph type="sldNum" sz="quarter" idx="12"/>
          </p:nvPr>
        </p:nvSpPr>
        <p:spPr/>
        <p:txBody>
          <a:bodyPr/>
          <a:lstStyle/>
          <a:p>
            <a:fld id="{1EBB458C-3622-4FDF-8CA7-83B6267620B8}" type="slidenum">
              <a:rPr lang="en-GB" smtClean="0"/>
              <a:t>‹#›</a:t>
            </a:fld>
            <a:endParaRPr lang="en-GB"/>
          </a:p>
        </p:txBody>
      </p:sp>
    </p:spTree>
    <p:extLst>
      <p:ext uri="{BB962C8B-B14F-4D97-AF65-F5344CB8AC3E}">
        <p14:creationId xmlns:p14="http://schemas.microsoft.com/office/powerpoint/2010/main" val="428254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B0E0-4182-47BA-BD4C-F40D80464056}"/>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12CD35DC-2120-43AB-A93E-7A76E0412700}"/>
              </a:ext>
            </a:extLst>
          </p:cNvPr>
          <p:cNvSpPr>
            <a:spLocks noGrp="1"/>
          </p:cNvSpPr>
          <p:nvPr>
            <p:ph type="sldNum" sz="quarter" idx="12"/>
          </p:nvPr>
        </p:nvSpPr>
        <p:spPr/>
        <p:txBody>
          <a:bodyPr/>
          <a:lstStyle/>
          <a:p>
            <a:fld id="{1EBB458C-3622-4FDF-8CA7-83B6267620B8}" type="slidenum">
              <a:rPr lang="en-GB" smtClean="0"/>
              <a:t>‹#›</a:t>
            </a:fld>
            <a:endParaRPr lang="en-GB"/>
          </a:p>
        </p:txBody>
      </p:sp>
    </p:spTree>
    <p:extLst>
      <p:ext uri="{BB962C8B-B14F-4D97-AF65-F5344CB8AC3E}">
        <p14:creationId xmlns:p14="http://schemas.microsoft.com/office/powerpoint/2010/main" val="222771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2FD779-4917-4CB6-857F-4485372C923B}"/>
              </a:ext>
            </a:extLst>
          </p:cNvPr>
          <p:cNvSpPr>
            <a:spLocks noGrp="1"/>
          </p:cNvSpPr>
          <p:nvPr>
            <p:ph type="sldNum" sz="quarter" idx="12"/>
          </p:nvPr>
        </p:nvSpPr>
        <p:spPr/>
        <p:txBody>
          <a:bodyPr/>
          <a:lstStyle/>
          <a:p>
            <a:fld id="{1EBB458C-3622-4FDF-8CA7-83B6267620B8}" type="slidenum">
              <a:rPr lang="en-GB" smtClean="0"/>
              <a:t>‹#›</a:t>
            </a:fld>
            <a:endParaRPr lang="en-GB"/>
          </a:p>
        </p:txBody>
      </p:sp>
    </p:spTree>
    <p:extLst>
      <p:ext uri="{BB962C8B-B14F-4D97-AF65-F5344CB8AC3E}">
        <p14:creationId xmlns:p14="http://schemas.microsoft.com/office/powerpoint/2010/main" val="119522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2360-DCB4-4735-99B5-CF5316F84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5F3372-EC3F-4436-B727-F562B9B8C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C266A98-9FF3-4DB0-AD8D-F20949625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67025DD1-1CAB-43DA-815D-D2A4EF9D6F6D}"/>
              </a:ext>
            </a:extLst>
          </p:cNvPr>
          <p:cNvSpPr>
            <a:spLocks noGrp="1"/>
          </p:cNvSpPr>
          <p:nvPr>
            <p:ph type="sldNum" sz="quarter" idx="12"/>
          </p:nvPr>
        </p:nvSpPr>
        <p:spPr/>
        <p:txBody>
          <a:bodyPr/>
          <a:lstStyle/>
          <a:p>
            <a:fld id="{1EBB458C-3622-4FDF-8CA7-83B6267620B8}" type="slidenum">
              <a:rPr lang="en-GB" smtClean="0"/>
              <a:t>‹#›</a:t>
            </a:fld>
            <a:endParaRPr lang="en-GB"/>
          </a:p>
        </p:txBody>
      </p:sp>
    </p:spTree>
    <p:extLst>
      <p:ext uri="{BB962C8B-B14F-4D97-AF65-F5344CB8AC3E}">
        <p14:creationId xmlns:p14="http://schemas.microsoft.com/office/powerpoint/2010/main" val="113158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AD0C-EB5F-45B4-80B5-E27597C9E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DFA5DCA-AE03-43B8-90CF-4C86169E13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B9E4EA53-171F-4245-9860-867B97CEF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BCE13A2B-920C-426E-93E9-EF46E7EFDCF1}"/>
              </a:ext>
            </a:extLst>
          </p:cNvPr>
          <p:cNvSpPr>
            <a:spLocks noGrp="1"/>
          </p:cNvSpPr>
          <p:nvPr>
            <p:ph type="sldNum" sz="quarter" idx="12"/>
          </p:nvPr>
        </p:nvSpPr>
        <p:spPr/>
        <p:txBody>
          <a:bodyPr/>
          <a:lstStyle/>
          <a:p>
            <a:fld id="{1EBB458C-3622-4FDF-8CA7-83B6267620B8}" type="slidenum">
              <a:rPr lang="en-GB" smtClean="0"/>
              <a:t>‹#›</a:t>
            </a:fld>
            <a:endParaRPr lang="en-GB"/>
          </a:p>
        </p:txBody>
      </p:sp>
    </p:spTree>
    <p:extLst>
      <p:ext uri="{BB962C8B-B14F-4D97-AF65-F5344CB8AC3E}">
        <p14:creationId xmlns:p14="http://schemas.microsoft.com/office/powerpoint/2010/main" val="398226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AA3D42-D5D6-4357-89D2-5D0FC9F98CEA}"/>
              </a:ext>
            </a:extLst>
          </p:cNvPr>
          <p:cNvSpPr>
            <a:spLocks noGrp="1"/>
          </p:cNvSpPr>
          <p:nvPr>
            <p:ph type="title"/>
          </p:nvPr>
        </p:nvSpPr>
        <p:spPr>
          <a:xfrm>
            <a:off x="237845" y="0"/>
            <a:ext cx="11835089" cy="8001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0A4E5425-5B02-40EB-9BE9-EF337C382E52}"/>
              </a:ext>
            </a:extLst>
          </p:cNvPr>
          <p:cNvSpPr>
            <a:spLocks noGrp="1"/>
          </p:cNvSpPr>
          <p:nvPr>
            <p:ph type="body" idx="1"/>
          </p:nvPr>
        </p:nvSpPr>
        <p:spPr>
          <a:xfrm>
            <a:off x="237845" y="1128712"/>
            <a:ext cx="11835089" cy="56470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a:extLst>
              <a:ext uri="{FF2B5EF4-FFF2-40B4-BE49-F238E27FC236}">
                <a16:creationId xmlns:a16="http://schemas.microsoft.com/office/drawing/2014/main" id="{DC9F190D-DA8E-43E3-9EC4-0F9E8A350412}"/>
              </a:ext>
            </a:extLst>
          </p:cNvPr>
          <p:cNvSpPr>
            <a:spLocks noGrp="1"/>
          </p:cNvSpPr>
          <p:nvPr>
            <p:ph type="sldNum" sz="quarter" idx="4"/>
          </p:nvPr>
        </p:nvSpPr>
        <p:spPr>
          <a:xfrm>
            <a:off x="11739696" y="6449025"/>
            <a:ext cx="381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B458C-3622-4FDF-8CA7-83B6267620B8}" type="slidenum">
              <a:rPr lang="en-GB" smtClean="0"/>
              <a:t>‹#›</a:t>
            </a:fld>
            <a:endParaRPr lang="en-GB"/>
          </a:p>
        </p:txBody>
      </p:sp>
      <p:sp>
        <p:nvSpPr>
          <p:cNvPr id="7" name="Rectangle 6">
            <a:extLst>
              <a:ext uri="{FF2B5EF4-FFF2-40B4-BE49-F238E27FC236}">
                <a16:creationId xmlns:a16="http://schemas.microsoft.com/office/drawing/2014/main" id="{57610817-0498-4609-970D-18A5018029BD}"/>
              </a:ext>
            </a:extLst>
          </p:cNvPr>
          <p:cNvSpPr/>
          <p:nvPr userDrawn="1"/>
        </p:nvSpPr>
        <p:spPr>
          <a:xfrm>
            <a:off x="-3" y="0"/>
            <a:ext cx="119065" cy="6858000"/>
          </a:xfrm>
          <a:prstGeom prst="rect">
            <a:avLst/>
          </a:prstGeom>
          <a:solidFill>
            <a:srgbClr val="0056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charset="0"/>
              <a:ea typeface="Arial" charset="0"/>
              <a:cs typeface="Arial" charset="0"/>
            </a:endParaRPr>
          </a:p>
        </p:txBody>
      </p:sp>
      <p:pic>
        <p:nvPicPr>
          <p:cNvPr id="8" name="Picture 7">
            <a:extLst>
              <a:ext uri="{FF2B5EF4-FFF2-40B4-BE49-F238E27FC236}">
                <a16:creationId xmlns:a16="http://schemas.microsoft.com/office/drawing/2014/main" id="{045624C3-16A9-40E7-A7A7-FB0E502F60DB}"/>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0609663" y="6505392"/>
            <a:ext cx="1063503" cy="252393"/>
          </a:xfrm>
          <a:prstGeom prst="rect">
            <a:avLst/>
          </a:prstGeom>
        </p:spPr>
      </p:pic>
      <p:cxnSp>
        <p:nvCxnSpPr>
          <p:cNvPr id="9" name="Straight Connector 8">
            <a:extLst>
              <a:ext uri="{FF2B5EF4-FFF2-40B4-BE49-F238E27FC236}">
                <a16:creationId xmlns:a16="http://schemas.microsoft.com/office/drawing/2014/main" id="{328B3C71-91AF-46F4-B260-5A96864EA73F}"/>
              </a:ext>
            </a:extLst>
          </p:cNvPr>
          <p:cNvCxnSpPr>
            <a:cxnSpLocks/>
          </p:cNvCxnSpPr>
          <p:nvPr userDrawn="1"/>
        </p:nvCxnSpPr>
        <p:spPr>
          <a:xfrm>
            <a:off x="11792232" y="6496038"/>
            <a:ext cx="0" cy="25113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BFBAE1-6AEE-4BC0-873F-CE64935DB848}"/>
              </a:ext>
            </a:extLst>
          </p:cNvPr>
          <p:cNvCxnSpPr>
            <a:cxnSpLocks/>
          </p:cNvCxnSpPr>
          <p:nvPr userDrawn="1"/>
        </p:nvCxnSpPr>
        <p:spPr>
          <a:xfrm flipH="1">
            <a:off x="237845" y="804086"/>
            <a:ext cx="441646" cy="0"/>
          </a:xfrm>
          <a:prstGeom prst="line">
            <a:avLst/>
          </a:prstGeom>
          <a:ln w="50800">
            <a:solidFill>
              <a:srgbClr val="0056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724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1" kern="1200">
          <a:solidFill>
            <a:srgbClr val="0056B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w3schools.com/sql/" TargetMode="External"/><Relationship Id="rId2" Type="http://schemas.openxmlformats.org/officeDocument/2006/relationships/hyperlink" Target="https://rl.talis.com/3/westminster/lists/2CAA7D6B-DCAD-AB71-C97B-7FEFCB499C28.html" TargetMode="External"/><Relationship Id="rId1" Type="http://schemas.openxmlformats.org/officeDocument/2006/relationships/slideLayout" Target="../slideLayouts/slideLayout2.xml"/><Relationship Id="rId4" Type="http://schemas.openxmlformats.org/officeDocument/2006/relationships/hyperlink" Target="https://www.w3resource.com/sql/subqueries/understanding-sql-subqueries.ph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17A4-B16B-4AB7-9A5C-5878CD3D9E12}"/>
              </a:ext>
            </a:extLst>
          </p:cNvPr>
          <p:cNvSpPr>
            <a:spLocks noGrp="1"/>
          </p:cNvSpPr>
          <p:nvPr>
            <p:ph type="ctrTitle"/>
          </p:nvPr>
        </p:nvSpPr>
        <p:spPr/>
        <p:txBody>
          <a:bodyPr/>
          <a:lstStyle/>
          <a:p>
            <a:r>
              <a:rPr lang="en-GB" dirty="0"/>
              <a:t>5COSC020W DATABASE SYSTEMS – LECTURE 07</a:t>
            </a:r>
          </a:p>
        </p:txBody>
      </p:sp>
      <p:sp>
        <p:nvSpPr>
          <p:cNvPr id="3" name="Subtitle 2">
            <a:extLst>
              <a:ext uri="{FF2B5EF4-FFF2-40B4-BE49-F238E27FC236}">
                <a16:creationId xmlns:a16="http://schemas.microsoft.com/office/drawing/2014/main" id="{B7F7EC62-BABB-4E2C-9AA8-C6540CA55255}"/>
              </a:ext>
            </a:extLst>
          </p:cNvPr>
          <p:cNvSpPr>
            <a:spLocks noGrp="1"/>
          </p:cNvSpPr>
          <p:nvPr>
            <p:ph type="subTitle" idx="1"/>
          </p:nvPr>
        </p:nvSpPr>
        <p:spPr>
          <a:xfrm>
            <a:off x="571191" y="959704"/>
            <a:ext cx="11359005" cy="854581"/>
          </a:xfrm>
        </p:spPr>
        <p:txBody>
          <a:bodyPr>
            <a:normAutofit lnSpcReduction="10000"/>
          </a:bodyPr>
          <a:lstStyle/>
          <a:p>
            <a:pPr algn="l"/>
            <a:r>
              <a:rPr lang="en-GB" dirty="0"/>
              <a:t>Database Querying – Complex queries</a:t>
            </a:r>
          </a:p>
          <a:p>
            <a:pPr algn="l"/>
            <a:r>
              <a:rPr lang="en-GB" dirty="0"/>
              <a:t>Aggregating data with group functions and using subqueries in SQL</a:t>
            </a:r>
          </a:p>
        </p:txBody>
      </p:sp>
      <p:sp>
        <p:nvSpPr>
          <p:cNvPr id="4" name="Slide Number Placeholder 3">
            <a:extLst>
              <a:ext uri="{FF2B5EF4-FFF2-40B4-BE49-F238E27FC236}">
                <a16:creationId xmlns:a16="http://schemas.microsoft.com/office/drawing/2014/main" id="{8EDA7A01-8E5A-4ACF-8D15-8DAFAA1F5C2B}"/>
              </a:ext>
            </a:extLst>
          </p:cNvPr>
          <p:cNvSpPr>
            <a:spLocks noGrp="1"/>
          </p:cNvSpPr>
          <p:nvPr>
            <p:ph type="sldNum" sz="quarter" idx="12"/>
          </p:nvPr>
        </p:nvSpPr>
        <p:spPr/>
        <p:txBody>
          <a:bodyPr/>
          <a:lstStyle/>
          <a:p>
            <a:fld id="{1EBB458C-3622-4FDF-8CA7-83B6267620B8}" type="slidenum">
              <a:rPr lang="en-GB" smtClean="0"/>
              <a:t>1</a:t>
            </a:fld>
            <a:endParaRPr lang="en-GB"/>
          </a:p>
        </p:txBody>
      </p:sp>
    </p:spTree>
    <p:extLst>
      <p:ext uri="{BB962C8B-B14F-4D97-AF65-F5344CB8AC3E}">
        <p14:creationId xmlns:p14="http://schemas.microsoft.com/office/powerpoint/2010/main" val="325797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5E9F-7925-4164-9A0B-CCC81AEBA5DA}"/>
              </a:ext>
            </a:extLst>
          </p:cNvPr>
          <p:cNvSpPr>
            <a:spLocks noGrp="1"/>
          </p:cNvSpPr>
          <p:nvPr>
            <p:ph type="title"/>
          </p:nvPr>
        </p:nvSpPr>
        <p:spPr/>
        <p:txBody>
          <a:bodyPr/>
          <a:lstStyle/>
          <a:p>
            <a:r>
              <a:rPr lang="en-GB" dirty="0"/>
              <a:t>Populating Emp tables</a:t>
            </a:r>
          </a:p>
        </p:txBody>
      </p:sp>
      <p:sp>
        <p:nvSpPr>
          <p:cNvPr id="4" name="Slide Number Placeholder 3">
            <a:extLst>
              <a:ext uri="{FF2B5EF4-FFF2-40B4-BE49-F238E27FC236}">
                <a16:creationId xmlns:a16="http://schemas.microsoft.com/office/drawing/2014/main" id="{160B3693-530D-4A82-891A-B359E0ED1ECA}"/>
              </a:ext>
            </a:extLst>
          </p:cNvPr>
          <p:cNvSpPr>
            <a:spLocks noGrp="1"/>
          </p:cNvSpPr>
          <p:nvPr>
            <p:ph type="sldNum" sz="quarter" idx="12"/>
          </p:nvPr>
        </p:nvSpPr>
        <p:spPr/>
        <p:txBody>
          <a:bodyPr/>
          <a:lstStyle/>
          <a:p>
            <a:fld id="{1EBB458C-3622-4FDF-8CA7-83B6267620B8}" type="slidenum">
              <a:rPr lang="en-GB" smtClean="0"/>
              <a:t>10</a:t>
            </a:fld>
            <a:endParaRPr lang="en-GB"/>
          </a:p>
        </p:txBody>
      </p:sp>
      <p:sp>
        <p:nvSpPr>
          <p:cNvPr id="7" name="TextBox 6">
            <a:extLst>
              <a:ext uri="{FF2B5EF4-FFF2-40B4-BE49-F238E27FC236}">
                <a16:creationId xmlns:a16="http://schemas.microsoft.com/office/drawing/2014/main" id="{3521E15A-EFD4-41BD-827E-6B5113809DB3}"/>
              </a:ext>
            </a:extLst>
          </p:cNvPr>
          <p:cNvSpPr txBox="1"/>
          <p:nvPr/>
        </p:nvSpPr>
        <p:spPr>
          <a:xfrm>
            <a:off x="237845" y="1726931"/>
            <a:ext cx="11746891" cy="3795263"/>
          </a:xfrm>
          <a:prstGeom prst="rect">
            <a:avLst/>
          </a:prstGeom>
          <a:solidFill>
            <a:schemeClr val="tx1"/>
          </a:solidFill>
        </p:spPr>
        <p:txBody>
          <a:bodyPr wrap="square" lIns="0" rIns="0" bIns="46800" rtlCol="0" anchor="ctr" anchorCtr="0">
            <a:noAutofit/>
          </a:bodyPr>
          <a:lstStyle/>
          <a:p>
            <a:pPr marL="180000" lvl="0" indent="0">
              <a:buNone/>
            </a:pPr>
            <a:r>
              <a:rPr lang="en-GB" sz="1750" dirty="0">
                <a:solidFill>
                  <a:srgbClr val="FFFFFF"/>
                </a:solidFill>
                <a:latin typeface="Consolas" panose="020B0609020204030204" pitchFamily="49" charset="0"/>
                <a:cs typeface="Times New Roman" pitchFamily="18" charset="0"/>
              </a:rPr>
              <a:t>INSERT INTO </a:t>
            </a:r>
          </a:p>
          <a:p>
            <a:pPr marL="180000" lvl="0" indent="0">
              <a:buNone/>
            </a:pPr>
            <a:r>
              <a:rPr lang="en-GB" sz="1750" dirty="0">
                <a:solidFill>
                  <a:srgbClr val="FFFFFF"/>
                </a:solidFill>
                <a:latin typeface="Consolas" panose="020B0609020204030204" pitchFamily="49" charset="0"/>
                <a:cs typeface="Times New Roman" pitchFamily="18" charset="0"/>
              </a:rPr>
              <a:t>Emp (</a:t>
            </a:r>
            <a:r>
              <a:rPr lang="en-GB" sz="1750" dirty="0" err="1">
                <a:solidFill>
                  <a:srgbClr val="FFFFFF"/>
                </a:solidFill>
                <a:latin typeface="Consolas" panose="020B0609020204030204" pitchFamily="49" charset="0"/>
                <a:cs typeface="Times New Roman" pitchFamily="18" charset="0"/>
              </a:rPr>
              <a:t>empId</a:t>
            </a:r>
            <a:r>
              <a:rPr lang="en-GB" sz="1750" dirty="0">
                <a:solidFill>
                  <a:srgbClr val="FFFFFF"/>
                </a:solidFill>
                <a:latin typeface="Consolas" panose="020B0609020204030204" pitchFamily="49" charset="0"/>
                <a:cs typeface="Times New Roman" pitchFamily="18" charset="0"/>
              </a:rPr>
              <a:t>, </a:t>
            </a:r>
            <a:r>
              <a:rPr lang="en-GB" sz="1750" dirty="0" err="1">
                <a:solidFill>
                  <a:srgbClr val="FFFFFF"/>
                </a:solidFill>
                <a:latin typeface="Consolas" panose="020B0609020204030204" pitchFamily="49" charset="0"/>
                <a:cs typeface="Times New Roman" pitchFamily="18" charset="0"/>
              </a:rPr>
              <a:t>fName</a:t>
            </a:r>
            <a:r>
              <a:rPr lang="en-GB" sz="1750" dirty="0">
                <a:solidFill>
                  <a:srgbClr val="FFFFFF"/>
                </a:solidFill>
                <a:latin typeface="Consolas" panose="020B0609020204030204" pitchFamily="49" charset="0"/>
                <a:cs typeface="Times New Roman" pitchFamily="18" charset="0"/>
              </a:rPr>
              <a:t>, </a:t>
            </a:r>
            <a:r>
              <a:rPr lang="en-GB" sz="1750" dirty="0" err="1">
                <a:solidFill>
                  <a:srgbClr val="FFFFFF"/>
                </a:solidFill>
                <a:latin typeface="Consolas" panose="020B0609020204030204" pitchFamily="49" charset="0"/>
                <a:cs typeface="Times New Roman" pitchFamily="18" charset="0"/>
              </a:rPr>
              <a:t>lName</a:t>
            </a:r>
            <a:r>
              <a:rPr lang="en-GB" sz="1750" dirty="0">
                <a:solidFill>
                  <a:srgbClr val="FFFFFF"/>
                </a:solidFill>
                <a:latin typeface="Consolas" panose="020B0609020204030204" pitchFamily="49" charset="0"/>
                <a:cs typeface="Times New Roman" pitchFamily="18" charset="0"/>
              </a:rPr>
              <a:t>, position, </a:t>
            </a:r>
            <a:r>
              <a:rPr lang="en-GB" sz="1750" dirty="0" err="1">
                <a:solidFill>
                  <a:srgbClr val="FFFFFF"/>
                </a:solidFill>
                <a:latin typeface="Consolas" panose="020B0609020204030204" pitchFamily="49" charset="0"/>
                <a:cs typeface="Times New Roman" pitchFamily="18" charset="0"/>
              </a:rPr>
              <a:t>hireDate</a:t>
            </a:r>
            <a:r>
              <a:rPr lang="en-GB" sz="1750" dirty="0">
                <a:solidFill>
                  <a:srgbClr val="FFFFFF"/>
                </a:solidFill>
                <a:latin typeface="Consolas" panose="020B0609020204030204" pitchFamily="49" charset="0"/>
                <a:cs typeface="Times New Roman" pitchFamily="18" charset="0"/>
              </a:rPr>
              <a:t>, salary, </a:t>
            </a:r>
            <a:r>
              <a:rPr lang="en-GB" sz="1750" dirty="0" err="1">
                <a:solidFill>
                  <a:srgbClr val="FFFFFF"/>
                </a:solidFill>
                <a:latin typeface="Consolas" panose="020B0609020204030204" pitchFamily="49" charset="0"/>
                <a:cs typeface="Times New Roman" pitchFamily="18" charset="0"/>
              </a:rPr>
              <a:t>commPct</a:t>
            </a:r>
            <a:r>
              <a:rPr lang="en-GB" sz="1750" dirty="0">
                <a:solidFill>
                  <a:srgbClr val="FFFFFF"/>
                </a:solidFill>
                <a:latin typeface="Consolas" panose="020B0609020204030204" pitchFamily="49" charset="0"/>
                <a:cs typeface="Times New Roman" pitchFamily="18" charset="0"/>
              </a:rPr>
              <a:t>, email, </a:t>
            </a:r>
            <a:r>
              <a:rPr lang="en-GB" sz="1750" dirty="0" err="1">
                <a:solidFill>
                  <a:srgbClr val="FFFFFF"/>
                </a:solidFill>
                <a:latin typeface="Consolas" panose="020B0609020204030204" pitchFamily="49" charset="0"/>
                <a:cs typeface="Times New Roman" pitchFamily="18" charset="0"/>
              </a:rPr>
              <a:t>deptNo</a:t>
            </a:r>
            <a:r>
              <a:rPr lang="en-GB" sz="1750" dirty="0">
                <a:solidFill>
                  <a:srgbClr val="FFFFFF"/>
                </a:solidFill>
                <a:latin typeface="Consolas" panose="020B0609020204030204" pitchFamily="49" charset="0"/>
                <a:cs typeface="Times New Roman" pitchFamily="18" charset="0"/>
              </a:rPr>
              <a:t>, </a:t>
            </a:r>
            <a:r>
              <a:rPr lang="en-GB" sz="1750" dirty="0" err="1">
                <a:solidFill>
                  <a:srgbClr val="FFFFFF"/>
                </a:solidFill>
                <a:latin typeface="Consolas" panose="020B0609020204030204" pitchFamily="49" charset="0"/>
                <a:cs typeface="Times New Roman" pitchFamily="18" charset="0"/>
              </a:rPr>
              <a:t>mgrId</a:t>
            </a:r>
            <a:r>
              <a:rPr lang="en-GB" sz="1750" dirty="0">
                <a:solidFill>
                  <a:srgbClr val="FFFFFF"/>
                </a:solidFill>
                <a:latin typeface="Consolas" panose="020B0609020204030204" pitchFamily="49" charset="0"/>
                <a:cs typeface="Times New Roman" pitchFamily="18" charset="0"/>
              </a:rPr>
              <a:t>)</a:t>
            </a:r>
          </a:p>
          <a:p>
            <a:pPr marL="180000" lvl="0" indent="0">
              <a:buNone/>
            </a:pPr>
            <a:r>
              <a:rPr lang="en-GB" sz="1750" dirty="0">
                <a:solidFill>
                  <a:srgbClr val="FFFFFF"/>
                </a:solidFill>
                <a:latin typeface="Consolas" panose="020B0609020204030204" pitchFamily="49" charset="0"/>
                <a:cs typeface="Times New Roman" pitchFamily="18" charset="0"/>
              </a:rPr>
              <a:t>VALUES</a:t>
            </a:r>
          </a:p>
          <a:p>
            <a:pPr marL="180000" lvl="0" indent="0">
              <a:buNone/>
            </a:pPr>
            <a:r>
              <a:rPr lang="en-GB" sz="1750" dirty="0">
                <a:solidFill>
                  <a:srgbClr val="FFFFFF"/>
                </a:solidFill>
                <a:latin typeface="Consolas" panose="020B0609020204030204" pitchFamily="49" charset="0"/>
                <a:cs typeface="Times New Roman" pitchFamily="18" charset="0"/>
              </a:rPr>
              <a:t>(101, 'Joe', 'Bloggs', 'Project Manager', '2021-03-01', 5200.00, 0.25, 'jb@it.com', 40, NULL),</a:t>
            </a:r>
          </a:p>
          <a:p>
            <a:pPr marL="180000" lvl="0" indent="0">
              <a:buNone/>
            </a:pPr>
            <a:r>
              <a:rPr lang="en-GB" sz="1750" dirty="0">
                <a:solidFill>
                  <a:srgbClr val="FFFFFF"/>
                </a:solidFill>
                <a:latin typeface="Consolas" panose="020B0609020204030204" pitchFamily="49" charset="0"/>
                <a:cs typeface="Times New Roman" pitchFamily="18" charset="0"/>
              </a:rPr>
              <a:t>(102, 'Jim', 'Marts', 'Database Admin', '2021-03-22', 4400.00, NULL, 'jm@it.com', 10, 101),</a:t>
            </a:r>
          </a:p>
          <a:p>
            <a:pPr marL="180000" lvl="0" indent="0">
              <a:buNone/>
            </a:pPr>
            <a:r>
              <a:rPr lang="en-GB" sz="1750" dirty="0">
                <a:solidFill>
                  <a:srgbClr val="FFFFFF"/>
                </a:solidFill>
                <a:latin typeface="Consolas" panose="020B0609020204030204" pitchFamily="49" charset="0"/>
                <a:cs typeface="Times New Roman" pitchFamily="18" charset="0"/>
              </a:rPr>
              <a:t>(103, 'Jen', 'Fonts', 'Python Developer', '2021-04-28', 4800.00, 0.12, 'jf@it.com', 30, 101),</a:t>
            </a:r>
          </a:p>
          <a:p>
            <a:pPr marL="180000" lvl="0" indent="0">
              <a:buNone/>
            </a:pPr>
            <a:r>
              <a:rPr lang="en-GB" sz="1750" dirty="0">
                <a:solidFill>
                  <a:srgbClr val="FFFFFF"/>
                </a:solidFill>
                <a:latin typeface="Consolas" panose="020B0609020204030204" pitchFamily="49" charset="0"/>
                <a:cs typeface="Times New Roman" pitchFamily="18" charset="0"/>
              </a:rPr>
              <a:t>(104, 'Jon', 'Pop', 'Database Architect', '2021-03-23', 4000.00, NULL, 'jp@it.com', 10, 102),</a:t>
            </a:r>
          </a:p>
          <a:p>
            <a:pPr marL="180000" lvl="0" indent="0">
              <a:buNone/>
            </a:pPr>
            <a:r>
              <a:rPr lang="en-GB" sz="1750" dirty="0">
                <a:solidFill>
                  <a:srgbClr val="FFFFFF"/>
                </a:solidFill>
                <a:latin typeface="Consolas" panose="020B0609020204030204" pitchFamily="49" charset="0"/>
                <a:cs typeface="Times New Roman" pitchFamily="18" charset="0"/>
              </a:rPr>
              <a:t>(105, 'Tom', 'Dogs', 'UI Designer', '2021-01-10', 4000.00, NULL, 'td@it.com', 20, 102),</a:t>
            </a:r>
          </a:p>
          <a:p>
            <a:pPr marL="180000" lvl="0" indent="0">
              <a:buNone/>
            </a:pPr>
            <a:r>
              <a:rPr lang="en-GB" sz="1750" dirty="0">
                <a:solidFill>
                  <a:srgbClr val="FFFFFF"/>
                </a:solidFill>
                <a:latin typeface="Consolas" panose="020B0609020204030204" pitchFamily="49" charset="0"/>
                <a:cs typeface="Times New Roman" pitchFamily="18" charset="0"/>
              </a:rPr>
              <a:t>(106, 'Tek', '</a:t>
            </a:r>
            <a:r>
              <a:rPr lang="en-GB" sz="1750" dirty="0" err="1">
                <a:solidFill>
                  <a:srgbClr val="FFFFFF"/>
                </a:solidFill>
                <a:latin typeface="Consolas" panose="020B0609020204030204" pitchFamily="49" charset="0"/>
                <a:cs typeface="Times New Roman" pitchFamily="18" charset="0"/>
              </a:rPr>
              <a:t>Roggs</a:t>
            </a:r>
            <a:r>
              <a:rPr lang="en-GB" sz="1750" dirty="0">
                <a:solidFill>
                  <a:srgbClr val="FFFFFF"/>
                </a:solidFill>
                <a:latin typeface="Consolas" panose="020B0609020204030204" pitchFamily="49" charset="0"/>
                <a:cs typeface="Times New Roman" pitchFamily="18" charset="0"/>
              </a:rPr>
              <a:t>', 'Project Manager', '2021-01-01', 5200.00, 0.13, 'tr@it.com', 40, NULL),</a:t>
            </a:r>
          </a:p>
          <a:p>
            <a:pPr marL="180000" lvl="0" indent="0">
              <a:buNone/>
            </a:pPr>
            <a:r>
              <a:rPr lang="en-GB" sz="1750" dirty="0">
                <a:solidFill>
                  <a:srgbClr val="FFFFFF"/>
                </a:solidFill>
                <a:latin typeface="Consolas" panose="020B0609020204030204" pitchFamily="49" charset="0"/>
                <a:cs typeface="Times New Roman" pitchFamily="18" charset="0"/>
              </a:rPr>
              <a:t>(107, 'Tim', 'Clogs', 'Java Developer', '2021-04-29', 4300.00, 0.15, 'tc@it.com', NULL, 105),</a:t>
            </a:r>
          </a:p>
          <a:p>
            <a:pPr marL="180000" lvl="0" indent="0">
              <a:buNone/>
            </a:pPr>
            <a:r>
              <a:rPr lang="en-GB" sz="1750" dirty="0">
                <a:solidFill>
                  <a:srgbClr val="FFFFFF"/>
                </a:solidFill>
                <a:latin typeface="Consolas" panose="020B0609020204030204" pitchFamily="49" charset="0"/>
                <a:cs typeface="Times New Roman" pitchFamily="18" charset="0"/>
              </a:rPr>
              <a:t>(108, 'Tam', 'Kelps', 'UX Designer', '2021-06-15', 3900.00, NULL, 'tk@it.com', NULL, 106);</a:t>
            </a:r>
          </a:p>
        </p:txBody>
      </p:sp>
    </p:spTree>
    <p:extLst>
      <p:ext uri="{BB962C8B-B14F-4D97-AF65-F5344CB8AC3E}">
        <p14:creationId xmlns:p14="http://schemas.microsoft.com/office/powerpoint/2010/main" val="213684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5E9F-7925-4164-9A0B-CCC81AEBA5DA}"/>
              </a:ext>
            </a:extLst>
          </p:cNvPr>
          <p:cNvSpPr>
            <a:spLocks noGrp="1"/>
          </p:cNvSpPr>
          <p:nvPr>
            <p:ph type="title"/>
          </p:nvPr>
        </p:nvSpPr>
        <p:spPr/>
        <p:txBody>
          <a:bodyPr/>
          <a:lstStyle/>
          <a:p>
            <a:r>
              <a:rPr lang="en-GB" dirty="0"/>
              <a:t>Populating Device tables</a:t>
            </a:r>
          </a:p>
        </p:txBody>
      </p:sp>
      <p:sp>
        <p:nvSpPr>
          <p:cNvPr id="4" name="Slide Number Placeholder 3">
            <a:extLst>
              <a:ext uri="{FF2B5EF4-FFF2-40B4-BE49-F238E27FC236}">
                <a16:creationId xmlns:a16="http://schemas.microsoft.com/office/drawing/2014/main" id="{160B3693-530D-4A82-891A-B359E0ED1ECA}"/>
              </a:ext>
            </a:extLst>
          </p:cNvPr>
          <p:cNvSpPr>
            <a:spLocks noGrp="1"/>
          </p:cNvSpPr>
          <p:nvPr>
            <p:ph type="sldNum" sz="quarter" idx="12"/>
          </p:nvPr>
        </p:nvSpPr>
        <p:spPr/>
        <p:txBody>
          <a:bodyPr/>
          <a:lstStyle/>
          <a:p>
            <a:fld id="{1EBB458C-3622-4FDF-8CA7-83B6267620B8}" type="slidenum">
              <a:rPr lang="en-GB" smtClean="0"/>
              <a:t>11</a:t>
            </a:fld>
            <a:endParaRPr lang="en-GB"/>
          </a:p>
        </p:txBody>
      </p:sp>
      <p:sp>
        <p:nvSpPr>
          <p:cNvPr id="7" name="TextBox 6">
            <a:extLst>
              <a:ext uri="{FF2B5EF4-FFF2-40B4-BE49-F238E27FC236}">
                <a16:creationId xmlns:a16="http://schemas.microsoft.com/office/drawing/2014/main" id="{3521E15A-EFD4-41BD-827E-6B5113809DB3}"/>
              </a:ext>
            </a:extLst>
          </p:cNvPr>
          <p:cNvSpPr txBox="1"/>
          <p:nvPr/>
        </p:nvSpPr>
        <p:spPr>
          <a:xfrm>
            <a:off x="237844" y="988678"/>
            <a:ext cx="11835089" cy="5314773"/>
          </a:xfrm>
          <a:prstGeom prst="rect">
            <a:avLst/>
          </a:prstGeom>
          <a:solidFill>
            <a:schemeClr val="tx1"/>
          </a:solidFill>
        </p:spPr>
        <p:txBody>
          <a:bodyPr wrap="square" lIns="0" rIns="0" bIns="46800" rtlCol="0" anchor="ctr" anchorCtr="0">
            <a:noAutofit/>
          </a:bodyPr>
          <a:lstStyle/>
          <a:p>
            <a:pPr marL="180000" lvl="0" indent="0">
              <a:buNone/>
            </a:pPr>
            <a:r>
              <a:rPr lang="en-GB" sz="1900" dirty="0">
                <a:solidFill>
                  <a:srgbClr val="FFFFFF"/>
                </a:solidFill>
                <a:latin typeface="Consolas" panose="020B0609020204030204" pitchFamily="49" charset="0"/>
                <a:cs typeface="Times New Roman" pitchFamily="18" charset="0"/>
              </a:rPr>
              <a:t>INSERT INTO </a:t>
            </a:r>
          </a:p>
          <a:p>
            <a:pPr marL="180000" lvl="0" indent="0">
              <a:buNone/>
            </a:pPr>
            <a:r>
              <a:rPr lang="en-GB" sz="1900" dirty="0">
                <a:solidFill>
                  <a:srgbClr val="FFFFFF"/>
                </a:solidFill>
                <a:latin typeface="Consolas" panose="020B0609020204030204" pitchFamily="49" charset="0"/>
                <a:cs typeface="Times New Roman" pitchFamily="18" charset="0"/>
              </a:rPr>
              <a:t>Device </a:t>
            </a:r>
          </a:p>
          <a:p>
            <a:pPr marL="180000" lvl="0" indent="0">
              <a:buNone/>
            </a:pPr>
            <a:r>
              <a:rPr lang="en-GB" sz="1900" dirty="0">
                <a:solidFill>
                  <a:srgbClr val="FFFFFF"/>
                </a:solidFill>
                <a:latin typeface="Consolas" panose="020B0609020204030204" pitchFamily="49" charset="0"/>
                <a:cs typeface="Times New Roman" pitchFamily="18" charset="0"/>
              </a:rPr>
              <a:t>(</a:t>
            </a:r>
            <a:r>
              <a:rPr lang="en-GB" sz="1900" dirty="0" err="1">
                <a:solidFill>
                  <a:srgbClr val="FFFFFF"/>
                </a:solidFill>
                <a:latin typeface="Consolas" panose="020B0609020204030204" pitchFamily="49" charset="0"/>
                <a:cs typeface="Times New Roman" pitchFamily="18" charset="0"/>
              </a:rPr>
              <a:t>deviceNo</a:t>
            </a:r>
            <a:r>
              <a:rPr lang="en-GB" sz="1900" dirty="0">
                <a:solidFill>
                  <a:srgbClr val="FFFFFF"/>
                </a:solidFill>
                <a:latin typeface="Consolas" panose="020B0609020204030204" pitchFamily="49" charset="0"/>
                <a:cs typeface="Times New Roman" pitchFamily="18" charset="0"/>
              </a:rPr>
              <a:t>, </a:t>
            </a:r>
            <a:r>
              <a:rPr lang="en-GB" sz="1900" dirty="0" err="1">
                <a:solidFill>
                  <a:srgbClr val="FFFFFF"/>
                </a:solidFill>
                <a:latin typeface="Consolas" panose="020B0609020204030204" pitchFamily="49" charset="0"/>
                <a:cs typeface="Times New Roman" pitchFamily="18" charset="0"/>
              </a:rPr>
              <a:t>deviceMake</a:t>
            </a:r>
            <a:r>
              <a:rPr lang="en-GB" sz="1900" dirty="0">
                <a:solidFill>
                  <a:srgbClr val="FFFFFF"/>
                </a:solidFill>
                <a:latin typeface="Consolas" panose="020B0609020204030204" pitchFamily="49" charset="0"/>
                <a:cs typeface="Times New Roman" pitchFamily="18" charset="0"/>
              </a:rPr>
              <a:t>, </a:t>
            </a:r>
            <a:r>
              <a:rPr lang="en-GB" sz="1900" dirty="0" err="1">
                <a:solidFill>
                  <a:srgbClr val="FFFFFF"/>
                </a:solidFill>
                <a:latin typeface="Consolas" panose="020B0609020204030204" pitchFamily="49" charset="0"/>
                <a:cs typeface="Times New Roman" pitchFamily="18" charset="0"/>
              </a:rPr>
              <a:t>deviceModel</a:t>
            </a:r>
            <a:r>
              <a:rPr lang="en-GB" sz="1900" dirty="0">
                <a:solidFill>
                  <a:srgbClr val="FFFFFF"/>
                </a:solidFill>
                <a:latin typeface="Consolas" panose="020B0609020204030204" pitchFamily="49" charset="0"/>
                <a:cs typeface="Times New Roman" pitchFamily="18" charset="0"/>
              </a:rPr>
              <a:t>, </a:t>
            </a:r>
            <a:r>
              <a:rPr lang="en-GB" sz="1900" dirty="0" err="1">
                <a:solidFill>
                  <a:srgbClr val="FFFFFF"/>
                </a:solidFill>
                <a:latin typeface="Consolas" panose="020B0609020204030204" pitchFamily="49" charset="0"/>
                <a:cs typeface="Times New Roman" pitchFamily="18" charset="0"/>
              </a:rPr>
              <a:t>devicePurchDate</a:t>
            </a:r>
            <a:r>
              <a:rPr lang="en-GB" sz="1900" dirty="0">
                <a:solidFill>
                  <a:srgbClr val="FFFFFF"/>
                </a:solidFill>
                <a:latin typeface="Consolas" panose="020B0609020204030204" pitchFamily="49" charset="0"/>
                <a:cs typeface="Times New Roman" pitchFamily="18" charset="0"/>
              </a:rPr>
              <a:t>, </a:t>
            </a:r>
            <a:r>
              <a:rPr lang="en-GB" sz="1900" dirty="0" err="1">
                <a:solidFill>
                  <a:srgbClr val="FFFFFF"/>
                </a:solidFill>
                <a:latin typeface="Consolas" panose="020B0609020204030204" pitchFamily="49" charset="0"/>
                <a:cs typeface="Times New Roman" pitchFamily="18" charset="0"/>
              </a:rPr>
              <a:t>devicePrice</a:t>
            </a:r>
            <a:r>
              <a:rPr lang="en-GB" sz="1900" dirty="0">
                <a:solidFill>
                  <a:srgbClr val="FFFFFF"/>
                </a:solidFill>
                <a:latin typeface="Consolas" panose="020B0609020204030204" pitchFamily="49" charset="0"/>
                <a:cs typeface="Times New Roman" pitchFamily="18" charset="0"/>
              </a:rPr>
              <a:t>, </a:t>
            </a:r>
            <a:r>
              <a:rPr lang="en-GB" sz="1900" dirty="0" err="1">
                <a:solidFill>
                  <a:srgbClr val="FFFFFF"/>
                </a:solidFill>
                <a:latin typeface="Consolas" panose="020B0609020204030204" pitchFamily="49" charset="0"/>
                <a:cs typeface="Times New Roman" pitchFamily="18" charset="0"/>
              </a:rPr>
              <a:t>deviceFaults</a:t>
            </a:r>
            <a:r>
              <a:rPr lang="en-GB" sz="1900" dirty="0">
                <a:solidFill>
                  <a:srgbClr val="FFFFFF"/>
                </a:solidFill>
                <a:latin typeface="Consolas" panose="020B0609020204030204" pitchFamily="49" charset="0"/>
                <a:cs typeface="Times New Roman" pitchFamily="18" charset="0"/>
              </a:rPr>
              <a:t>, </a:t>
            </a:r>
            <a:r>
              <a:rPr lang="en-GB" sz="1900" dirty="0" err="1">
                <a:solidFill>
                  <a:srgbClr val="FFFFFF"/>
                </a:solidFill>
                <a:latin typeface="Consolas" panose="020B0609020204030204" pitchFamily="49" charset="0"/>
                <a:cs typeface="Times New Roman" pitchFamily="18" charset="0"/>
              </a:rPr>
              <a:t>empId</a:t>
            </a:r>
            <a:r>
              <a:rPr lang="en-GB" sz="1900" dirty="0">
                <a:solidFill>
                  <a:srgbClr val="FFFFFF"/>
                </a:solidFill>
                <a:latin typeface="Consolas" panose="020B0609020204030204" pitchFamily="49" charset="0"/>
                <a:cs typeface="Times New Roman" pitchFamily="18" charset="0"/>
              </a:rPr>
              <a:t>)</a:t>
            </a:r>
          </a:p>
          <a:p>
            <a:pPr marL="180000" lvl="0" indent="0">
              <a:buNone/>
            </a:pPr>
            <a:r>
              <a:rPr lang="en-GB" sz="1900" dirty="0">
                <a:solidFill>
                  <a:srgbClr val="FFFFFF"/>
                </a:solidFill>
                <a:latin typeface="Consolas" panose="020B0609020204030204" pitchFamily="49" charset="0"/>
                <a:cs typeface="Times New Roman" pitchFamily="18" charset="0"/>
              </a:rPr>
              <a:t>VALUES</a:t>
            </a:r>
          </a:p>
          <a:p>
            <a:pPr marL="180000" lvl="0" indent="0">
              <a:buNone/>
            </a:pPr>
            <a:r>
              <a:rPr lang="en-GB" sz="1900" dirty="0">
                <a:solidFill>
                  <a:srgbClr val="FFFFFF"/>
                </a:solidFill>
                <a:latin typeface="Consolas" panose="020B0609020204030204" pitchFamily="49" charset="0"/>
                <a:cs typeface="Times New Roman" pitchFamily="18" charset="0"/>
              </a:rPr>
              <a:t>(751, 'Pear Phone', 'P Phone 13', '2021-01-12', 976.00, NULL, 106),</a:t>
            </a:r>
          </a:p>
          <a:p>
            <a:pPr marL="180000" lvl="0" indent="0">
              <a:buNone/>
            </a:pPr>
            <a:r>
              <a:rPr lang="en-GB" sz="1900" dirty="0">
                <a:solidFill>
                  <a:srgbClr val="FFFFFF"/>
                </a:solidFill>
                <a:latin typeface="Consolas" panose="020B0609020204030204" pitchFamily="49" charset="0"/>
                <a:cs typeface="Times New Roman" pitchFamily="18" charset="0"/>
              </a:rPr>
              <a:t>(752, 'Pear Tablet', 'P Tablet 04', '2021-01-12', 854.00, NULL, 106),</a:t>
            </a:r>
          </a:p>
          <a:p>
            <a:pPr marL="180000" lvl="0" indent="0">
              <a:buNone/>
            </a:pPr>
            <a:r>
              <a:rPr lang="en-GB" sz="1900" dirty="0">
                <a:solidFill>
                  <a:srgbClr val="FFFFFF"/>
                </a:solidFill>
                <a:latin typeface="Consolas" panose="020B0609020204030204" pitchFamily="49" charset="0"/>
                <a:cs typeface="Times New Roman" pitchFamily="18" charset="0"/>
              </a:rPr>
              <a:t>(753, 'Space Laptop', 'S PC 11', '2021-01-13', 1231.00, 'Scratched', 106),</a:t>
            </a:r>
          </a:p>
          <a:p>
            <a:pPr marL="180000" lvl="0" indent="0">
              <a:buNone/>
            </a:pPr>
            <a:r>
              <a:rPr lang="en-GB" sz="1900" dirty="0">
                <a:solidFill>
                  <a:srgbClr val="FFFFFF"/>
                </a:solidFill>
                <a:latin typeface="Consolas" panose="020B0609020204030204" pitchFamily="49" charset="0"/>
                <a:cs typeface="Times New Roman" pitchFamily="18" charset="0"/>
              </a:rPr>
              <a:t>(754, 'Space Phone', 'S Phone 11', '2021-03-23', 887.00, NULL, 101),</a:t>
            </a:r>
          </a:p>
          <a:p>
            <a:pPr marL="180000" lvl="0" indent="0">
              <a:buNone/>
            </a:pPr>
            <a:r>
              <a:rPr lang="en-GB" sz="1900" dirty="0">
                <a:solidFill>
                  <a:srgbClr val="FFFFFF"/>
                </a:solidFill>
                <a:latin typeface="Consolas" panose="020B0609020204030204" pitchFamily="49" charset="0"/>
                <a:cs typeface="Times New Roman" pitchFamily="18" charset="0"/>
              </a:rPr>
              <a:t>(755, 'Pear Tablet', 'P Tablet 05', '2021-03-23', 1045.00, NULL, 101),</a:t>
            </a:r>
          </a:p>
          <a:p>
            <a:pPr marL="180000" lvl="0" indent="0">
              <a:buNone/>
            </a:pPr>
            <a:r>
              <a:rPr lang="en-GB" sz="1900" dirty="0">
                <a:solidFill>
                  <a:srgbClr val="FFFFFF"/>
                </a:solidFill>
                <a:latin typeface="Consolas" panose="020B0609020204030204" pitchFamily="49" charset="0"/>
                <a:cs typeface="Times New Roman" pitchFamily="18" charset="0"/>
              </a:rPr>
              <a:t>(756, 'Pear Phone', 'P Phone 13', '2021-04-02', 976.00, NULL, 102),</a:t>
            </a:r>
          </a:p>
          <a:p>
            <a:pPr marL="180000" lvl="0" indent="0">
              <a:buNone/>
            </a:pPr>
            <a:r>
              <a:rPr lang="en-GB" sz="1900" dirty="0">
                <a:solidFill>
                  <a:srgbClr val="FFFFFF"/>
                </a:solidFill>
                <a:latin typeface="Consolas" panose="020B0609020204030204" pitchFamily="49" charset="0"/>
                <a:cs typeface="Times New Roman" pitchFamily="18" charset="0"/>
              </a:rPr>
              <a:t>(757, 'Pear Phone', 'P Phone 13', '2021-04-01', 976.00, NULL, 104),</a:t>
            </a:r>
          </a:p>
          <a:p>
            <a:pPr marL="180000" lvl="0" indent="0">
              <a:buNone/>
            </a:pPr>
            <a:r>
              <a:rPr lang="en-GB" sz="1900" dirty="0">
                <a:solidFill>
                  <a:srgbClr val="FFFFFF"/>
                </a:solidFill>
                <a:latin typeface="Consolas" panose="020B0609020204030204" pitchFamily="49" charset="0"/>
                <a:cs typeface="Times New Roman" pitchFamily="18" charset="0"/>
              </a:rPr>
              <a:t>(758, 'Pear Phone', 'P Phone 13', '2021-02-12', 976.00, 'Slow', 105),</a:t>
            </a:r>
          </a:p>
          <a:p>
            <a:pPr marL="180000" lvl="0" indent="0">
              <a:buNone/>
            </a:pPr>
            <a:r>
              <a:rPr lang="en-GB" sz="1900" dirty="0">
                <a:solidFill>
                  <a:srgbClr val="FFFFFF"/>
                </a:solidFill>
                <a:latin typeface="Consolas" panose="020B0609020204030204" pitchFamily="49" charset="0"/>
                <a:cs typeface="Times New Roman" pitchFamily="18" charset="0"/>
              </a:rPr>
              <a:t>(759, 'Space Laptop', 'S PC 54', '2021-02-13', 1143.00, NULL, 105),</a:t>
            </a:r>
          </a:p>
          <a:p>
            <a:pPr marL="180000" lvl="0" indent="0">
              <a:buNone/>
            </a:pPr>
            <a:r>
              <a:rPr lang="en-GB" sz="1900" dirty="0">
                <a:solidFill>
                  <a:srgbClr val="FFFFFF"/>
                </a:solidFill>
                <a:latin typeface="Consolas" panose="020B0609020204030204" pitchFamily="49" charset="0"/>
                <a:cs typeface="Times New Roman" pitchFamily="18" charset="0"/>
              </a:rPr>
              <a:t>(760, 'Space Tablet', 'S Tab 2312', '2021-02-15', 998.00, NULL, 105),</a:t>
            </a:r>
          </a:p>
          <a:p>
            <a:pPr marL="180000" lvl="0" indent="0">
              <a:buNone/>
            </a:pPr>
            <a:r>
              <a:rPr lang="en-GB" sz="1900" dirty="0">
                <a:solidFill>
                  <a:srgbClr val="FFFFFF"/>
                </a:solidFill>
                <a:latin typeface="Consolas" panose="020B0609020204030204" pitchFamily="49" charset="0"/>
                <a:cs typeface="Times New Roman" pitchFamily="18" charset="0"/>
              </a:rPr>
              <a:t>(761, 'Move Phone', 'M Phone 32', '2021-05-07', 1241.00, 'Crashes', 103),</a:t>
            </a:r>
          </a:p>
          <a:p>
            <a:pPr marL="180000" lvl="0" indent="0">
              <a:buNone/>
            </a:pPr>
            <a:r>
              <a:rPr lang="en-GB" sz="1900" dirty="0">
                <a:solidFill>
                  <a:srgbClr val="FFFFFF"/>
                </a:solidFill>
                <a:latin typeface="Consolas" panose="020B0609020204030204" pitchFamily="49" charset="0"/>
                <a:cs typeface="Times New Roman" pitchFamily="18" charset="0"/>
              </a:rPr>
              <a:t>(762, 'Move Laptop', 'M Laptop 3223', '2021-05-08', 1678.00, NULL, 103);</a:t>
            </a:r>
          </a:p>
        </p:txBody>
      </p:sp>
    </p:spTree>
    <p:extLst>
      <p:ext uri="{BB962C8B-B14F-4D97-AF65-F5344CB8AC3E}">
        <p14:creationId xmlns:p14="http://schemas.microsoft.com/office/powerpoint/2010/main" val="225670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9314-901D-4745-8E04-6BB5A870F0FD}"/>
              </a:ext>
            </a:extLst>
          </p:cNvPr>
          <p:cNvSpPr>
            <a:spLocks noGrp="1"/>
          </p:cNvSpPr>
          <p:nvPr>
            <p:ph type="title"/>
          </p:nvPr>
        </p:nvSpPr>
        <p:spPr/>
        <p:txBody>
          <a:bodyPr/>
          <a:lstStyle/>
          <a:p>
            <a:r>
              <a:rPr lang="en-GB" dirty="0"/>
              <a:t>Group Functions</a:t>
            </a:r>
          </a:p>
        </p:txBody>
      </p:sp>
      <p:graphicFrame>
        <p:nvGraphicFramePr>
          <p:cNvPr id="8" name="Table 5" descr="This table compares and contrasts database objects in Oracle and MySQL">
            <a:extLst>
              <a:ext uri="{FF2B5EF4-FFF2-40B4-BE49-F238E27FC236}">
                <a16:creationId xmlns:a16="http://schemas.microsoft.com/office/drawing/2014/main" id="{CCC90E31-8396-48C0-B2A3-4604890B8D9F}"/>
              </a:ext>
            </a:extLst>
          </p:cNvPr>
          <p:cNvGraphicFramePr>
            <a:graphicFrameLocks/>
          </p:cNvGraphicFramePr>
          <p:nvPr>
            <p:extLst>
              <p:ext uri="{D42A27DB-BD31-4B8C-83A1-F6EECF244321}">
                <p14:modId xmlns:p14="http://schemas.microsoft.com/office/powerpoint/2010/main" val="418632147"/>
              </p:ext>
            </p:extLst>
          </p:nvPr>
        </p:nvGraphicFramePr>
        <p:xfrm>
          <a:off x="470851" y="1938682"/>
          <a:ext cx="11250298" cy="3371760"/>
        </p:xfrm>
        <a:graphic>
          <a:graphicData uri="http://schemas.openxmlformats.org/drawingml/2006/table">
            <a:tbl>
              <a:tblPr firstRow="1" bandRow="1">
                <a:tableStyleId>{5940675A-B579-460E-94D1-54222C63F5DA}</a:tableStyleId>
              </a:tblPr>
              <a:tblGrid>
                <a:gridCol w="3385670">
                  <a:extLst>
                    <a:ext uri="{9D8B030D-6E8A-4147-A177-3AD203B41FA5}">
                      <a16:colId xmlns:a16="http://schemas.microsoft.com/office/drawing/2014/main" val="141044072"/>
                    </a:ext>
                  </a:extLst>
                </a:gridCol>
                <a:gridCol w="7864628">
                  <a:extLst>
                    <a:ext uri="{9D8B030D-6E8A-4147-A177-3AD203B41FA5}">
                      <a16:colId xmlns:a16="http://schemas.microsoft.com/office/drawing/2014/main" val="4103456052"/>
                    </a:ext>
                  </a:extLst>
                </a:gridCol>
              </a:tblGrid>
              <a:tr h="340918">
                <a:tc>
                  <a:txBody>
                    <a:bodyPr/>
                    <a:lstStyle/>
                    <a:p>
                      <a:pPr algn="ctr"/>
                      <a:r>
                        <a:rPr lang="en-GB" sz="2800" dirty="0">
                          <a:solidFill>
                            <a:schemeClr val="bg1"/>
                          </a:solidFill>
                        </a:rPr>
                        <a:t>Function</a:t>
                      </a:r>
                    </a:p>
                  </a:txBody>
                  <a:tcPr>
                    <a:solidFill>
                      <a:srgbClr val="0056B2"/>
                    </a:solidFill>
                  </a:tcPr>
                </a:tc>
                <a:tc>
                  <a:txBody>
                    <a:bodyPr/>
                    <a:lstStyle/>
                    <a:p>
                      <a:pPr algn="l"/>
                      <a:r>
                        <a:rPr lang="en-GB" sz="2800" dirty="0">
                          <a:solidFill>
                            <a:schemeClr val="bg1"/>
                          </a:solidFill>
                        </a:rPr>
                        <a:t>Description</a:t>
                      </a:r>
                    </a:p>
                  </a:txBody>
                  <a:tcPr>
                    <a:solidFill>
                      <a:srgbClr val="0056B2"/>
                    </a:solidFill>
                  </a:tcPr>
                </a:tc>
                <a:extLst>
                  <a:ext uri="{0D108BD9-81ED-4DB2-BD59-A6C34878D82A}">
                    <a16:rowId xmlns:a16="http://schemas.microsoft.com/office/drawing/2014/main" val="516511259"/>
                  </a:ext>
                </a:extLst>
              </a:tr>
              <a:tr h="4383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i="0" dirty="0">
                          <a:latin typeface="+mn-lt"/>
                        </a:rPr>
                        <a:t>MIN</a:t>
                      </a:r>
                    </a:p>
                  </a:txBody>
                  <a:tcPr marL="72000" marR="72000" marT="72000" marB="72000" anchor="ctr"/>
                </a:tc>
                <a:tc>
                  <a:txBody>
                    <a:bodyPr/>
                    <a:lstStyle/>
                    <a:p>
                      <a:pPr algn="l"/>
                      <a:r>
                        <a:rPr lang="en-GB" sz="2800" b="0" i="0" dirty="0">
                          <a:latin typeface="+mn-lt"/>
                        </a:rPr>
                        <a:t>returns the smallest value in the selected column</a:t>
                      </a:r>
                    </a:p>
                  </a:txBody>
                  <a:tcPr marL="72000" marR="72000" marT="72000" marB="72000" anchor="ctr"/>
                </a:tc>
                <a:extLst>
                  <a:ext uri="{0D108BD9-81ED-4DB2-BD59-A6C34878D82A}">
                    <a16:rowId xmlns:a16="http://schemas.microsoft.com/office/drawing/2014/main" val="370395604"/>
                  </a:ext>
                </a:extLst>
              </a:tr>
              <a:tr h="4383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i="0" dirty="0">
                          <a:latin typeface="+mn-lt"/>
                        </a:rPr>
                        <a:t>MAX</a:t>
                      </a:r>
                    </a:p>
                  </a:txBody>
                  <a:tcPr marL="72000" marR="72000" marT="72000" marB="72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dirty="0">
                          <a:latin typeface="+mn-lt"/>
                        </a:rPr>
                        <a:t>returns the largest value in the selected column</a:t>
                      </a:r>
                    </a:p>
                  </a:txBody>
                  <a:tcPr marL="72000" marR="72000" marT="72000" marB="72000" anchor="ctr"/>
                </a:tc>
                <a:extLst>
                  <a:ext uri="{0D108BD9-81ED-4DB2-BD59-A6C34878D82A}">
                    <a16:rowId xmlns:a16="http://schemas.microsoft.com/office/drawing/2014/main" val="2025832619"/>
                  </a:ext>
                </a:extLst>
              </a:tr>
              <a:tr h="4383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i="0" dirty="0">
                          <a:latin typeface="+mn-lt"/>
                        </a:rPr>
                        <a:t>AVG</a:t>
                      </a:r>
                    </a:p>
                  </a:txBody>
                  <a:tcPr marL="72000" marR="72000" marT="72000" marB="72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dirty="0">
                          <a:latin typeface="+mn-lt"/>
                        </a:rPr>
                        <a:t>returns the average of values in the selected column</a:t>
                      </a:r>
                    </a:p>
                  </a:txBody>
                  <a:tcPr marL="72000" marR="72000" marT="72000" marB="72000" anchor="ctr"/>
                </a:tc>
                <a:extLst>
                  <a:ext uri="{0D108BD9-81ED-4DB2-BD59-A6C34878D82A}">
                    <a16:rowId xmlns:a16="http://schemas.microsoft.com/office/drawing/2014/main" val="2256156436"/>
                  </a:ext>
                </a:extLst>
              </a:tr>
              <a:tr h="4383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i="0" dirty="0">
                          <a:latin typeface="+mn-lt"/>
                        </a:rPr>
                        <a:t>SUM</a:t>
                      </a:r>
                    </a:p>
                  </a:txBody>
                  <a:tcPr marL="72000" marR="72000" marT="72000" marB="72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dirty="0">
                          <a:latin typeface="+mn-lt"/>
                        </a:rPr>
                        <a:t>returns the sum of values in the selected column</a:t>
                      </a:r>
                      <a:endParaRPr lang="en-GB" sz="2800" b="1" i="0" dirty="0">
                        <a:latin typeface="+mn-lt"/>
                      </a:endParaRPr>
                    </a:p>
                  </a:txBody>
                  <a:tcPr marL="72000" marR="72000" marT="72000" marB="72000" anchor="ctr"/>
                </a:tc>
                <a:extLst>
                  <a:ext uri="{0D108BD9-81ED-4DB2-BD59-A6C34878D82A}">
                    <a16:rowId xmlns:a16="http://schemas.microsoft.com/office/drawing/2014/main" val="45577004"/>
                  </a:ext>
                </a:extLst>
              </a:tr>
              <a:tr h="4383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i="0" dirty="0">
                          <a:latin typeface="+mn-lt"/>
                        </a:rPr>
                        <a:t>COUNT</a:t>
                      </a:r>
                    </a:p>
                  </a:txBody>
                  <a:tcPr marL="72000" marR="72000" marT="72000" marB="72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dirty="0">
                          <a:latin typeface="+mn-lt"/>
                        </a:rPr>
                        <a:t>returns the number of values in the selected column</a:t>
                      </a:r>
                      <a:endParaRPr lang="en-GB" sz="2800" b="1" i="0" dirty="0">
                        <a:latin typeface="+mn-lt"/>
                      </a:endParaRPr>
                    </a:p>
                  </a:txBody>
                  <a:tcPr marL="72000" marR="72000" marT="72000" marB="72000" anchor="ctr"/>
                </a:tc>
                <a:extLst>
                  <a:ext uri="{0D108BD9-81ED-4DB2-BD59-A6C34878D82A}">
                    <a16:rowId xmlns:a16="http://schemas.microsoft.com/office/drawing/2014/main" val="20884079"/>
                  </a:ext>
                </a:extLst>
              </a:tr>
            </a:tbl>
          </a:graphicData>
        </a:graphic>
      </p:graphicFrame>
      <p:sp>
        <p:nvSpPr>
          <p:cNvPr id="4" name="Slide Number Placeholder 3">
            <a:extLst>
              <a:ext uri="{FF2B5EF4-FFF2-40B4-BE49-F238E27FC236}">
                <a16:creationId xmlns:a16="http://schemas.microsoft.com/office/drawing/2014/main" id="{0AECF38B-35E6-43E3-9BE5-5E11E343469A}"/>
              </a:ext>
            </a:extLst>
          </p:cNvPr>
          <p:cNvSpPr>
            <a:spLocks noGrp="1"/>
          </p:cNvSpPr>
          <p:nvPr>
            <p:ph type="sldNum" sz="quarter" idx="12"/>
          </p:nvPr>
        </p:nvSpPr>
        <p:spPr/>
        <p:txBody>
          <a:bodyPr/>
          <a:lstStyle/>
          <a:p>
            <a:fld id="{1EBB458C-3622-4FDF-8CA7-83B6267620B8}" type="slidenum">
              <a:rPr lang="en-GB" smtClean="0"/>
              <a:t>12</a:t>
            </a:fld>
            <a:endParaRPr lang="en-GB"/>
          </a:p>
        </p:txBody>
      </p:sp>
    </p:spTree>
    <p:extLst>
      <p:ext uri="{BB962C8B-B14F-4D97-AF65-F5344CB8AC3E}">
        <p14:creationId xmlns:p14="http://schemas.microsoft.com/office/powerpoint/2010/main" val="104099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CE41694-E35C-4F9B-A8A1-17DD06D973FC}"/>
              </a:ext>
            </a:extLst>
          </p:cNvPr>
          <p:cNvSpPr>
            <a:spLocks noGrp="1"/>
          </p:cNvSpPr>
          <p:nvPr>
            <p:ph type="title"/>
          </p:nvPr>
        </p:nvSpPr>
        <p:spPr>
          <a:xfrm>
            <a:off x="237845" y="0"/>
            <a:ext cx="11835089" cy="800100"/>
          </a:xfrm>
        </p:spPr>
        <p:txBody>
          <a:bodyPr/>
          <a:lstStyle/>
          <a:p>
            <a:r>
              <a:rPr lang="en-GB" dirty="0"/>
              <a:t>Group functions with numeric data</a:t>
            </a:r>
          </a:p>
        </p:txBody>
      </p:sp>
      <p:sp>
        <p:nvSpPr>
          <p:cNvPr id="7" name="Content Placeholder 2">
            <a:extLst>
              <a:ext uri="{FF2B5EF4-FFF2-40B4-BE49-F238E27FC236}">
                <a16:creationId xmlns:a16="http://schemas.microsoft.com/office/drawing/2014/main" id="{0293FDDF-E059-4CE6-9BE7-8ADA922BAA09}"/>
              </a:ext>
            </a:extLst>
          </p:cNvPr>
          <p:cNvSpPr txBox="1">
            <a:spLocks/>
          </p:cNvSpPr>
          <p:nvPr/>
        </p:nvSpPr>
        <p:spPr>
          <a:xfrm>
            <a:off x="142452" y="1397287"/>
            <a:ext cx="11835090" cy="521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 MIN, MAX, SUM, AVG.</a:t>
            </a:r>
          </a:p>
        </p:txBody>
      </p:sp>
      <p:sp>
        <p:nvSpPr>
          <p:cNvPr id="9" name="TextBox 8">
            <a:extLst>
              <a:ext uri="{FF2B5EF4-FFF2-40B4-BE49-F238E27FC236}">
                <a16:creationId xmlns:a16="http://schemas.microsoft.com/office/drawing/2014/main" id="{F785A198-2476-42FC-9866-2EAC464C17A6}"/>
              </a:ext>
            </a:extLst>
          </p:cNvPr>
          <p:cNvSpPr txBox="1"/>
          <p:nvPr/>
        </p:nvSpPr>
        <p:spPr>
          <a:xfrm>
            <a:off x="1056067" y="2082741"/>
            <a:ext cx="8461420" cy="1541821"/>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a:solidFill>
                  <a:srgbClr val="FFC000"/>
                </a:solidFill>
                <a:latin typeface="Consolas" panose="020B0609020204030204" pitchFamily="49" charset="0"/>
                <a:cs typeface="Times New Roman" pitchFamily="18" charset="0"/>
              </a:rPr>
              <a:t>MIN</a:t>
            </a:r>
            <a:r>
              <a:rPr lang="en-GB" sz="2800" dirty="0">
                <a:solidFill>
                  <a:srgbClr val="FFFFFF"/>
                </a:solidFill>
                <a:latin typeface="Consolas" panose="020B0609020204030204" pitchFamily="49" charset="0"/>
                <a:cs typeface="Times New Roman" pitchFamily="18" charset="0"/>
              </a:rPr>
              <a:t>(salary), </a:t>
            </a:r>
            <a:r>
              <a:rPr lang="en-GB" sz="2800" dirty="0">
                <a:solidFill>
                  <a:srgbClr val="FFC000"/>
                </a:solidFill>
                <a:latin typeface="Consolas" panose="020B0609020204030204" pitchFamily="49" charset="0"/>
                <a:cs typeface="Times New Roman" pitchFamily="18" charset="0"/>
              </a:rPr>
              <a:t>MAX</a:t>
            </a:r>
            <a:r>
              <a:rPr lang="en-GB" sz="2800" dirty="0">
                <a:solidFill>
                  <a:srgbClr val="FFFFFF"/>
                </a:solidFill>
                <a:latin typeface="Consolas" panose="020B0609020204030204" pitchFamily="49" charset="0"/>
                <a:cs typeface="Times New Roman" pitchFamily="18" charset="0"/>
              </a:rPr>
              <a:t>(salary), </a:t>
            </a:r>
          </a:p>
          <a:p>
            <a:pPr marL="180000" lvl="0" indent="0">
              <a:buNone/>
            </a:pPr>
            <a:r>
              <a:rPr lang="en-GB" sz="2800" dirty="0">
                <a:solidFill>
                  <a:srgbClr val="FFC000"/>
                </a:solidFill>
                <a:latin typeface="Consolas" panose="020B0609020204030204" pitchFamily="49" charset="0"/>
                <a:cs typeface="Times New Roman" pitchFamily="18" charset="0"/>
              </a:rPr>
              <a:t>	   SUM</a:t>
            </a:r>
            <a:r>
              <a:rPr lang="en-GB" sz="2800" dirty="0">
                <a:solidFill>
                  <a:srgbClr val="FFFFFF"/>
                </a:solidFill>
                <a:latin typeface="Consolas" panose="020B0609020204030204" pitchFamily="49" charset="0"/>
                <a:cs typeface="Times New Roman" pitchFamily="18" charset="0"/>
              </a:rPr>
              <a:t>(salary),</a:t>
            </a:r>
            <a:r>
              <a:rPr lang="en-GB" sz="2800" dirty="0">
                <a:solidFill>
                  <a:srgbClr val="FFC000"/>
                </a:solidFill>
                <a:latin typeface="Consolas" panose="020B0609020204030204" pitchFamily="49" charset="0"/>
                <a:cs typeface="Times New Roman" pitchFamily="18" charset="0"/>
              </a:rPr>
              <a:t> AVG</a:t>
            </a:r>
            <a:r>
              <a:rPr lang="en-GB" sz="2800" dirty="0">
                <a:solidFill>
                  <a:srgbClr val="FFFFFF"/>
                </a:solidFill>
                <a:latin typeface="Consolas" panose="020B0609020204030204" pitchFamily="49" charset="0"/>
                <a:cs typeface="Times New Roman" pitchFamily="18" charset="0"/>
              </a:rPr>
              <a:t>(salary) </a:t>
            </a:r>
          </a:p>
          <a:p>
            <a:pPr marL="180000" lvl="0" indent="0">
              <a:buNone/>
            </a:pPr>
            <a:r>
              <a:rPr lang="en-GB" sz="2800" dirty="0">
                <a:solidFill>
                  <a:srgbClr val="FFFFFF"/>
                </a:solidFill>
                <a:latin typeface="Consolas" panose="020B0609020204030204" pitchFamily="49" charset="0"/>
                <a:cs typeface="Times New Roman" pitchFamily="18" charset="0"/>
              </a:rPr>
              <a:t>FROM Emp;</a:t>
            </a:r>
          </a:p>
        </p:txBody>
      </p:sp>
      <p:sp>
        <p:nvSpPr>
          <p:cNvPr id="8" name="Content Placeholder 2">
            <a:extLst>
              <a:ext uri="{FF2B5EF4-FFF2-40B4-BE49-F238E27FC236}">
                <a16:creationId xmlns:a16="http://schemas.microsoft.com/office/drawing/2014/main" id="{C2CA29BA-A2B2-42A4-B3FE-E9386EBFF605}"/>
              </a:ext>
            </a:extLst>
          </p:cNvPr>
          <p:cNvSpPr txBox="1">
            <a:spLocks/>
          </p:cNvSpPr>
          <p:nvPr/>
        </p:nvSpPr>
        <p:spPr>
          <a:xfrm>
            <a:off x="142452" y="3923156"/>
            <a:ext cx="11787744" cy="521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 With rounding.</a:t>
            </a:r>
          </a:p>
        </p:txBody>
      </p:sp>
      <p:sp>
        <p:nvSpPr>
          <p:cNvPr id="11" name="TextBox 10">
            <a:extLst>
              <a:ext uri="{FF2B5EF4-FFF2-40B4-BE49-F238E27FC236}">
                <a16:creationId xmlns:a16="http://schemas.microsoft.com/office/drawing/2014/main" id="{A0BF14FC-61E9-469B-86C4-823628842D11}"/>
              </a:ext>
            </a:extLst>
          </p:cNvPr>
          <p:cNvSpPr txBox="1"/>
          <p:nvPr/>
        </p:nvSpPr>
        <p:spPr>
          <a:xfrm>
            <a:off x="1056066" y="4491822"/>
            <a:ext cx="8461421" cy="1626602"/>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a:solidFill>
                  <a:srgbClr val="FFC000"/>
                </a:solidFill>
                <a:latin typeface="Consolas" panose="020B0609020204030204" pitchFamily="49" charset="0"/>
                <a:cs typeface="Times New Roman" pitchFamily="18" charset="0"/>
              </a:rPr>
              <a:t>MIN</a:t>
            </a:r>
            <a:r>
              <a:rPr lang="en-GB" sz="2800" dirty="0">
                <a:solidFill>
                  <a:srgbClr val="FFFFFF"/>
                </a:solidFill>
                <a:latin typeface="Consolas" panose="020B0609020204030204" pitchFamily="49" charset="0"/>
                <a:cs typeface="Times New Roman" pitchFamily="18" charset="0"/>
              </a:rPr>
              <a:t>(salary), </a:t>
            </a:r>
            <a:r>
              <a:rPr lang="en-GB" sz="2800" dirty="0">
                <a:solidFill>
                  <a:srgbClr val="FFC000"/>
                </a:solidFill>
                <a:latin typeface="Consolas" panose="020B0609020204030204" pitchFamily="49" charset="0"/>
                <a:cs typeface="Times New Roman" pitchFamily="18" charset="0"/>
              </a:rPr>
              <a:t>MAX</a:t>
            </a:r>
            <a:r>
              <a:rPr lang="en-GB" sz="2800" dirty="0">
                <a:solidFill>
                  <a:srgbClr val="FFFFFF"/>
                </a:solidFill>
                <a:latin typeface="Consolas" panose="020B0609020204030204" pitchFamily="49" charset="0"/>
                <a:cs typeface="Times New Roman" pitchFamily="18" charset="0"/>
              </a:rPr>
              <a:t>(salary), </a:t>
            </a:r>
          </a:p>
          <a:p>
            <a:pPr marL="180000" lvl="0" indent="0">
              <a:buNone/>
            </a:pP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SUM</a:t>
            </a:r>
            <a:r>
              <a:rPr lang="en-GB" sz="2800" dirty="0">
                <a:solidFill>
                  <a:srgbClr val="FFFFFF"/>
                </a:solidFill>
                <a:latin typeface="Consolas" panose="020B0609020204030204" pitchFamily="49" charset="0"/>
                <a:cs typeface="Times New Roman" pitchFamily="18" charset="0"/>
              </a:rPr>
              <a:t>(salary),</a:t>
            </a:r>
            <a:r>
              <a:rPr lang="en-GB" sz="2800" dirty="0">
                <a:solidFill>
                  <a:srgbClr val="FFC000"/>
                </a:solidFill>
                <a:latin typeface="Consolas" panose="020B0609020204030204" pitchFamily="49" charset="0"/>
                <a:cs typeface="Times New Roman" pitchFamily="18" charset="0"/>
              </a:rPr>
              <a:t> ROUND</a:t>
            </a:r>
            <a:r>
              <a:rPr lang="en-GB" sz="2800" dirty="0">
                <a:solidFill>
                  <a:schemeClr val="bg1"/>
                </a:solidFill>
                <a:latin typeface="Consolas" panose="020B0609020204030204" pitchFamily="49" charset="0"/>
                <a:cs typeface="Times New Roman" pitchFamily="18" charset="0"/>
              </a:rPr>
              <a:t>(</a:t>
            </a:r>
            <a:r>
              <a:rPr lang="en-GB" sz="2800" dirty="0">
                <a:solidFill>
                  <a:srgbClr val="FFC000"/>
                </a:solidFill>
                <a:latin typeface="Consolas" panose="020B0609020204030204" pitchFamily="49" charset="0"/>
                <a:cs typeface="Times New Roman" pitchFamily="18" charset="0"/>
              </a:rPr>
              <a:t>AVG</a:t>
            </a:r>
            <a:r>
              <a:rPr lang="en-GB" sz="2800" dirty="0">
                <a:solidFill>
                  <a:srgbClr val="FFFFFF"/>
                </a:solidFill>
                <a:latin typeface="Consolas" panose="020B0609020204030204" pitchFamily="49" charset="0"/>
                <a:cs typeface="Times New Roman" pitchFamily="18" charset="0"/>
              </a:rPr>
              <a:t>(salary), 2)</a:t>
            </a:r>
          </a:p>
          <a:p>
            <a:pPr marL="180000" lvl="0" indent="0">
              <a:buNone/>
            </a:pPr>
            <a:r>
              <a:rPr lang="en-GB" sz="2800" dirty="0">
                <a:solidFill>
                  <a:srgbClr val="FFFFFF"/>
                </a:solidFill>
                <a:latin typeface="Consolas" panose="020B0609020204030204" pitchFamily="49" charset="0"/>
                <a:cs typeface="Times New Roman" pitchFamily="18" charset="0"/>
              </a:rPr>
              <a:t>FROM Emp;</a:t>
            </a: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13</a:t>
            </a:fld>
            <a:endParaRPr lang="en-GB"/>
          </a:p>
        </p:txBody>
      </p:sp>
    </p:spTree>
    <p:extLst>
      <p:ext uri="{BB962C8B-B14F-4D97-AF65-F5344CB8AC3E}">
        <p14:creationId xmlns:p14="http://schemas.microsoft.com/office/powerpoint/2010/main" val="367052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CF9363B-5762-4F5D-9996-18FDC934F24A}"/>
              </a:ext>
            </a:extLst>
          </p:cNvPr>
          <p:cNvSpPr>
            <a:spLocks noGrp="1"/>
          </p:cNvSpPr>
          <p:nvPr>
            <p:ph type="title"/>
          </p:nvPr>
        </p:nvSpPr>
        <p:spPr>
          <a:xfrm>
            <a:off x="142451" y="0"/>
            <a:ext cx="12049549" cy="800100"/>
          </a:xfrm>
        </p:spPr>
        <p:txBody>
          <a:bodyPr>
            <a:normAutofit/>
          </a:bodyPr>
          <a:lstStyle/>
          <a:p>
            <a:r>
              <a:rPr lang="en-GB" dirty="0"/>
              <a:t>Group functions with numeric data (and additional condition)</a:t>
            </a:r>
          </a:p>
        </p:txBody>
      </p:sp>
      <p:sp>
        <p:nvSpPr>
          <p:cNvPr id="7" name="Content Placeholder 2">
            <a:extLst>
              <a:ext uri="{FF2B5EF4-FFF2-40B4-BE49-F238E27FC236}">
                <a16:creationId xmlns:a16="http://schemas.microsoft.com/office/drawing/2014/main" id="{0293FDDF-E059-4CE6-9BE7-8ADA922BAA09}"/>
              </a:ext>
            </a:extLst>
          </p:cNvPr>
          <p:cNvSpPr txBox="1">
            <a:spLocks/>
          </p:cNvSpPr>
          <p:nvPr/>
        </p:nvSpPr>
        <p:spPr>
          <a:xfrm>
            <a:off x="142452" y="1397287"/>
            <a:ext cx="11835090" cy="1139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Group functions MIN, MAX, SUM and AVG return </a:t>
            </a:r>
            <a:r>
              <a:rPr lang="en-GB" b="1" dirty="0"/>
              <a:t>one</a:t>
            </a:r>
            <a:r>
              <a:rPr lang="en-GB" dirty="0"/>
              <a:t> value.</a:t>
            </a:r>
          </a:p>
          <a:p>
            <a:r>
              <a:rPr lang="en-GB" dirty="0"/>
              <a:t>The attribute position cannot be retrieved as it contains </a:t>
            </a:r>
            <a:r>
              <a:rPr lang="en-GB" b="1" dirty="0"/>
              <a:t>multiple</a:t>
            </a:r>
            <a:r>
              <a:rPr lang="en-GB" dirty="0"/>
              <a:t> values.</a:t>
            </a:r>
          </a:p>
        </p:txBody>
      </p:sp>
      <p:sp>
        <p:nvSpPr>
          <p:cNvPr id="9" name="TextBox 8">
            <a:extLst>
              <a:ext uri="{FF2B5EF4-FFF2-40B4-BE49-F238E27FC236}">
                <a16:creationId xmlns:a16="http://schemas.microsoft.com/office/drawing/2014/main" id="{F785A198-2476-42FC-9866-2EAC464C17A6}"/>
              </a:ext>
            </a:extLst>
          </p:cNvPr>
          <p:cNvSpPr txBox="1"/>
          <p:nvPr/>
        </p:nvSpPr>
        <p:spPr>
          <a:xfrm>
            <a:off x="1159098" y="2696655"/>
            <a:ext cx="8461420" cy="2270318"/>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a:solidFill>
                  <a:srgbClr val="FFC000"/>
                </a:solidFill>
                <a:latin typeface="Consolas" panose="020B0609020204030204" pitchFamily="49" charset="0"/>
                <a:cs typeface="Times New Roman" pitchFamily="18" charset="0"/>
              </a:rPr>
              <a:t>MIN</a:t>
            </a:r>
            <a:r>
              <a:rPr lang="en-GB" sz="2800" dirty="0">
                <a:solidFill>
                  <a:srgbClr val="FFFFFF"/>
                </a:solidFill>
                <a:latin typeface="Consolas" panose="020B0609020204030204" pitchFamily="49" charset="0"/>
                <a:cs typeface="Times New Roman" pitchFamily="18" charset="0"/>
              </a:rPr>
              <a:t>(salary), </a:t>
            </a:r>
            <a:r>
              <a:rPr lang="en-GB" sz="2800" dirty="0">
                <a:solidFill>
                  <a:srgbClr val="FFC000"/>
                </a:solidFill>
                <a:latin typeface="Consolas" panose="020B0609020204030204" pitchFamily="49" charset="0"/>
                <a:cs typeface="Times New Roman" pitchFamily="18" charset="0"/>
              </a:rPr>
              <a:t>MAX</a:t>
            </a:r>
            <a:r>
              <a:rPr lang="en-GB" sz="2800" dirty="0">
                <a:solidFill>
                  <a:srgbClr val="FFFFFF"/>
                </a:solidFill>
                <a:latin typeface="Consolas" panose="020B0609020204030204" pitchFamily="49" charset="0"/>
                <a:cs typeface="Times New Roman" pitchFamily="18" charset="0"/>
              </a:rPr>
              <a:t>(salary), </a:t>
            </a:r>
          </a:p>
          <a:p>
            <a:pPr marL="180000" lvl="0" indent="0">
              <a:buNone/>
            </a:pP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SUM</a:t>
            </a:r>
            <a:r>
              <a:rPr lang="en-GB" sz="2800" dirty="0">
                <a:solidFill>
                  <a:srgbClr val="FFFFFF"/>
                </a:solidFill>
                <a:latin typeface="Consolas" panose="020B0609020204030204" pitchFamily="49" charset="0"/>
                <a:cs typeface="Times New Roman" pitchFamily="18" charset="0"/>
              </a:rPr>
              <a:t>(salary), ROUND(</a:t>
            </a:r>
            <a:r>
              <a:rPr lang="en-GB" sz="2800" dirty="0">
                <a:solidFill>
                  <a:srgbClr val="FFC000"/>
                </a:solidFill>
                <a:latin typeface="Consolas" panose="020B0609020204030204" pitchFamily="49" charset="0"/>
                <a:cs typeface="Times New Roman" pitchFamily="18" charset="0"/>
              </a:rPr>
              <a:t>AVG</a:t>
            </a:r>
            <a:r>
              <a:rPr lang="en-GB" sz="2800" dirty="0">
                <a:solidFill>
                  <a:srgbClr val="FFFFFF"/>
                </a:solidFill>
                <a:latin typeface="Consolas" panose="020B0609020204030204" pitchFamily="49" charset="0"/>
                <a:cs typeface="Times New Roman" pitchFamily="18" charset="0"/>
              </a:rPr>
              <a:t>(salary),2) </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FFFF"/>
                </a:solidFill>
                <a:latin typeface="Consolas" panose="020B0609020204030204" pitchFamily="49" charset="0"/>
                <a:cs typeface="Times New Roman" pitchFamily="18" charset="0"/>
              </a:rPr>
              <a:t>WHERE position LIKE '%Developer%';</a:t>
            </a: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14</a:t>
            </a:fld>
            <a:endParaRPr lang="en-GB"/>
          </a:p>
        </p:txBody>
      </p:sp>
    </p:spTree>
    <p:extLst>
      <p:ext uri="{BB962C8B-B14F-4D97-AF65-F5344CB8AC3E}">
        <p14:creationId xmlns:p14="http://schemas.microsoft.com/office/powerpoint/2010/main" val="618557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A239C4F-4E05-48DF-8E0D-4AFAFC963244}"/>
              </a:ext>
            </a:extLst>
          </p:cNvPr>
          <p:cNvSpPr>
            <a:spLocks noGrp="1"/>
          </p:cNvSpPr>
          <p:nvPr>
            <p:ph type="title"/>
          </p:nvPr>
        </p:nvSpPr>
        <p:spPr>
          <a:xfrm>
            <a:off x="237845" y="0"/>
            <a:ext cx="11835089" cy="800100"/>
          </a:xfrm>
        </p:spPr>
        <p:txBody>
          <a:bodyPr/>
          <a:lstStyle/>
          <a:p>
            <a:r>
              <a:rPr lang="en-GB" dirty="0"/>
              <a:t>Group functions with strings of characters</a:t>
            </a:r>
          </a:p>
        </p:txBody>
      </p:sp>
      <p:sp>
        <p:nvSpPr>
          <p:cNvPr id="7" name="Content Placeholder 2">
            <a:extLst>
              <a:ext uri="{FF2B5EF4-FFF2-40B4-BE49-F238E27FC236}">
                <a16:creationId xmlns:a16="http://schemas.microsoft.com/office/drawing/2014/main" id="{0293FDDF-E059-4CE6-9BE7-8ADA922BAA09}"/>
              </a:ext>
            </a:extLst>
          </p:cNvPr>
          <p:cNvSpPr txBox="1">
            <a:spLocks/>
          </p:cNvSpPr>
          <p:nvPr/>
        </p:nvSpPr>
        <p:spPr>
          <a:xfrm>
            <a:off x="142452" y="1397287"/>
            <a:ext cx="11835090" cy="1693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MIN retrieves the string that is positioned the earliest alphabetically.</a:t>
            </a:r>
          </a:p>
          <a:p>
            <a:r>
              <a:rPr lang="en-GB" dirty="0"/>
              <a:t>MAX retrieves the string that is positioned the furthest alphabetically.</a:t>
            </a:r>
          </a:p>
          <a:p>
            <a:r>
              <a:rPr lang="en-GB" dirty="0"/>
              <a:t>COUNT retrieves the number of strings in the column.</a:t>
            </a:r>
          </a:p>
        </p:txBody>
      </p:sp>
      <p:sp>
        <p:nvSpPr>
          <p:cNvPr id="9" name="TextBox 8">
            <a:extLst>
              <a:ext uri="{FF2B5EF4-FFF2-40B4-BE49-F238E27FC236}">
                <a16:creationId xmlns:a16="http://schemas.microsoft.com/office/drawing/2014/main" id="{F785A198-2476-42FC-9866-2EAC464C17A6}"/>
              </a:ext>
            </a:extLst>
          </p:cNvPr>
          <p:cNvSpPr txBox="1"/>
          <p:nvPr/>
        </p:nvSpPr>
        <p:spPr>
          <a:xfrm>
            <a:off x="1171977" y="3457907"/>
            <a:ext cx="8950817" cy="1901103"/>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a:solidFill>
                  <a:srgbClr val="FFC000"/>
                </a:solidFill>
                <a:latin typeface="Consolas" panose="020B0609020204030204" pitchFamily="49" charset="0"/>
                <a:cs typeface="Times New Roman" pitchFamily="18" charset="0"/>
              </a:rPr>
              <a:t>MIN</a:t>
            </a:r>
            <a:r>
              <a:rPr lang="en-GB" sz="2800" dirty="0">
                <a:solidFill>
                  <a:srgbClr val="FFFFFF"/>
                </a:solidFill>
                <a:latin typeface="Consolas" panose="020B0609020204030204" pitchFamily="49" charset="0"/>
                <a:cs typeface="Times New Roman" pitchFamily="18" charset="0"/>
              </a:rPr>
              <a:t>(</a:t>
            </a:r>
            <a:r>
              <a:rPr lang="en-GB" sz="2800" dirty="0" err="1">
                <a:solidFill>
                  <a:srgbClr val="FFFFFF"/>
                </a:solidFill>
                <a:latin typeface="Consolas" panose="020B0609020204030204" pitchFamily="49" charset="0"/>
                <a:cs typeface="Times New Roman" pitchFamily="18" charset="0"/>
              </a:rPr>
              <a:t>lName</a:t>
            </a: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MAX</a:t>
            </a:r>
            <a:r>
              <a:rPr lang="en-GB" sz="2800" dirty="0">
                <a:solidFill>
                  <a:srgbClr val="FFFFFF"/>
                </a:solidFill>
                <a:latin typeface="Consolas" panose="020B0609020204030204" pitchFamily="49" charset="0"/>
                <a:cs typeface="Times New Roman" pitchFamily="18" charset="0"/>
              </a:rPr>
              <a:t>(</a:t>
            </a:r>
            <a:r>
              <a:rPr lang="en-GB" sz="2800" dirty="0" err="1">
                <a:solidFill>
                  <a:srgbClr val="FFFFFF"/>
                </a:solidFill>
                <a:latin typeface="Consolas" panose="020B0609020204030204" pitchFamily="49" charset="0"/>
                <a:cs typeface="Times New Roman" pitchFamily="18" charset="0"/>
              </a:rPr>
              <a:t>lName</a:t>
            </a: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COUNT</a:t>
            </a:r>
            <a:r>
              <a:rPr lang="en-GB" sz="2800" dirty="0">
                <a:solidFill>
                  <a:srgbClr val="FFFFFF"/>
                </a:solidFill>
                <a:latin typeface="Consolas" panose="020B0609020204030204" pitchFamily="49" charset="0"/>
                <a:cs typeface="Times New Roman" pitchFamily="18" charset="0"/>
              </a:rPr>
              <a:t>(</a:t>
            </a:r>
            <a:r>
              <a:rPr lang="en-GB" sz="2800" dirty="0" err="1">
                <a:solidFill>
                  <a:srgbClr val="FFFFFF"/>
                </a:solidFill>
                <a:latin typeface="Consolas" panose="020B0609020204030204" pitchFamily="49" charset="0"/>
                <a:cs typeface="Times New Roman" pitchFamily="18" charset="0"/>
              </a:rPr>
              <a:t>lName</a:t>
            </a:r>
            <a:r>
              <a:rPr lang="en-GB" sz="2800" dirty="0">
                <a:solidFill>
                  <a:srgbClr val="FFFFFF"/>
                </a:solidFill>
                <a:latin typeface="Consolas" panose="020B0609020204030204" pitchFamily="49" charset="0"/>
                <a:cs typeface="Times New Roman" pitchFamily="18" charset="0"/>
              </a:rPr>
              <a:t>) </a:t>
            </a:r>
          </a:p>
          <a:p>
            <a:pPr marL="180000" lvl="0" indent="0">
              <a:buNone/>
            </a:pPr>
            <a:r>
              <a:rPr lang="en-GB" sz="2800" dirty="0">
                <a:solidFill>
                  <a:srgbClr val="FFFFFF"/>
                </a:solidFill>
                <a:latin typeface="Consolas" panose="020B0609020204030204" pitchFamily="49" charset="0"/>
                <a:cs typeface="Times New Roman" pitchFamily="18" charset="0"/>
              </a:rPr>
              <a:t>FROM Emp;</a:t>
            </a: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15</a:t>
            </a:fld>
            <a:endParaRPr lang="en-GB"/>
          </a:p>
        </p:txBody>
      </p:sp>
    </p:spTree>
    <p:extLst>
      <p:ext uri="{BB962C8B-B14F-4D97-AF65-F5344CB8AC3E}">
        <p14:creationId xmlns:p14="http://schemas.microsoft.com/office/powerpoint/2010/main" val="189312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A239C4F-4E05-48DF-8E0D-4AFAFC963244}"/>
              </a:ext>
            </a:extLst>
          </p:cNvPr>
          <p:cNvSpPr>
            <a:spLocks noGrp="1"/>
          </p:cNvSpPr>
          <p:nvPr>
            <p:ph type="title"/>
          </p:nvPr>
        </p:nvSpPr>
        <p:spPr>
          <a:xfrm>
            <a:off x="237845" y="0"/>
            <a:ext cx="11835089" cy="800100"/>
          </a:xfrm>
        </p:spPr>
        <p:txBody>
          <a:bodyPr/>
          <a:lstStyle/>
          <a:p>
            <a:r>
              <a:rPr lang="en-GB" dirty="0"/>
              <a:t>Group functions with dates</a:t>
            </a:r>
          </a:p>
        </p:txBody>
      </p:sp>
      <p:sp>
        <p:nvSpPr>
          <p:cNvPr id="7" name="Content Placeholder 2">
            <a:extLst>
              <a:ext uri="{FF2B5EF4-FFF2-40B4-BE49-F238E27FC236}">
                <a16:creationId xmlns:a16="http://schemas.microsoft.com/office/drawing/2014/main" id="{0293FDDF-E059-4CE6-9BE7-8ADA922BAA09}"/>
              </a:ext>
            </a:extLst>
          </p:cNvPr>
          <p:cNvSpPr txBox="1">
            <a:spLocks/>
          </p:cNvSpPr>
          <p:nvPr/>
        </p:nvSpPr>
        <p:spPr>
          <a:xfrm>
            <a:off x="142452" y="1397287"/>
            <a:ext cx="11835090" cy="1693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MIN retrieves the earliest date.</a:t>
            </a:r>
          </a:p>
          <a:p>
            <a:r>
              <a:rPr lang="en-GB" dirty="0"/>
              <a:t>MAX retrieves the furthest date.</a:t>
            </a:r>
          </a:p>
          <a:p>
            <a:r>
              <a:rPr lang="en-GB" dirty="0"/>
              <a:t>COUNT retrieves the number of dates in the column.</a:t>
            </a:r>
          </a:p>
        </p:txBody>
      </p:sp>
      <p:sp>
        <p:nvSpPr>
          <p:cNvPr id="9" name="TextBox 8">
            <a:extLst>
              <a:ext uri="{FF2B5EF4-FFF2-40B4-BE49-F238E27FC236}">
                <a16:creationId xmlns:a16="http://schemas.microsoft.com/office/drawing/2014/main" id="{F785A198-2476-42FC-9866-2EAC464C17A6}"/>
              </a:ext>
            </a:extLst>
          </p:cNvPr>
          <p:cNvSpPr txBox="1"/>
          <p:nvPr/>
        </p:nvSpPr>
        <p:spPr>
          <a:xfrm>
            <a:off x="871529" y="3559610"/>
            <a:ext cx="10567719" cy="1901103"/>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a:solidFill>
                  <a:srgbClr val="FFC000"/>
                </a:solidFill>
                <a:latin typeface="Consolas" panose="020B0609020204030204" pitchFamily="49" charset="0"/>
                <a:cs typeface="Times New Roman" pitchFamily="18" charset="0"/>
              </a:rPr>
              <a:t>MIN</a:t>
            </a:r>
            <a:r>
              <a:rPr lang="en-GB" sz="2800" dirty="0">
                <a:solidFill>
                  <a:srgbClr val="FFFFFF"/>
                </a:solidFill>
                <a:latin typeface="Consolas" panose="020B0609020204030204" pitchFamily="49" charset="0"/>
                <a:cs typeface="Times New Roman" pitchFamily="18" charset="0"/>
              </a:rPr>
              <a:t>(</a:t>
            </a:r>
            <a:r>
              <a:rPr lang="en-GB" sz="2800" dirty="0" err="1">
                <a:solidFill>
                  <a:srgbClr val="FFFFFF"/>
                </a:solidFill>
                <a:latin typeface="Consolas" panose="020B0609020204030204" pitchFamily="49" charset="0"/>
                <a:cs typeface="Times New Roman" pitchFamily="18" charset="0"/>
              </a:rPr>
              <a:t>hireDate</a:t>
            </a: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MAX</a:t>
            </a:r>
            <a:r>
              <a:rPr lang="en-GB" sz="2800" dirty="0">
                <a:solidFill>
                  <a:srgbClr val="FFFFFF"/>
                </a:solidFill>
                <a:latin typeface="Consolas" panose="020B0609020204030204" pitchFamily="49" charset="0"/>
                <a:cs typeface="Times New Roman" pitchFamily="18" charset="0"/>
              </a:rPr>
              <a:t>(</a:t>
            </a:r>
            <a:r>
              <a:rPr lang="en-GB" sz="2800" dirty="0" err="1">
                <a:solidFill>
                  <a:srgbClr val="FFFFFF"/>
                </a:solidFill>
                <a:latin typeface="Consolas" panose="020B0609020204030204" pitchFamily="49" charset="0"/>
                <a:cs typeface="Times New Roman" pitchFamily="18" charset="0"/>
              </a:rPr>
              <a:t>hireDate</a:t>
            </a: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COUNT</a:t>
            </a:r>
            <a:r>
              <a:rPr lang="en-GB" sz="2800" dirty="0">
                <a:solidFill>
                  <a:srgbClr val="FFFFFF"/>
                </a:solidFill>
                <a:latin typeface="Consolas" panose="020B0609020204030204" pitchFamily="49" charset="0"/>
                <a:cs typeface="Times New Roman" pitchFamily="18" charset="0"/>
              </a:rPr>
              <a:t>(</a:t>
            </a:r>
            <a:r>
              <a:rPr lang="en-GB" sz="2800" dirty="0" err="1">
                <a:solidFill>
                  <a:srgbClr val="FFFFFF"/>
                </a:solidFill>
                <a:latin typeface="Consolas" panose="020B0609020204030204" pitchFamily="49" charset="0"/>
                <a:cs typeface="Times New Roman" pitchFamily="18" charset="0"/>
              </a:rPr>
              <a:t>hireDate</a:t>
            </a:r>
            <a:r>
              <a:rPr lang="en-GB" sz="2800" dirty="0">
                <a:solidFill>
                  <a:srgbClr val="FFFFFF"/>
                </a:solidFill>
                <a:latin typeface="Consolas" panose="020B0609020204030204" pitchFamily="49" charset="0"/>
                <a:cs typeface="Times New Roman" pitchFamily="18" charset="0"/>
              </a:rPr>
              <a:t>) </a:t>
            </a:r>
          </a:p>
          <a:p>
            <a:pPr marL="180000" lvl="0" indent="0">
              <a:buNone/>
            </a:pPr>
            <a:r>
              <a:rPr lang="en-GB" sz="2800" dirty="0">
                <a:solidFill>
                  <a:srgbClr val="FFFFFF"/>
                </a:solidFill>
                <a:latin typeface="Consolas" panose="020B0609020204030204" pitchFamily="49" charset="0"/>
                <a:cs typeface="Times New Roman" pitchFamily="18" charset="0"/>
              </a:rPr>
              <a:t>FROM Emp;</a:t>
            </a: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16</a:t>
            </a:fld>
            <a:endParaRPr lang="en-GB"/>
          </a:p>
        </p:txBody>
      </p:sp>
    </p:spTree>
    <p:extLst>
      <p:ext uri="{BB962C8B-B14F-4D97-AF65-F5344CB8AC3E}">
        <p14:creationId xmlns:p14="http://schemas.microsoft.com/office/powerpoint/2010/main" val="299952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CE41694-E35C-4F9B-A8A1-17DD06D973FC}"/>
              </a:ext>
            </a:extLst>
          </p:cNvPr>
          <p:cNvSpPr>
            <a:spLocks noGrp="1"/>
          </p:cNvSpPr>
          <p:nvPr>
            <p:ph type="title"/>
          </p:nvPr>
        </p:nvSpPr>
        <p:spPr>
          <a:xfrm>
            <a:off x="237845" y="0"/>
            <a:ext cx="11835089" cy="800100"/>
          </a:xfrm>
        </p:spPr>
        <p:txBody>
          <a:bodyPr/>
          <a:lstStyle/>
          <a:p>
            <a:r>
              <a:rPr lang="en-GB" dirty="0"/>
              <a:t>COUNT group function – specify column or not</a:t>
            </a:r>
          </a:p>
        </p:txBody>
      </p:sp>
      <p:sp>
        <p:nvSpPr>
          <p:cNvPr id="7" name="Content Placeholder 2">
            <a:extLst>
              <a:ext uri="{FF2B5EF4-FFF2-40B4-BE49-F238E27FC236}">
                <a16:creationId xmlns:a16="http://schemas.microsoft.com/office/drawing/2014/main" id="{0293FDDF-E059-4CE6-9BE7-8ADA922BAA09}"/>
              </a:ext>
            </a:extLst>
          </p:cNvPr>
          <p:cNvSpPr txBox="1">
            <a:spLocks/>
          </p:cNvSpPr>
          <p:nvPr/>
        </p:nvSpPr>
        <p:spPr>
          <a:xfrm>
            <a:off x="178455" y="1151577"/>
            <a:ext cx="11835090" cy="521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Without specifying a column: use *.</a:t>
            </a:r>
          </a:p>
        </p:txBody>
      </p:sp>
      <p:sp>
        <p:nvSpPr>
          <p:cNvPr id="9" name="TextBox 8">
            <a:extLst>
              <a:ext uri="{FF2B5EF4-FFF2-40B4-BE49-F238E27FC236}">
                <a16:creationId xmlns:a16="http://schemas.microsoft.com/office/drawing/2014/main" id="{F785A198-2476-42FC-9866-2EAC464C17A6}"/>
              </a:ext>
            </a:extLst>
          </p:cNvPr>
          <p:cNvSpPr txBox="1"/>
          <p:nvPr/>
        </p:nvSpPr>
        <p:spPr>
          <a:xfrm>
            <a:off x="1056067" y="1726211"/>
            <a:ext cx="8461420" cy="1541821"/>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a:solidFill>
                  <a:srgbClr val="FFC000"/>
                </a:solidFill>
                <a:latin typeface="Consolas" panose="020B0609020204030204" pitchFamily="49" charset="0"/>
                <a:cs typeface="Times New Roman" pitchFamily="18" charset="0"/>
              </a:rPr>
              <a:t>COUNT(*) </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FFFF"/>
                </a:solidFill>
                <a:latin typeface="Consolas" panose="020B0609020204030204" pitchFamily="49" charset="0"/>
                <a:cs typeface="Times New Roman" pitchFamily="18" charset="0"/>
              </a:rPr>
              <a:t>WHERE </a:t>
            </a:r>
            <a:r>
              <a:rPr lang="en-GB" sz="2800" dirty="0" err="1">
                <a:solidFill>
                  <a:srgbClr val="FFFFFF"/>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 = 10;</a:t>
            </a:r>
          </a:p>
        </p:txBody>
      </p:sp>
      <p:sp>
        <p:nvSpPr>
          <p:cNvPr id="8" name="Content Placeholder 2">
            <a:extLst>
              <a:ext uri="{FF2B5EF4-FFF2-40B4-BE49-F238E27FC236}">
                <a16:creationId xmlns:a16="http://schemas.microsoft.com/office/drawing/2014/main" id="{C2CA29BA-A2B2-42A4-B3FE-E9386EBFF605}"/>
              </a:ext>
            </a:extLst>
          </p:cNvPr>
          <p:cNvSpPr txBox="1">
            <a:spLocks/>
          </p:cNvSpPr>
          <p:nvPr/>
        </p:nvSpPr>
        <p:spPr>
          <a:xfrm>
            <a:off x="178455" y="3728214"/>
            <a:ext cx="11978244" cy="1019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 With a specific column: </a:t>
            </a:r>
          </a:p>
          <a:p>
            <a:pPr marL="0" indent="0">
              <a:buNone/>
            </a:pPr>
            <a:r>
              <a:rPr lang="en-GB" dirty="0"/>
              <a:t>	Using the PK is a good idea as it is a unique identifier.</a:t>
            </a:r>
          </a:p>
        </p:txBody>
      </p:sp>
      <p:sp>
        <p:nvSpPr>
          <p:cNvPr id="11" name="TextBox 10">
            <a:extLst>
              <a:ext uri="{FF2B5EF4-FFF2-40B4-BE49-F238E27FC236}">
                <a16:creationId xmlns:a16="http://schemas.microsoft.com/office/drawing/2014/main" id="{A0BF14FC-61E9-469B-86C4-823628842D11}"/>
              </a:ext>
            </a:extLst>
          </p:cNvPr>
          <p:cNvSpPr txBox="1"/>
          <p:nvPr/>
        </p:nvSpPr>
        <p:spPr>
          <a:xfrm>
            <a:off x="1056066" y="4763002"/>
            <a:ext cx="8461421" cy="1626602"/>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a:solidFill>
                  <a:srgbClr val="FFC000"/>
                </a:solidFill>
                <a:latin typeface="Consolas" panose="020B0609020204030204" pitchFamily="49" charset="0"/>
                <a:cs typeface="Times New Roman" pitchFamily="18" charset="0"/>
              </a:rPr>
              <a:t>COUNT(</a:t>
            </a:r>
            <a:r>
              <a:rPr lang="en-GB" sz="2800" dirty="0" err="1">
                <a:solidFill>
                  <a:srgbClr val="FFC000"/>
                </a:solidFill>
                <a:latin typeface="Consolas" panose="020B0609020204030204" pitchFamily="49" charset="0"/>
                <a:cs typeface="Times New Roman" pitchFamily="18" charset="0"/>
              </a:rPr>
              <a:t>empId</a:t>
            </a:r>
            <a:r>
              <a:rPr lang="en-GB" sz="2800" dirty="0">
                <a:solidFill>
                  <a:srgbClr val="FFC000"/>
                </a:solidFill>
                <a:latin typeface="Consolas" panose="020B0609020204030204" pitchFamily="49" charset="0"/>
                <a:cs typeface="Times New Roman" pitchFamily="18" charset="0"/>
              </a:rPr>
              <a:t>) </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FFFF"/>
                </a:solidFill>
                <a:latin typeface="Consolas" panose="020B0609020204030204" pitchFamily="49" charset="0"/>
                <a:cs typeface="Times New Roman" pitchFamily="18" charset="0"/>
              </a:rPr>
              <a:t>WHERE </a:t>
            </a:r>
            <a:r>
              <a:rPr lang="en-GB" sz="2800" dirty="0" err="1">
                <a:solidFill>
                  <a:srgbClr val="FFFFFF"/>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 = 10;</a:t>
            </a: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17</a:t>
            </a:fld>
            <a:endParaRPr lang="en-GB"/>
          </a:p>
        </p:txBody>
      </p:sp>
    </p:spTree>
    <p:extLst>
      <p:ext uri="{BB962C8B-B14F-4D97-AF65-F5344CB8AC3E}">
        <p14:creationId xmlns:p14="http://schemas.microsoft.com/office/powerpoint/2010/main" val="240195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CE41694-E35C-4F9B-A8A1-17DD06D973FC}"/>
              </a:ext>
            </a:extLst>
          </p:cNvPr>
          <p:cNvSpPr>
            <a:spLocks noGrp="1"/>
          </p:cNvSpPr>
          <p:nvPr>
            <p:ph type="title"/>
          </p:nvPr>
        </p:nvSpPr>
        <p:spPr>
          <a:xfrm>
            <a:off x="237845" y="0"/>
            <a:ext cx="11835089" cy="800100"/>
          </a:xfrm>
        </p:spPr>
        <p:txBody>
          <a:bodyPr/>
          <a:lstStyle/>
          <a:p>
            <a:r>
              <a:rPr lang="en-GB" dirty="0"/>
              <a:t>COUNT group function – handling repeated values</a:t>
            </a:r>
          </a:p>
        </p:txBody>
      </p:sp>
      <p:sp>
        <p:nvSpPr>
          <p:cNvPr id="7" name="Content Placeholder 2">
            <a:extLst>
              <a:ext uri="{FF2B5EF4-FFF2-40B4-BE49-F238E27FC236}">
                <a16:creationId xmlns:a16="http://schemas.microsoft.com/office/drawing/2014/main" id="{0293FDDF-E059-4CE6-9BE7-8ADA922BAA09}"/>
              </a:ext>
            </a:extLst>
          </p:cNvPr>
          <p:cNvSpPr txBox="1">
            <a:spLocks/>
          </p:cNvSpPr>
          <p:nvPr/>
        </p:nvSpPr>
        <p:spPr>
          <a:xfrm>
            <a:off x="142452" y="1024821"/>
            <a:ext cx="11835089" cy="12739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It returns the total number of </a:t>
            </a:r>
            <a:r>
              <a:rPr lang="en-GB" b="1" dirty="0"/>
              <a:t>existing values </a:t>
            </a:r>
            <a:r>
              <a:rPr lang="en-GB" dirty="0"/>
              <a:t>but only including the records that actually contain a value and thus excluding NULL values.</a:t>
            </a:r>
          </a:p>
          <a:p>
            <a:r>
              <a:rPr lang="en-GB" dirty="0"/>
              <a:t>It counts </a:t>
            </a:r>
            <a:r>
              <a:rPr lang="en-GB" b="1" dirty="0"/>
              <a:t>repeated values </a:t>
            </a:r>
            <a:r>
              <a:rPr lang="en-GB" dirty="0"/>
              <a:t>as separate values.</a:t>
            </a:r>
          </a:p>
        </p:txBody>
      </p:sp>
      <p:sp>
        <p:nvSpPr>
          <p:cNvPr id="9" name="TextBox 8">
            <a:extLst>
              <a:ext uri="{FF2B5EF4-FFF2-40B4-BE49-F238E27FC236}">
                <a16:creationId xmlns:a16="http://schemas.microsoft.com/office/drawing/2014/main" id="{F785A198-2476-42FC-9866-2EAC464C17A6}"/>
              </a:ext>
            </a:extLst>
          </p:cNvPr>
          <p:cNvSpPr txBox="1"/>
          <p:nvPr/>
        </p:nvSpPr>
        <p:spPr>
          <a:xfrm>
            <a:off x="1056067" y="2485992"/>
            <a:ext cx="8461420" cy="1541821"/>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a:solidFill>
                  <a:srgbClr val="FFC000"/>
                </a:solidFill>
                <a:latin typeface="Consolas" panose="020B0609020204030204" pitchFamily="49" charset="0"/>
                <a:cs typeface="Times New Roman" pitchFamily="18" charset="0"/>
              </a:rPr>
              <a:t>COUNT(</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C000"/>
                </a:solidFill>
                <a:latin typeface="Consolas" panose="020B0609020204030204" pitchFamily="49" charset="0"/>
                <a:cs typeface="Times New Roman" pitchFamily="18" charset="0"/>
              </a:rPr>
              <a:t>) </a:t>
            </a:r>
          </a:p>
          <a:p>
            <a:pPr marL="180000" lvl="0" indent="0">
              <a:buNone/>
            </a:pPr>
            <a:r>
              <a:rPr lang="en-GB" sz="2800" dirty="0">
                <a:solidFill>
                  <a:srgbClr val="FFFFFF"/>
                </a:solidFill>
                <a:latin typeface="Consolas" panose="020B0609020204030204" pitchFamily="49" charset="0"/>
                <a:cs typeface="Times New Roman" pitchFamily="18" charset="0"/>
              </a:rPr>
              <a:t>FROM Emp;</a:t>
            </a:r>
          </a:p>
        </p:txBody>
      </p:sp>
      <p:sp>
        <p:nvSpPr>
          <p:cNvPr id="8" name="Content Placeholder 2">
            <a:extLst>
              <a:ext uri="{FF2B5EF4-FFF2-40B4-BE49-F238E27FC236}">
                <a16:creationId xmlns:a16="http://schemas.microsoft.com/office/drawing/2014/main" id="{C2CA29BA-A2B2-42A4-B3FE-E9386EBFF605}"/>
              </a:ext>
            </a:extLst>
          </p:cNvPr>
          <p:cNvSpPr txBox="1">
            <a:spLocks/>
          </p:cNvSpPr>
          <p:nvPr/>
        </p:nvSpPr>
        <p:spPr>
          <a:xfrm>
            <a:off x="142452" y="4253757"/>
            <a:ext cx="11787744" cy="521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 Use DISTINCT to retrieve the total number of </a:t>
            </a:r>
            <a:r>
              <a:rPr lang="en-GB" b="1" dirty="0"/>
              <a:t>different values</a:t>
            </a:r>
            <a:r>
              <a:rPr lang="en-GB" dirty="0"/>
              <a:t>.</a:t>
            </a:r>
          </a:p>
        </p:txBody>
      </p:sp>
      <p:sp>
        <p:nvSpPr>
          <p:cNvPr id="11" name="TextBox 10">
            <a:extLst>
              <a:ext uri="{FF2B5EF4-FFF2-40B4-BE49-F238E27FC236}">
                <a16:creationId xmlns:a16="http://schemas.microsoft.com/office/drawing/2014/main" id="{A0BF14FC-61E9-469B-86C4-823628842D11}"/>
              </a:ext>
            </a:extLst>
          </p:cNvPr>
          <p:cNvSpPr txBox="1"/>
          <p:nvPr/>
        </p:nvSpPr>
        <p:spPr>
          <a:xfrm>
            <a:off x="1056066" y="4822423"/>
            <a:ext cx="8461421" cy="1626602"/>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a:solidFill>
                  <a:srgbClr val="FFC000"/>
                </a:solidFill>
                <a:latin typeface="Consolas" panose="020B0609020204030204" pitchFamily="49" charset="0"/>
                <a:cs typeface="Times New Roman" pitchFamily="18" charset="0"/>
              </a:rPr>
              <a:t>COUNT(DISTINCT </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C000"/>
                </a:solidFill>
                <a:latin typeface="Consolas" panose="020B0609020204030204" pitchFamily="49" charset="0"/>
                <a:cs typeface="Times New Roman" pitchFamily="18" charset="0"/>
              </a:rPr>
              <a:t>) </a:t>
            </a:r>
          </a:p>
          <a:p>
            <a:pPr marL="180000" lvl="0" indent="0">
              <a:buNone/>
            </a:pPr>
            <a:r>
              <a:rPr lang="en-GB" sz="2800" dirty="0">
                <a:solidFill>
                  <a:srgbClr val="FFFFFF"/>
                </a:solidFill>
                <a:latin typeface="Consolas" panose="020B0609020204030204" pitchFamily="49" charset="0"/>
                <a:cs typeface="Times New Roman" pitchFamily="18" charset="0"/>
              </a:rPr>
              <a:t>FROM Emp;</a:t>
            </a: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18</a:t>
            </a:fld>
            <a:endParaRPr lang="en-GB"/>
          </a:p>
        </p:txBody>
      </p:sp>
    </p:spTree>
    <p:extLst>
      <p:ext uri="{BB962C8B-B14F-4D97-AF65-F5344CB8AC3E}">
        <p14:creationId xmlns:p14="http://schemas.microsoft.com/office/powerpoint/2010/main" val="3510632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CE41694-E35C-4F9B-A8A1-17DD06D973FC}"/>
              </a:ext>
            </a:extLst>
          </p:cNvPr>
          <p:cNvSpPr>
            <a:spLocks noGrp="1"/>
          </p:cNvSpPr>
          <p:nvPr>
            <p:ph type="title"/>
          </p:nvPr>
        </p:nvSpPr>
        <p:spPr>
          <a:xfrm>
            <a:off x="237845" y="0"/>
            <a:ext cx="11835089" cy="800100"/>
          </a:xfrm>
        </p:spPr>
        <p:txBody>
          <a:bodyPr/>
          <a:lstStyle/>
          <a:p>
            <a:r>
              <a:rPr lang="en-GB" dirty="0"/>
              <a:t>Group functions and NULL values</a:t>
            </a:r>
          </a:p>
        </p:txBody>
      </p:sp>
      <p:sp>
        <p:nvSpPr>
          <p:cNvPr id="12" name="Content Placeholder 2">
            <a:extLst>
              <a:ext uri="{FF2B5EF4-FFF2-40B4-BE49-F238E27FC236}">
                <a16:creationId xmlns:a16="http://schemas.microsoft.com/office/drawing/2014/main" id="{6240B302-62DB-4692-8B25-247C40DE314C}"/>
              </a:ext>
            </a:extLst>
          </p:cNvPr>
          <p:cNvSpPr txBox="1">
            <a:spLocks/>
          </p:cNvSpPr>
          <p:nvPr/>
        </p:nvSpPr>
        <p:spPr>
          <a:xfrm>
            <a:off x="237845" y="1062436"/>
            <a:ext cx="11835090" cy="521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Group functions ignore null values in column.</a:t>
            </a:r>
          </a:p>
        </p:txBody>
      </p:sp>
      <p:sp>
        <p:nvSpPr>
          <p:cNvPr id="13" name="TextBox 12">
            <a:extLst>
              <a:ext uri="{FF2B5EF4-FFF2-40B4-BE49-F238E27FC236}">
                <a16:creationId xmlns:a16="http://schemas.microsoft.com/office/drawing/2014/main" id="{DDBC1E46-0971-4E5A-AE28-0A7F9FEB08CB}"/>
              </a:ext>
            </a:extLst>
          </p:cNvPr>
          <p:cNvSpPr txBox="1"/>
          <p:nvPr/>
        </p:nvSpPr>
        <p:spPr>
          <a:xfrm>
            <a:off x="1151460" y="1747890"/>
            <a:ext cx="6653137" cy="1541821"/>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a:solidFill>
                  <a:srgbClr val="FFC000"/>
                </a:solidFill>
                <a:latin typeface="Consolas" panose="020B0609020204030204" pitchFamily="49" charset="0"/>
                <a:cs typeface="Times New Roman" pitchFamily="18" charset="0"/>
              </a:rPr>
              <a:t>AVG(</a:t>
            </a:r>
            <a:r>
              <a:rPr lang="en-GB" sz="2800" dirty="0" err="1">
                <a:solidFill>
                  <a:srgbClr val="FFC000"/>
                </a:solidFill>
                <a:latin typeface="Consolas" panose="020B0609020204030204" pitchFamily="49" charset="0"/>
                <a:cs typeface="Times New Roman" pitchFamily="18" charset="0"/>
              </a:rPr>
              <a:t>commPct</a:t>
            </a:r>
            <a:r>
              <a:rPr lang="en-GB" sz="2800" dirty="0">
                <a:solidFill>
                  <a:srgbClr val="FFC000"/>
                </a:solidFill>
                <a:latin typeface="Consolas" panose="020B0609020204030204" pitchFamily="49" charset="0"/>
                <a:cs typeface="Times New Roman" pitchFamily="18" charset="0"/>
              </a:rPr>
              <a:t>)</a:t>
            </a:r>
          </a:p>
          <a:p>
            <a:pPr marL="180000" lvl="0" indent="0">
              <a:buNone/>
            </a:pPr>
            <a:r>
              <a:rPr lang="en-GB" sz="2800" dirty="0">
                <a:solidFill>
                  <a:srgbClr val="FFFFFF"/>
                </a:solidFill>
                <a:latin typeface="Consolas" panose="020B0609020204030204" pitchFamily="49" charset="0"/>
                <a:cs typeface="Times New Roman" pitchFamily="18" charset="0"/>
              </a:rPr>
              <a:t>FROM Emp;</a:t>
            </a:r>
          </a:p>
        </p:txBody>
      </p:sp>
      <p:sp>
        <p:nvSpPr>
          <p:cNvPr id="14" name="Content Placeholder 2">
            <a:extLst>
              <a:ext uri="{FF2B5EF4-FFF2-40B4-BE49-F238E27FC236}">
                <a16:creationId xmlns:a16="http://schemas.microsoft.com/office/drawing/2014/main" id="{31D4819D-E26D-40AA-A0E9-17177F33681A}"/>
              </a:ext>
            </a:extLst>
          </p:cNvPr>
          <p:cNvSpPr txBox="1">
            <a:spLocks/>
          </p:cNvSpPr>
          <p:nvPr/>
        </p:nvSpPr>
        <p:spPr>
          <a:xfrm>
            <a:off x="237845" y="3588305"/>
            <a:ext cx="11787744" cy="957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IFNULL function (in MySQL) replaces null values with 0s and force the group function to include null values in the aggregation.</a:t>
            </a:r>
          </a:p>
        </p:txBody>
      </p:sp>
      <p:sp>
        <p:nvSpPr>
          <p:cNvPr id="15" name="TextBox 14">
            <a:extLst>
              <a:ext uri="{FF2B5EF4-FFF2-40B4-BE49-F238E27FC236}">
                <a16:creationId xmlns:a16="http://schemas.microsoft.com/office/drawing/2014/main" id="{25DB142E-B660-4CF5-AB0C-8684590E15A7}"/>
              </a:ext>
            </a:extLst>
          </p:cNvPr>
          <p:cNvSpPr txBox="1"/>
          <p:nvPr/>
        </p:nvSpPr>
        <p:spPr>
          <a:xfrm>
            <a:off x="1151460" y="4670134"/>
            <a:ext cx="6653137" cy="1626602"/>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a:solidFill>
                  <a:srgbClr val="FFC000"/>
                </a:solidFill>
                <a:latin typeface="Consolas" panose="020B0609020204030204" pitchFamily="49" charset="0"/>
                <a:cs typeface="Times New Roman" pitchFamily="18" charset="0"/>
              </a:rPr>
              <a:t>AVG(IFNULL(commPct,0))</a:t>
            </a:r>
          </a:p>
          <a:p>
            <a:pPr marL="180000" lvl="0" indent="0">
              <a:buNone/>
            </a:pPr>
            <a:r>
              <a:rPr lang="en-GB" sz="2800" dirty="0">
                <a:solidFill>
                  <a:srgbClr val="FFFFFF"/>
                </a:solidFill>
                <a:latin typeface="Consolas" panose="020B0609020204030204" pitchFamily="49" charset="0"/>
                <a:cs typeface="Times New Roman" pitchFamily="18" charset="0"/>
              </a:rPr>
              <a:t>FROM Emp;</a:t>
            </a: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19</a:t>
            </a:fld>
            <a:endParaRPr lang="en-GB"/>
          </a:p>
        </p:txBody>
      </p:sp>
    </p:spTree>
    <p:extLst>
      <p:ext uri="{BB962C8B-B14F-4D97-AF65-F5344CB8AC3E}">
        <p14:creationId xmlns:p14="http://schemas.microsoft.com/office/powerpoint/2010/main" val="140547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82A-9811-44BE-9CC8-E27E5A41F715}"/>
              </a:ext>
            </a:extLst>
          </p:cNvPr>
          <p:cNvSpPr>
            <a:spLocks noGrp="1"/>
          </p:cNvSpPr>
          <p:nvPr>
            <p:ph type="title"/>
          </p:nvPr>
        </p:nvSpPr>
        <p:spPr/>
        <p:txBody>
          <a:bodyPr>
            <a:normAutofit/>
          </a:bodyPr>
          <a:lstStyle/>
          <a:p>
            <a:r>
              <a:rPr lang="en-GB" dirty="0"/>
              <a:t>Lecture 07 – Outline for part 1: Aggregations </a:t>
            </a:r>
          </a:p>
        </p:txBody>
      </p:sp>
      <p:sp>
        <p:nvSpPr>
          <p:cNvPr id="3" name="Content Placeholder 2">
            <a:extLst>
              <a:ext uri="{FF2B5EF4-FFF2-40B4-BE49-F238E27FC236}">
                <a16:creationId xmlns:a16="http://schemas.microsoft.com/office/drawing/2014/main" id="{5E6CF155-AADB-42D3-99C6-95DF242967F0}"/>
              </a:ext>
            </a:extLst>
          </p:cNvPr>
          <p:cNvSpPr>
            <a:spLocks noGrp="1"/>
          </p:cNvSpPr>
          <p:nvPr>
            <p:ph idx="1"/>
          </p:nvPr>
        </p:nvSpPr>
        <p:spPr>
          <a:xfrm>
            <a:off x="178455" y="1192212"/>
            <a:ext cx="11835089" cy="5439375"/>
          </a:xfrm>
        </p:spPr>
        <p:txBody>
          <a:bodyPr>
            <a:normAutofit/>
          </a:bodyPr>
          <a:lstStyle/>
          <a:p>
            <a:r>
              <a:rPr lang="en-GB" sz="3200" dirty="0"/>
              <a:t>SQL to create and populate tables.</a:t>
            </a:r>
          </a:p>
          <a:p>
            <a:r>
              <a:rPr lang="en-GB" sz="3200" dirty="0"/>
              <a:t>Group functions: </a:t>
            </a:r>
          </a:p>
          <a:p>
            <a:pPr lvl="1"/>
            <a:r>
              <a:rPr lang="en-GB" sz="2800" dirty="0"/>
              <a:t>MIN and MAX.</a:t>
            </a:r>
          </a:p>
          <a:p>
            <a:pPr lvl="1"/>
            <a:r>
              <a:rPr lang="en-GB" sz="2800" dirty="0"/>
              <a:t>AVG and SUM.</a:t>
            </a:r>
          </a:p>
          <a:p>
            <a:pPr lvl="1"/>
            <a:r>
              <a:rPr lang="en-GB" sz="2800" dirty="0"/>
              <a:t>COUNT.</a:t>
            </a:r>
          </a:p>
          <a:p>
            <a:r>
              <a:rPr lang="en-GB" sz="3200" dirty="0"/>
              <a:t>Creating groups of data.</a:t>
            </a:r>
          </a:p>
          <a:p>
            <a:pPr lvl="1"/>
            <a:r>
              <a:rPr lang="en-GB" sz="2800" dirty="0"/>
              <a:t>GROUP BY clause with one column.</a:t>
            </a:r>
          </a:p>
          <a:p>
            <a:pPr lvl="1"/>
            <a:r>
              <a:rPr lang="en-GB" sz="2800" dirty="0"/>
              <a:t>GROUP BY clause with multiple columns</a:t>
            </a:r>
          </a:p>
          <a:p>
            <a:r>
              <a:rPr lang="en-GB" sz="3200" dirty="0"/>
              <a:t>Restricting group results.</a:t>
            </a:r>
          </a:p>
          <a:p>
            <a:pPr lvl="1"/>
            <a:r>
              <a:rPr lang="en-GB" sz="2800" dirty="0"/>
              <a:t>HAVING BY clause</a:t>
            </a:r>
          </a:p>
          <a:p>
            <a:pPr lvl="1"/>
            <a:r>
              <a:rPr lang="en-GB" sz="2800" dirty="0"/>
              <a:t>HAVING BY clause vs. WHERE clause.</a:t>
            </a:r>
          </a:p>
          <a:p>
            <a:endParaRPr lang="en-GB" sz="3200" dirty="0"/>
          </a:p>
          <a:p>
            <a:endParaRPr lang="en-GB" dirty="0"/>
          </a:p>
          <a:p>
            <a:pPr lvl="1"/>
            <a:endParaRPr lang="en-GB" dirty="0"/>
          </a:p>
          <a:p>
            <a:pPr lvl="1"/>
            <a:endParaRPr lang="en-GB" dirty="0"/>
          </a:p>
          <a:p>
            <a:pPr lvl="1"/>
            <a:endParaRPr lang="en-GB" dirty="0"/>
          </a:p>
          <a:p>
            <a:pPr lvl="1"/>
            <a:endParaRPr lang="en-GB" dirty="0"/>
          </a:p>
          <a:p>
            <a:endParaRPr lang="en-GB" dirty="0"/>
          </a:p>
          <a:p>
            <a:pPr lvl="1"/>
            <a:endParaRPr lang="en-GB" dirty="0"/>
          </a:p>
          <a:p>
            <a:endParaRPr lang="en-GB" dirty="0"/>
          </a:p>
        </p:txBody>
      </p:sp>
      <p:sp>
        <p:nvSpPr>
          <p:cNvPr id="4" name="Slide Number Placeholder 3">
            <a:extLst>
              <a:ext uri="{FF2B5EF4-FFF2-40B4-BE49-F238E27FC236}">
                <a16:creationId xmlns:a16="http://schemas.microsoft.com/office/drawing/2014/main" id="{64C26089-4055-4D4C-9422-E9AEADE1C66B}"/>
              </a:ext>
            </a:extLst>
          </p:cNvPr>
          <p:cNvSpPr>
            <a:spLocks noGrp="1"/>
          </p:cNvSpPr>
          <p:nvPr>
            <p:ph type="sldNum" sz="quarter" idx="12"/>
          </p:nvPr>
        </p:nvSpPr>
        <p:spPr/>
        <p:txBody>
          <a:bodyPr/>
          <a:lstStyle/>
          <a:p>
            <a:fld id="{1EBB458C-3622-4FDF-8CA7-83B6267620B8}" type="slidenum">
              <a:rPr lang="en-GB" smtClean="0"/>
              <a:t>2</a:t>
            </a:fld>
            <a:endParaRPr lang="en-GB"/>
          </a:p>
        </p:txBody>
      </p:sp>
    </p:spTree>
    <p:extLst>
      <p:ext uri="{BB962C8B-B14F-4D97-AF65-F5344CB8AC3E}">
        <p14:creationId xmlns:p14="http://schemas.microsoft.com/office/powerpoint/2010/main" val="1992952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9314-901D-4745-8E04-6BB5A870F0FD}"/>
              </a:ext>
            </a:extLst>
          </p:cNvPr>
          <p:cNvSpPr>
            <a:spLocks noGrp="1"/>
          </p:cNvSpPr>
          <p:nvPr>
            <p:ph type="title"/>
          </p:nvPr>
        </p:nvSpPr>
        <p:spPr/>
        <p:txBody>
          <a:bodyPr/>
          <a:lstStyle/>
          <a:p>
            <a:r>
              <a:rPr lang="en-GB" dirty="0"/>
              <a:t>Creating groups of data</a:t>
            </a:r>
          </a:p>
        </p:txBody>
      </p:sp>
      <p:sp>
        <p:nvSpPr>
          <p:cNvPr id="5" name="Content Placeholder 2">
            <a:extLst>
              <a:ext uri="{FF2B5EF4-FFF2-40B4-BE49-F238E27FC236}">
                <a16:creationId xmlns:a16="http://schemas.microsoft.com/office/drawing/2014/main" id="{0374884E-4B06-4027-801D-1BF9873DB1FA}"/>
              </a:ext>
            </a:extLst>
          </p:cNvPr>
          <p:cNvSpPr txBox="1">
            <a:spLocks/>
          </p:cNvSpPr>
          <p:nvPr/>
        </p:nvSpPr>
        <p:spPr>
          <a:xfrm>
            <a:off x="178454" y="1084098"/>
            <a:ext cx="12013545" cy="2344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t>Create </a:t>
            </a:r>
            <a:r>
              <a:rPr lang="en-GB" b="1" dirty="0"/>
              <a:t>groups of data </a:t>
            </a:r>
            <a:r>
              <a:rPr lang="en-GB" dirty="0"/>
              <a:t>for a specific attribute</a:t>
            </a:r>
          </a:p>
          <a:p>
            <a:pPr algn="just"/>
            <a:r>
              <a:rPr lang="en-GB" dirty="0"/>
              <a:t>For each value of this attribute, use group functions to aggregate data.</a:t>
            </a:r>
          </a:p>
          <a:p>
            <a:pPr algn="just"/>
            <a:r>
              <a:rPr lang="en-GB" dirty="0"/>
              <a:t>For instance, </a:t>
            </a:r>
            <a:r>
              <a:rPr lang="en-GB" b="1" dirty="0"/>
              <a:t>for each department</a:t>
            </a:r>
            <a:r>
              <a:rPr lang="en-GB" dirty="0"/>
              <a:t>, determine the lowest, the highest and the average of the salaries in that department, along with the sum of salaries in the department and the numbers of earners in the department.</a:t>
            </a:r>
          </a:p>
        </p:txBody>
      </p:sp>
      <p:graphicFrame>
        <p:nvGraphicFramePr>
          <p:cNvPr id="8" name="Table 5" descr="This table compares and contrasts database objects in Oracle and MySQL">
            <a:extLst>
              <a:ext uri="{FF2B5EF4-FFF2-40B4-BE49-F238E27FC236}">
                <a16:creationId xmlns:a16="http://schemas.microsoft.com/office/drawing/2014/main" id="{CCC90E31-8396-48C0-B2A3-4604890B8D9F}"/>
              </a:ext>
            </a:extLst>
          </p:cNvPr>
          <p:cNvGraphicFramePr>
            <a:graphicFrameLocks/>
          </p:cNvGraphicFramePr>
          <p:nvPr>
            <p:extLst>
              <p:ext uri="{D42A27DB-BD31-4B8C-83A1-F6EECF244321}">
                <p14:modId xmlns:p14="http://schemas.microsoft.com/office/powerpoint/2010/main" val="646436613"/>
              </p:ext>
            </p:extLst>
          </p:nvPr>
        </p:nvGraphicFramePr>
        <p:xfrm>
          <a:off x="374521" y="3685741"/>
          <a:ext cx="11561736" cy="2740860"/>
        </p:xfrm>
        <a:graphic>
          <a:graphicData uri="http://schemas.openxmlformats.org/drawingml/2006/table">
            <a:tbl>
              <a:tblPr firstRow="1" bandRow="1">
                <a:tableStyleId>{5940675A-B579-460E-94D1-54222C63F5DA}</a:tableStyleId>
              </a:tblPr>
              <a:tblGrid>
                <a:gridCol w="1301858">
                  <a:extLst>
                    <a:ext uri="{9D8B030D-6E8A-4147-A177-3AD203B41FA5}">
                      <a16:colId xmlns:a16="http://schemas.microsoft.com/office/drawing/2014/main" val="141044072"/>
                    </a:ext>
                  </a:extLst>
                </a:gridCol>
                <a:gridCol w="1952786">
                  <a:extLst>
                    <a:ext uri="{9D8B030D-6E8A-4147-A177-3AD203B41FA5}">
                      <a16:colId xmlns:a16="http://schemas.microsoft.com/office/drawing/2014/main" val="4103456052"/>
                    </a:ext>
                  </a:extLst>
                </a:gridCol>
                <a:gridCol w="1952787">
                  <a:extLst>
                    <a:ext uri="{9D8B030D-6E8A-4147-A177-3AD203B41FA5}">
                      <a16:colId xmlns:a16="http://schemas.microsoft.com/office/drawing/2014/main" val="2480879655"/>
                    </a:ext>
                  </a:extLst>
                </a:gridCol>
                <a:gridCol w="1983783">
                  <a:extLst>
                    <a:ext uri="{9D8B030D-6E8A-4147-A177-3AD203B41FA5}">
                      <a16:colId xmlns:a16="http://schemas.microsoft.com/office/drawing/2014/main" val="2480630884"/>
                    </a:ext>
                  </a:extLst>
                </a:gridCol>
                <a:gridCol w="1952786">
                  <a:extLst>
                    <a:ext uri="{9D8B030D-6E8A-4147-A177-3AD203B41FA5}">
                      <a16:colId xmlns:a16="http://schemas.microsoft.com/office/drawing/2014/main" val="438067109"/>
                    </a:ext>
                  </a:extLst>
                </a:gridCol>
                <a:gridCol w="2417736">
                  <a:extLst>
                    <a:ext uri="{9D8B030D-6E8A-4147-A177-3AD203B41FA5}">
                      <a16:colId xmlns:a16="http://schemas.microsoft.com/office/drawing/2014/main" val="4084045324"/>
                    </a:ext>
                  </a:extLst>
                </a:gridCol>
              </a:tblGrid>
              <a:tr h="340918">
                <a:tc>
                  <a:txBody>
                    <a:bodyPr/>
                    <a:lstStyle/>
                    <a:p>
                      <a:pPr algn="ctr"/>
                      <a:r>
                        <a:rPr lang="en-GB" sz="2750" b="1" dirty="0" err="1">
                          <a:solidFill>
                            <a:schemeClr val="bg1"/>
                          </a:solidFill>
                          <a:latin typeface="+mn-lt"/>
                        </a:rPr>
                        <a:t>deptNo</a:t>
                      </a:r>
                      <a:endParaRPr lang="en-GB" sz="2750" b="1" dirty="0">
                        <a:solidFill>
                          <a:schemeClr val="bg1"/>
                        </a:solidFill>
                        <a:latin typeface="+mn-lt"/>
                      </a:endParaRPr>
                    </a:p>
                  </a:txBody>
                  <a:tcPr>
                    <a:solidFill>
                      <a:srgbClr val="0056B2"/>
                    </a:solidFill>
                  </a:tcPr>
                </a:tc>
                <a:tc>
                  <a:txBody>
                    <a:bodyPr/>
                    <a:lstStyle/>
                    <a:p>
                      <a:pPr algn="ctr"/>
                      <a:r>
                        <a:rPr lang="en-GB" sz="2750" dirty="0">
                          <a:solidFill>
                            <a:schemeClr val="bg1"/>
                          </a:solidFill>
                          <a:latin typeface="+mn-lt"/>
                        </a:rPr>
                        <a:t>MIN(salary)</a:t>
                      </a:r>
                    </a:p>
                  </a:txBody>
                  <a:tcPr>
                    <a:solidFill>
                      <a:srgbClr val="0056B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750" b="0" i="0" u="none" strike="noStrike" kern="1200" cap="none" spc="0" normalizeH="0" baseline="0" noProof="0" dirty="0">
                          <a:ln>
                            <a:noFill/>
                          </a:ln>
                          <a:solidFill>
                            <a:prstClr val="white"/>
                          </a:solidFill>
                          <a:effectLst/>
                          <a:uLnTx/>
                          <a:uFillTx/>
                          <a:latin typeface="+mn-lt"/>
                          <a:ea typeface="+mn-ea"/>
                          <a:cs typeface="+mn-cs"/>
                        </a:rPr>
                        <a:t>MAX(salary)</a:t>
                      </a:r>
                    </a:p>
                  </a:txBody>
                  <a:tcPr>
                    <a:solidFill>
                      <a:srgbClr val="0056B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750" b="0" i="0" u="none" strike="noStrike" kern="1200" cap="none" spc="0" normalizeH="0" baseline="0" noProof="0" dirty="0">
                          <a:ln>
                            <a:noFill/>
                          </a:ln>
                          <a:solidFill>
                            <a:prstClr val="white"/>
                          </a:solidFill>
                          <a:effectLst/>
                          <a:uLnTx/>
                          <a:uFillTx/>
                          <a:latin typeface="+mn-lt"/>
                          <a:ea typeface="+mn-ea"/>
                          <a:cs typeface="+mn-cs"/>
                        </a:rPr>
                        <a:t>AVG(salary)</a:t>
                      </a:r>
                    </a:p>
                  </a:txBody>
                  <a:tcPr>
                    <a:solidFill>
                      <a:srgbClr val="0056B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750" b="0" i="0" u="none" strike="noStrike" kern="1200" cap="none" spc="0" normalizeH="0" baseline="0" noProof="0" dirty="0">
                          <a:ln>
                            <a:noFill/>
                          </a:ln>
                          <a:solidFill>
                            <a:prstClr val="white"/>
                          </a:solidFill>
                          <a:effectLst/>
                          <a:uLnTx/>
                          <a:uFillTx/>
                          <a:latin typeface="+mn-lt"/>
                          <a:ea typeface="+mn-ea"/>
                          <a:cs typeface="+mn-cs"/>
                        </a:rPr>
                        <a:t>SUM(salary)</a:t>
                      </a:r>
                    </a:p>
                  </a:txBody>
                  <a:tcPr>
                    <a:solidFill>
                      <a:srgbClr val="0056B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750" b="0" i="0" u="none" strike="noStrike" kern="1200" cap="none" spc="0" normalizeH="0" baseline="0" noProof="0" dirty="0">
                          <a:ln>
                            <a:noFill/>
                          </a:ln>
                          <a:solidFill>
                            <a:prstClr val="white"/>
                          </a:solidFill>
                          <a:effectLst/>
                          <a:uLnTx/>
                          <a:uFillTx/>
                          <a:latin typeface="+mn-lt"/>
                          <a:ea typeface="+mn-ea"/>
                          <a:cs typeface="+mn-cs"/>
                        </a:rPr>
                        <a:t>COUNT(salary)</a:t>
                      </a:r>
                    </a:p>
                  </a:txBody>
                  <a:tcPr>
                    <a:solidFill>
                      <a:srgbClr val="0056B2"/>
                    </a:solidFill>
                  </a:tcPr>
                </a:tc>
                <a:extLst>
                  <a:ext uri="{0D108BD9-81ED-4DB2-BD59-A6C34878D82A}">
                    <a16:rowId xmlns:a16="http://schemas.microsoft.com/office/drawing/2014/main" val="516511259"/>
                  </a:ext>
                </a:extLst>
              </a:tr>
              <a:tr h="438341">
                <a:tc>
                  <a:txBody>
                    <a:bodyPr/>
                    <a:lstStyle/>
                    <a:p>
                      <a:pPr algn="ctr" fontAlgn="ctr"/>
                      <a:r>
                        <a:rPr lang="en-GB" sz="2800" b="1" dirty="0">
                          <a:effectLst/>
                        </a:rPr>
                        <a:t>10</a:t>
                      </a:r>
                    </a:p>
                  </a:txBody>
                  <a:tcPr anchor="ctr"/>
                </a:tc>
                <a:tc>
                  <a:txBody>
                    <a:bodyPr/>
                    <a:lstStyle/>
                    <a:p>
                      <a:pPr algn="ctr" fontAlgn="ctr"/>
                      <a:r>
                        <a:rPr lang="en-GB" sz="2800" dirty="0">
                          <a:effectLst/>
                        </a:rPr>
                        <a:t>3000.00</a:t>
                      </a:r>
                    </a:p>
                  </a:txBody>
                  <a:tcPr anchor="ctr"/>
                </a:tc>
                <a:tc>
                  <a:txBody>
                    <a:bodyPr/>
                    <a:lstStyle/>
                    <a:p>
                      <a:pPr algn="ctr" fontAlgn="ctr"/>
                      <a:r>
                        <a:rPr lang="en-GB" sz="2800" dirty="0">
                          <a:effectLst/>
                        </a:rPr>
                        <a:t>5500.00</a:t>
                      </a:r>
                    </a:p>
                  </a:txBody>
                  <a:tcPr anchor="ctr"/>
                </a:tc>
                <a:tc>
                  <a:txBody>
                    <a:bodyPr/>
                    <a:lstStyle/>
                    <a:p>
                      <a:pPr algn="ctr" fontAlgn="ctr"/>
                      <a:r>
                        <a:rPr lang="en-GB" sz="2800" dirty="0">
                          <a:effectLst/>
                        </a:rPr>
                        <a:t>4200.00</a:t>
                      </a:r>
                    </a:p>
                  </a:txBody>
                  <a:tcPr anchor="ctr"/>
                </a:tc>
                <a:tc>
                  <a:txBody>
                    <a:bodyPr/>
                    <a:lstStyle/>
                    <a:p>
                      <a:pPr algn="ctr" fontAlgn="ctr"/>
                      <a:r>
                        <a:rPr lang="en-GB" sz="2800" dirty="0">
                          <a:effectLst/>
                        </a:rPr>
                        <a:t>14500.00</a:t>
                      </a:r>
                    </a:p>
                  </a:txBody>
                  <a:tcPr anchor="ctr"/>
                </a:tc>
                <a:tc>
                  <a:txBody>
                    <a:bodyPr/>
                    <a:lstStyle/>
                    <a:p>
                      <a:pPr algn="ctr" fontAlgn="ctr"/>
                      <a:r>
                        <a:rPr lang="en-GB" sz="2800" dirty="0">
                          <a:effectLst/>
                        </a:rPr>
                        <a:t>5</a:t>
                      </a:r>
                    </a:p>
                  </a:txBody>
                  <a:tcPr anchor="ctr"/>
                </a:tc>
                <a:extLst>
                  <a:ext uri="{0D108BD9-81ED-4DB2-BD59-A6C34878D82A}">
                    <a16:rowId xmlns:a16="http://schemas.microsoft.com/office/drawing/2014/main" val="370395604"/>
                  </a:ext>
                </a:extLst>
              </a:tr>
              <a:tr h="4107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i="0" dirty="0">
                          <a:latin typeface="+mn-lt"/>
                        </a:rPr>
                        <a:t>20</a:t>
                      </a:r>
                    </a:p>
                  </a:txBody>
                  <a:tcPr marL="72000" marR="72000" marT="72000" marB="72000" anchor="ctr"/>
                </a:tc>
                <a:tc>
                  <a:txBody>
                    <a:bodyPr/>
                    <a:lstStyle/>
                    <a:p>
                      <a:pPr algn="ctr" fontAlgn="ctr"/>
                      <a:r>
                        <a:rPr lang="en-GB" sz="2800" dirty="0">
                          <a:effectLst/>
                        </a:rPr>
                        <a:t>2200.00</a:t>
                      </a:r>
                    </a:p>
                  </a:txBody>
                  <a:tcPr anchor="ctr"/>
                </a:tc>
                <a:tc>
                  <a:txBody>
                    <a:bodyPr/>
                    <a:lstStyle/>
                    <a:p>
                      <a:pPr algn="ctr" fontAlgn="ctr"/>
                      <a:r>
                        <a:rPr lang="en-GB" sz="2800" dirty="0">
                          <a:effectLst/>
                        </a:rPr>
                        <a:t>6500.00</a:t>
                      </a:r>
                    </a:p>
                  </a:txBody>
                  <a:tcPr anchor="ctr"/>
                </a:tc>
                <a:tc>
                  <a:txBody>
                    <a:bodyPr/>
                    <a:lstStyle/>
                    <a:p>
                      <a:pPr algn="ctr" fontAlgn="ctr"/>
                      <a:r>
                        <a:rPr lang="en-GB" sz="2800" dirty="0">
                          <a:effectLst/>
                        </a:rPr>
                        <a:t>4150.00</a:t>
                      </a:r>
                    </a:p>
                  </a:txBody>
                  <a:tcPr anchor="ctr"/>
                </a:tc>
                <a:tc>
                  <a:txBody>
                    <a:bodyPr/>
                    <a:lstStyle/>
                    <a:p>
                      <a:pPr algn="ctr" fontAlgn="ctr"/>
                      <a:r>
                        <a:rPr lang="en-GB" sz="2800" dirty="0">
                          <a:effectLst/>
                        </a:rPr>
                        <a:t>18500.00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0" i="0" dirty="0">
                          <a:latin typeface="+mn-lt"/>
                        </a:rPr>
                        <a:t>3</a:t>
                      </a:r>
                    </a:p>
                  </a:txBody>
                  <a:tcPr marL="72000" marR="72000" marT="72000" marB="72000" anchor="ctr"/>
                </a:tc>
                <a:extLst>
                  <a:ext uri="{0D108BD9-81ED-4DB2-BD59-A6C34878D82A}">
                    <a16:rowId xmlns:a16="http://schemas.microsoft.com/office/drawing/2014/main" val="2025832619"/>
                  </a:ext>
                </a:extLst>
              </a:tr>
              <a:tr h="4383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i="0" dirty="0">
                          <a:latin typeface="+mn-lt"/>
                        </a:rPr>
                        <a:t>30</a:t>
                      </a:r>
                    </a:p>
                  </a:txBody>
                  <a:tcPr marL="72000" marR="72000" marT="72000" marB="72000" anchor="ctr"/>
                </a:tc>
                <a:tc>
                  <a:txBody>
                    <a:bodyPr/>
                    <a:lstStyle/>
                    <a:p>
                      <a:pPr algn="ctr" fontAlgn="ctr"/>
                      <a:r>
                        <a:rPr lang="en-GB" sz="2800" dirty="0">
                          <a:effectLst/>
                        </a:rPr>
                        <a:t>2800.00</a:t>
                      </a:r>
                    </a:p>
                  </a:txBody>
                  <a:tcPr anchor="ctr"/>
                </a:tc>
                <a:tc>
                  <a:txBody>
                    <a:bodyPr/>
                    <a:lstStyle/>
                    <a:p>
                      <a:pPr algn="ctr" fontAlgn="ctr"/>
                      <a:r>
                        <a:rPr lang="en-GB" sz="2800" dirty="0">
                          <a:effectLst/>
                        </a:rPr>
                        <a:t>5200.00</a:t>
                      </a:r>
                    </a:p>
                  </a:txBody>
                  <a:tcPr anchor="ctr"/>
                </a:tc>
                <a:tc>
                  <a:txBody>
                    <a:bodyPr/>
                    <a:lstStyle/>
                    <a:p>
                      <a:pPr algn="ctr" fontAlgn="ctr"/>
                      <a:r>
                        <a:rPr lang="en-GB" sz="2800" dirty="0">
                          <a:effectLst/>
                        </a:rPr>
                        <a:t>4700.00</a:t>
                      </a:r>
                    </a:p>
                  </a:txBody>
                  <a:tcPr anchor="ctr"/>
                </a:tc>
                <a:tc>
                  <a:txBody>
                    <a:bodyPr/>
                    <a:lstStyle/>
                    <a:p>
                      <a:pPr algn="ctr" fontAlgn="ctr"/>
                      <a:r>
                        <a:rPr lang="en-GB" sz="2800" dirty="0">
                          <a:effectLst/>
                        </a:rPr>
                        <a:t>24500.00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0" i="0" dirty="0">
                          <a:latin typeface="+mn-lt"/>
                        </a:rPr>
                        <a:t>6</a:t>
                      </a:r>
                    </a:p>
                  </a:txBody>
                  <a:tcPr marL="72000" marR="72000" marT="72000" marB="72000" anchor="ctr"/>
                </a:tc>
                <a:extLst>
                  <a:ext uri="{0D108BD9-81ED-4DB2-BD59-A6C34878D82A}">
                    <a16:rowId xmlns:a16="http://schemas.microsoft.com/office/drawing/2014/main" val="2256156436"/>
                  </a:ext>
                </a:extLst>
              </a:tr>
              <a:tr h="4383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i="0" dirty="0">
                          <a:latin typeface="+mn-lt"/>
                        </a:rPr>
                        <a:t>40</a:t>
                      </a:r>
                    </a:p>
                  </a:txBody>
                  <a:tcPr marL="72000" marR="72000" marT="72000" marB="72000" anchor="ctr"/>
                </a:tc>
                <a:tc>
                  <a:txBody>
                    <a:bodyPr/>
                    <a:lstStyle/>
                    <a:p>
                      <a:pPr algn="ctr" fontAlgn="ctr"/>
                      <a:r>
                        <a:rPr lang="en-GB" sz="2800" dirty="0">
                          <a:effectLst/>
                        </a:rPr>
                        <a:t>3300.00</a:t>
                      </a:r>
                    </a:p>
                  </a:txBody>
                  <a:tcPr anchor="ctr"/>
                </a:tc>
                <a:tc>
                  <a:txBody>
                    <a:bodyPr/>
                    <a:lstStyle/>
                    <a:p>
                      <a:pPr algn="ctr" fontAlgn="ctr"/>
                      <a:r>
                        <a:rPr lang="en-GB" sz="2800" dirty="0">
                          <a:effectLst/>
                        </a:rPr>
                        <a:t>7500.00</a:t>
                      </a:r>
                    </a:p>
                  </a:txBody>
                  <a:tcPr anchor="ctr"/>
                </a:tc>
                <a:tc>
                  <a:txBody>
                    <a:bodyPr/>
                    <a:lstStyle/>
                    <a:p>
                      <a:pPr algn="ctr" fontAlgn="ctr"/>
                      <a:r>
                        <a:rPr lang="en-GB" sz="2800" dirty="0">
                          <a:effectLst/>
                        </a:rPr>
                        <a:t>5500.00</a:t>
                      </a:r>
                    </a:p>
                  </a:txBody>
                  <a:tcPr anchor="ctr"/>
                </a:tc>
                <a:tc>
                  <a:txBody>
                    <a:bodyPr/>
                    <a:lstStyle/>
                    <a:p>
                      <a:pPr algn="ctr" fontAlgn="ctr"/>
                      <a:r>
                        <a:rPr lang="en-GB" sz="2800" dirty="0">
                          <a:effectLst/>
                        </a:rPr>
                        <a:t>22500.00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0" i="0" dirty="0">
                          <a:latin typeface="+mn-lt"/>
                        </a:rPr>
                        <a:t>4</a:t>
                      </a:r>
                    </a:p>
                  </a:txBody>
                  <a:tcPr marL="72000" marR="72000" marT="72000" marB="72000" anchor="ctr"/>
                </a:tc>
                <a:extLst>
                  <a:ext uri="{0D108BD9-81ED-4DB2-BD59-A6C34878D82A}">
                    <a16:rowId xmlns:a16="http://schemas.microsoft.com/office/drawing/2014/main" val="45577004"/>
                  </a:ext>
                </a:extLst>
              </a:tr>
            </a:tbl>
          </a:graphicData>
        </a:graphic>
      </p:graphicFrame>
      <p:sp>
        <p:nvSpPr>
          <p:cNvPr id="4" name="Slide Number Placeholder 3">
            <a:extLst>
              <a:ext uri="{FF2B5EF4-FFF2-40B4-BE49-F238E27FC236}">
                <a16:creationId xmlns:a16="http://schemas.microsoft.com/office/drawing/2014/main" id="{0AECF38B-35E6-43E3-9BE5-5E11E343469A}"/>
              </a:ext>
            </a:extLst>
          </p:cNvPr>
          <p:cNvSpPr>
            <a:spLocks noGrp="1"/>
          </p:cNvSpPr>
          <p:nvPr>
            <p:ph type="sldNum" sz="quarter" idx="12"/>
          </p:nvPr>
        </p:nvSpPr>
        <p:spPr/>
        <p:txBody>
          <a:bodyPr/>
          <a:lstStyle/>
          <a:p>
            <a:fld id="{1EBB458C-3622-4FDF-8CA7-83B6267620B8}" type="slidenum">
              <a:rPr lang="en-GB" smtClean="0"/>
              <a:t>20</a:t>
            </a:fld>
            <a:endParaRPr lang="en-GB"/>
          </a:p>
        </p:txBody>
      </p:sp>
    </p:spTree>
    <p:extLst>
      <p:ext uri="{BB962C8B-B14F-4D97-AF65-F5344CB8AC3E}">
        <p14:creationId xmlns:p14="http://schemas.microsoft.com/office/powerpoint/2010/main" val="3287243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A239C4F-4E05-48DF-8E0D-4AFAFC963244}"/>
              </a:ext>
            </a:extLst>
          </p:cNvPr>
          <p:cNvSpPr>
            <a:spLocks noGrp="1"/>
          </p:cNvSpPr>
          <p:nvPr>
            <p:ph type="title"/>
          </p:nvPr>
        </p:nvSpPr>
        <p:spPr>
          <a:xfrm>
            <a:off x="237845" y="0"/>
            <a:ext cx="11835089" cy="800100"/>
          </a:xfrm>
        </p:spPr>
        <p:txBody>
          <a:bodyPr/>
          <a:lstStyle/>
          <a:p>
            <a:r>
              <a:rPr lang="en-GB" dirty="0"/>
              <a:t>GROUP BY clause</a:t>
            </a:r>
          </a:p>
        </p:txBody>
      </p:sp>
      <p:sp>
        <p:nvSpPr>
          <p:cNvPr id="7" name="Content Placeholder 2">
            <a:extLst>
              <a:ext uri="{FF2B5EF4-FFF2-40B4-BE49-F238E27FC236}">
                <a16:creationId xmlns:a16="http://schemas.microsoft.com/office/drawing/2014/main" id="{0293FDDF-E059-4CE6-9BE7-8ADA922BAA09}"/>
              </a:ext>
            </a:extLst>
          </p:cNvPr>
          <p:cNvSpPr txBox="1">
            <a:spLocks/>
          </p:cNvSpPr>
          <p:nvPr/>
        </p:nvSpPr>
        <p:spPr>
          <a:xfrm>
            <a:off x="142452" y="1397287"/>
            <a:ext cx="11835090" cy="2019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 the GROUP BY clause after the FROM clause to create the groups.</a:t>
            </a:r>
          </a:p>
          <a:p>
            <a:r>
              <a:rPr lang="en-GB" dirty="0"/>
              <a:t>For each selected column, create groups and aggregate data.</a:t>
            </a:r>
          </a:p>
          <a:p>
            <a:r>
              <a:rPr lang="en-GB" b="1" dirty="0">
                <a:solidFill>
                  <a:srgbClr val="C00000"/>
                </a:solidFill>
              </a:rPr>
              <a:t>All the columns in the SELECT list that are not in group function MUST BE in the GROUP BY clause!</a:t>
            </a:r>
          </a:p>
          <a:p>
            <a:endParaRPr lang="en-GB" dirty="0">
              <a:solidFill>
                <a:srgbClr val="C00000"/>
              </a:solidFill>
            </a:endParaRPr>
          </a:p>
        </p:txBody>
      </p:sp>
      <p:sp>
        <p:nvSpPr>
          <p:cNvPr id="9" name="TextBox 8">
            <a:extLst>
              <a:ext uri="{FF2B5EF4-FFF2-40B4-BE49-F238E27FC236}">
                <a16:creationId xmlns:a16="http://schemas.microsoft.com/office/drawing/2014/main" id="{F785A198-2476-42FC-9866-2EAC464C17A6}"/>
              </a:ext>
            </a:extLst>
          </p:cNvPr>
          <p:cNvSpPr txBox="1"/>
          <p:nvPr/>
        </p:nvSpPr>
        <p:spPr>
          <a:xfrm>
            <a:off x="812140" y="3761088"/>
            <a:ext cx="10567719" cy="2019780"/>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MIN</a:t>
            </a:r>
            <a:r>
              <a:rPr lang="en-GB" sz="2800" dirty="0">
                <a:solidFill>
                  <a:srgbClr val="FFFFFF"/>
                </a:solidFill>
                <a:latin typeface="Consolas" panose="020B0609020204030204" pitchFamily="49" charset="0"/>
                <a:cs typeface="Times New Roman" pitchFamily="18" charset="0"/>
              </a:rPr>
              <a:t>(salary), </a:t>
            </a:r>
            <a:r>
              <a:rPr lang="en-GB" sz="2800" dirty="0">
                <a:solidFill>
                  <a:srgbClr val="FFC000"/>
                </a:solidFill>
                <a:latin typeface="Consolas" panose="020B0609020204030204" pitchFamily="49" charset="0"/>
                <a:cs typeface="Times New Roman" pitchFamily="18" charset="0"/>
              </a:rPr>
              <a:t>MAX</a:t>
            </a:r>
            <a:r>
              <a:rPr lang="en-GB" sz="2800" dirty="0">
                <a:solidFill>
                  <a:srgbClr val="FFFFFF"/>
                </a:solidFill>
                <a:latin typeface="Consolas" panose="020B0609020204030204" pitchFamily="49" charset="0"/>
                <a:cs typeface="Times New Roman" pitchFamily="18" charset="0"/>
              </a:rPr>
              <a:t>(salary), 				   </a:t>
            </a:r>
            <a:r>
              <a:rPr lang="en-GB" sz="2800" dirty="0">
                <a:solidFill>
                  <a:srgbClr val="FFC000"/>
                </a:solidFill>
                <a:latin typeface="Consolas" panose="020B0609020204030204" pitchFamily="49" charset="0"/>
                <a:cs typeface="Times New Roman" pitchFamily="18" charset="0"/>
              </a:rPr>
              <a:t>AVG</a:t>
            </a:r>
            <a:r>
              <a:rPr lang="en-GB" sz="2800" dirty="0">
                <a:solidFill>
                  <a:srgbClr val="FFFFFF"/>
                </a:solidFill>
                <a:latin typeface="Consolas" panose="020B0609020204030204" pitchFamily="49" charset="0"/>
                <a:cs typeface="Times New Roman" pitchFamily="18" charset="0"/>
              </a:rPr>
              <a:t>(salary), </a:t>
            </a:r>
            <a:r>
              <a:rPr lang="en-GB" sz="2800" dirty="0">
                <a:solidFill>
                  <a:srgbClr val="FFC000"/>
                </a:solidFill>
                <a:latin typeface="Consolas" panose="020B0609020204030204" pitchFamily="49" charset="0"/>
                <a:cs typeface="Times New Roman" pitchFamily="18" charset="0"/>
              </a:rPr>
              <a:t>SUM</a:t>
            </a:r>
            <a:r>
              <a:rPr lang="en-GB" sz="2800" dirty="0">
                <a:solidFill>
                  <a:srgbClr val="FFFFFF"/>
                </a:solidFill>
                <a:latin typeface="Consolas" panose="020B0609020204030204" pitchFamily="49" charset="0"/>
                <a:cs typeface="Times New Roman" pitchFamily="18" charset="0"/>
              </a:rPr>
              <a:t>(salary), </a:t>
            </a:r>
            <a:r>
              <a:rPr lang="en-GB" sz="2800" dirty="0">
                <a:solidFill>
                  <a:srgbClr val="FFC000"/>
                </a:solidFill>
                <a:latin typeface="Consolas" panose="020B0609020204030204" pitchFamily="49" charset="0"/>
                <a:cs typeface="Times New Roman" pitchFamily="18" charset="0"/>
              </a:rPr>
              <a:t>COUNT</a:t>
            </a:r>
            <a:r>
              <a:rPr lang="en-GB" sz="2800" dirty="0">
                <a:solidFill>
                  <a:srgbClr val="FFFFFF"/>
                </a:solidFill>
                <a:latin typeface="Consolas" panose="020B0609020204030204" pitchFamily="49" charset="0"/>
                <a:cs typeface="Times New Roman" pitchFamily="18" charset="0"/>
              </a:rPr>
              <a:t>(salary)</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C000"/>
                </a:solidFill>
                <a:latin typeface="Consolas" panose="020B0609020204030204" pitchFamily="49" charset="0"/>
                <a:cs typeface="Times New Roman" pitchFamily="18" charset="0"/>
              </a:rPr>
              <a:t>GROUP BY </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a:t>
            </a: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21</a:t>
            </a:fld>
            <a:endParaRPr lang="en-GB"/>
          </a:p>
        </p:txBody>
      </p:sp>
    </p:spTree>
    <p:extLst>
      <p:ext uri="{BB962C8B-B14F-4D97-AF65-F5344CB8AC3E}">
        <p14:creationId xmlns:p14="http://schemas.microsoft.com/office/powerpoint/2010/main" val="342135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CE41694-E35C-4F9B-A8A1-17DD06D973FC}"/>
              </a:ext>
            </a:extLst>
          </p:cNvPr>
          <p:cNvSpPr>
            <a:spLocks noGrp="1"/>
          </p:cNvSpPr>
          <p:nvPr>
            <p:ph type="title"/>
          </p:nvPr>
        </p:nvSpPr>
        <p:spPr>
          <a:xfrm>
            <a:off x="237845" y="0"/>
            <a:ext cx="11978244" cy="800100"/>
          </a:xfrm>
        </p:spPr>
        <p:txBody>
          <a:bodyPr>
            <a:normAutofit/>
          </a:bodyPr>
          <a:lstStyle/>
          <a:p>
            <a:r>
              <a:rPr lang="en-GB" dirty="0"/>
              <a:t>GROUP BY clause – include grouped column or not</a:t>
            </a:r>
          </a:p>
        </p:txBody>
      </p:sp>
      <p:sp>
        <p:nvSpPr>
          <p:cNvPr id="7" name="Content Placeholder 2">
            <a:extLst>
              <a:ext uri="{FF2B5EF4-FFF2-40B4-BE49-F238E27FC236}">
                <a16:creationId xmlns:a16="http://schemas.microsoft.com/office/drawing/2014/main" id="{0293FDDF-E059-4CE6-9BE7-8ADA922BAA09}"/>
              </a:ext>
            </a:extLst>
          </p:cNvPr>
          <p:cNvSpPr txBox="1">
            <a:spLocks/>
          </p:cNvSpPr>
          <p:nvPr/>
        </p:nvSpPr>
        <p:spPr>
          <a:xfrm>
            <a:off x="178455" y="1151577"/>
            <a:ext cx="11835090" cy="521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grouped column can be in the SELECT list.</a:t>
            </a:r>
          </a:p>
        </p:txBody>
      </p:sp>
      <p:sp>
        <p:nvSpPr>
          <p:cNvPr id="9" name="TextBox 8">
            <a:extLst>
              <a:ext uri="{FF2B5EF4-FFF2-40B4-BE49-F238E27FC236}">
                <a16:creationId xmlns:a16="http://schemas.microsoft.com/office/drawing/2014/main" id="{F785A198-2476-42FC-9866-2EAC464C17A6}"/>
              </a:ext>
            </a:extLst>
          </p:cNvPr>
          <p:cNvSpPr txBox="1"/>
          <p:nvPr/>
        </p:nvSpPr>
        <p:spPr>
          <a:xfrm>
            <a:off x="1056067" y="1887179"/>
            <a:ext cx="8461420" cy="1541821"/>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 AVG(salary), SUM(salary)</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C000"/>
                </a:solidFill>
                <a:latin typeface="Consolas" panose="020B0609020204030204" pitchFamily="49" charset="0"/>
                <a:cs typeface="Times New Roman" pitchFamily="18" charset="0"/>
              </a:rPr>
              <a:t>GROUP BY </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a:t>
            </a:r>
          </a:p>
        </p:txBody>
      </p:sp>
      <p:sp>
        <p:nvSpPr>
          <p:cNvPr id="8" name="Content Placeholder 2">
            <a:extLst>
              <a:ext uri="{FF2B5EF4-FFF2-40B4-BE49-F238E27FC236}">
                <a16:creationId xmlns:a16="http://schemas.microsoft.com/office/drawing/2014/main" id="{C2CA29BA-A2B2-42A4-B3FE-E9386EBFF605}"/>
              </a:ext>
            </a:extLst>
          </p:cNvPr>
          <p:cNvSpPr txBox="1">
            <a:spLocks/>
          </p:cNvSpPr>
          <p:nvPr/>
        </p:nvSpPr>
        <p:spPr>
          <a:xfrm>
            <a:off x="178455" y="3836702"/>
            <a:ext cx="11978244" cy="521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 The grouped column does not have to be in the SELECT list.</a:t>
            </a:r>
          </a:p>
        </p:txBody>
      </p:sp>
      <p:sp>
        <p:nvSpPr>
          <p:cNvPr id="11" name="TextBox 10">
            <a:extLst>
              <a:ext uri="{FF2B5EF4-FFF2-40B4-BE49-F238E27FC236}">
                <a16:creationId xmlns:a16="http://schemas.microsoft.com/office/drawing/2014/main" id="{A0BF14FC-61E9-469B-86C4-823628842D11}"/>
              </a:ext>
            </a:extLst>
          </p:cNvPr>
          <p:cNvSpPr txBox="1"/>
          <p:nvPr/>
        </p:nvSpPr>
        <p:spPr>
          <a:xfrm>
            <a:off x="1056067" y="4618611"/>
            <a:ext cx="8461421" cy="1626602"/>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AVG(salary), SUM(salary)</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C000"/>
                </a:solidFill>
                <a:latin typeface="Consolas" panose="020B0609020204030204" pitchFamily="49" charset="0"/>
                <a:cs typeface="Times New Roman" pitchFamily="18" charset="0"/>
              </a:rPr>
              <a:t>GROUP BY </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a:t>
            </a: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22</a:t>
            </a:fld>
            <a:endParaRPr lang="en-GB"/>
          </a:p>
        </p:txBody>
      </p:sp>
    </p:spTree>
    <p:extLst>
      <p:ext uri="{BB962C8B-B14F-4D97-AF65-F5344CB8AC3E}">
        <p14:creationId xmlns:p14="http://schemas.microsoft.com/office/powerpoint/2010/main" val="393095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A239C4F-4E05-48DF-8E0D-4AFAFC963244}"/>
              </a:ext>
            </a:extLst>
          </p:cNvPr>
          <p:cNvSpPr>
            <a:spLocks noGrp="1"/>
          </p:cNvSpPr>
          <p:nvPr>
            <p:ph type="title"/>
          </p:nvPr>
        </p:nvSpPr>
        <p:spPr>
          <a:xfrm>
            <a:off x="237845" y="0"/>
            <a:ext cx="11835089" cy="800100"/>
          </a:xfrm>
        </p:spPr>
        <p:txBody>
          <a:bodyPr/>
          <a:lstStyle/>
          <a:p>
            <a:r>
              <a:rPr lang="en-GB" dirty="0"/>
              <a:t>GROUP BY clause – with multiple columns</a:t>
            </a:r>
          </a:p>
        </p:txBody>
      </p:sp>
      <p:sp>
        <p:nvSpPr>
          <p:cNvPr id="7" name="Content Placeholder 2">
            <a:extLst>
              <a:ext uri="{FF2B5EF4-FFF2-40B4-BE49-F238E27FC236}">
                <a16:creationId xmlns:a16="http://schemas.microsoft.com/office/drawing/2014/main" id="{0293FDDF-E059-4CE6-9BE7-8ADA922BAA09}"/>
              </a:ext>
            </a:extLst>
          </p:cNvPr>
          <p:cNvSpPr txBox="1">
            <a:spLocks/>
          </p:cNvSpPr>
          <p:nvPr/>
        </p:nvSpPr>
        <p:spPr>
          <a:xfrm>
            <a:off x="142452" y="1397287"/>
            <a:ext cx="11835090" cy="2019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 the GROUP BY clause to create nested groups.</a:t>
            </a:r>
          </a:p>
          <a:p>
            <a:r>
              <a:rPr lang="en-GB" dirty="0"/>
              <a:t>Create groups and aggregate data within each nested group.</a:t>
            </a:r>
          </a:p>
          <a:p>
            <a:r>
              <a:rPr lang="en-GB" b="1" dirty="0">
                <a:solidFill>
                  <a:srgbClr val="C00000"/>
                </a:solidFill>
              </a:rPr>
              <a:t>All the columns in the SELECT list that are not in group function MUST BE in the GROUP BY clause!</a:t>
            </a:r>
          </a:p>
          <a:p>
            <a:endParaRPr lang="en-GB" dirty="0">
              <a:solidFill>
                <a:srgbClr val="C00000"/>
              </a:solidFill>
            </a:endParaRPr>
          </a:p>
        </p:txBody>
      </p:sp>
      <p:sp>
        <p:nvSpPr>
          <p:cNvPr id="9" name="TextBox 8">
            <a:extLst>
              <a:ext uri="{FF2B5EF4-FFF2-40B4-BE49-F238E27FC236}">
                <a16:creationId xmlns:a16="http://schemas.microsoft.com/office/drawing/2014/main" id="{F785A198-2476-42FC-9866-2EAC464C17A6}"/>
              </a:ext>
            </a:extLst>
          </p:cNvPr>
          <p:cNvSpPr txBox="1"/>
          <p:nvPr/>
        </p:nvSpPr>
        <p:spPr>
          <a:xfrm>
            <a:off x="812140" y="3761088"/>
            <a:ext cx="10567719" cy="2019780"/>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position</a:t>
            </a: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AVG</a:t>
            </a:r>
            <a:r>
              <a:rPr lang="en-GB" sz="2800" dirty="0">
                <a:solidFill>
                  <a:srgbClr val="FFFFFF"/>
                </a:solidFill>
                <a:latin typeface="Consolas" panose="020B0609020204030204" pitchFamily="49" charset="0"/>
                <a:cs typeface="Times New Roman" pitchFamily="18" charset="0"/>
              </a:rPr>
              <a:t>(salary)</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C000"/>
                </a:solidFill>
                <a:latin typeface="Consolas" panose="020B0609020204030204" pitchFamily="49" charset="0"/>
                <a:cs typeface="Times New Roman" pitchFamily="18" charset="0"/>
              </a:rPr>
              <a:t>GROUP BY </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C000"/>
                </a:solidFill>
                <a:latin typeface="Consolas" panose="020B0609020204030204" pitchFamily="49" charset="0"/>
                <a:cs typeface="Times New Roman" pitchFamily="18" charset="0"/>
              </a:rPr>
              <a:t>, position</a:t>
            </a:r>
            <a:r>
              <a:rPr lang="en-GB" sz="2800" dirty="0">
                <a:solidFill>
                  <a:srgbClr val="FFFFFF"/>
                </a:solidFill>
                <a:latin typeface="Consolas" panose="020B0609020204030204" pitchFamily="49" charset="0"/>
                <a:cs typeface="Times New Roman" pitchFamily="18" charset="0"/>
              </a:rPr>
              <a:t>;</a:t>
            </a: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23</a:t>
            </a:fld>
            <a:endParaRPr lang="en-GB"/>
          </a:p>
        </p:txBody>
      </p:sp>
    </p:spTree>
    <p:extLst>
      <p:ext uri="{BB962C8B-B14F-4D97-AF65-F5344CB8AC3E}">
        <p14:creationId xmlns:p14="http://schemas.microsoft.com/office/powerpoint/2010/main" val="95277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CE41694-E35C-4F9B-A8A1-17DD06D973FC}"/>
              </a:ext>
              <a:ext uri="{C183D7F6-B498-43B3-948B-1728B52AA6E4}">
                <adec:decorative xmlns:adec="http://schemas.microsoft.com/office/drawing/2017/decorative" val="0"/>
              </a:ext>
            </a:extLst>
          </p:cNvPr>
          <p:cNvSpPr>
            <a:spLocks noGrp="1"/>
          </p:cNvSpPr>
          <p:nvPr>
            <p:ph type="title"/>
          </p:nvPr>
        </p:nvSpPr>
        <p:spPr>
          <a:xfrm>
            <a:off x="237845" y="0"/>
            <a:ext cx="11978244" cy="800100"/>
          </a:xfrm>
        </p:spPr>
        <p:txBody>
          <a:bodyPr>
            <a:normAutofit/>
          </a:bodyPr>
          <a:lstStyle/>
          <a:p>
            <a:r>
              <a:rPr lang="en-GB" dirty="0"/>
              <a:t>GROUP BY clause – illegal query (1)</a:t>
            </a:r>
          </a:p>
        </p:txBody>
      </p:sp>
      <p:sp>
        <p:nvSpPr>
          <p:cNvPr id="7" name="Content Placeholder 2">
            <a:extLst>
              <a:ext uri="{FF2B5EF4-FFF2-40B4-BE49-F238E27FC236}">
                <a16:creationId xmlns:a16="http://schemas.microsoft.com/office/drawing/2014/main" id="{0293FDDF-E059-4CE6-9BE7-8ADA922BAA09}"/>
              </a:ext>
            </a:extLst>
          </p:cNvPr>
          <p:cNvSpPr txBox="1">
            <a:spLocks/>
          </p:cNvSpPr>
          <p:nvPr/>
        </p:nvSpPr>
        <p:spPr>
          <a:xfrm>
            <a:off x="237845" y="1231661"/>
            <a:ext cx="11791023" cy="911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 column appears in SELECT list outside the group function but is not in the GROUP BY clause.</a:t>
            </a:r>
            <a:endParaRPr lang="en-GB" b="1" dirty="0">
              <a:solidFill>
                <a:srgbClr val="C00000"/>
              </a:solidFill>
            </a:endParaRPr>
          </a:p>
        </p:txBody>
      </p:sp>
      <p:grpSp>
        <p:nvGrpSpPr>
          <p:cNvPr id="2" name="Group 1" descr="This is an erroneous SQL as a column appears in SELECT list outside the group function but is not in the GROUP BY clause. ">
            <a:extLst>
              <a:ext uri="{FF2B5EF4-FFF2-40B4-BE49-F238E27FC236}">
                <a16:creationId xmlns:a16="http://schemas.microsoft.com/office/drawing/2014/main" id="{19AB4BCB-3DD1-4F29-9C2B-BE53C9EDFD82}"/>
              </a:ext>
            </a:extLst>
          </p:cNvPr>
          <p:cNvGrpSpPr/>
          <p:nvPr/>
        </p:nvGrpSpPr>
        <p:grpSpPr>
          <a:xfrm>
            <a:off x="2863545" y="2244863"/>
            <a:ext cx="6845624" cy="2037274"/>
            <a:chOff x="407583" y="1797455"/>
            <a:chExt cx="6845624" cy="1541821"/>
          </a:xfrm>
        </p:grpSpPr>
        <p:sp>
          <p:nvSpPr>
            <p:cNvPr id="9" name="TextBox 8">
              <a:extLst>
                <a:ext uri="{FF2B5EF4-FFF2-40B4-BE49-F238E27FC236}">
                  <a16:creationId xmlns:a16="http://schemas.microsoft.com/office/drawing/2014/main" id="{F785A198-2476-42FC-9866-2EAC464C17A6}"/>
                </a:ext>
              </a:extLst>
            </p:cNvPr>
            <p:cNvSpPr txBox="1"/>
            <p:nvPr/>
          </p:nvSpPr>
          <p:spPr>
            <a:xfrm>
              <a:off x="407583" y="1797455"/>
              <a:ext cx="6845624" cy="1541821"/>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 </a:t>
              </a:r>
              <a:r>
                <a:rPr lang="en-GB" sz="2800" dirty="0" err="1">
                  <a:solidFill>
                    <a:srgbClr val="FFC000"/>
                  </a:solidFill>
                  <a:latin typeface="Consolas" panose="020B0609020204030204" pitchFamily="49" charset="0"/>
                  <a:cs typeface="Times New Roman" pitchFamily="18" charset="0"/>
                </a:rPr>
                <a:t>lName</a:t>
              </a:r>
              <a:r>
                <a:rPr lang="en-GB" sz="2800" dirty="0">
                  <a:solidFill>
                    <a:srgbClr val="FFFFFF"/>
                  </a:solidFill>
                  <a:latin typeface="Consolas" panose="020B0609020204030204" pitchFamily="49" charset="0"/>
                  <a:cs typeface="Times New Roman" pitchFamily="18" charset="0"/>
                </a:rPr>
                <a:t>, AVG(salary)</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C000"/>
                  </a:solidFill>
                  <a:latin typeface="Consolas" panose="020B0609020204030204" pitchFamily="49" charset="0"/>
                  <a:cs typeface="Times New Roman" pitchFamily="18" charset="0"/>
                </a:rPr>
                <a:t>GROUP BY </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a:t>
              </a:r>
            </a:p>
          </p:txBody>
        </p:sp>
        <p:sp>
          <p:nvSpPr>
            <p:cNvPr id="12" name="Content Placeholder 2">
              <a:extLst>
                <a:ext uri="{FF2B5EF4-FFF2-40B4-BE49-F238E27FC236}">
                  <a16:creationId xmlns:a16="http://schemas.microsoft.com/office/drawing/2014/main" id="{C2EA8AE9-0C19-41BD-AC37-3C55EFD83DE8}"/>
                </a:ext>
              </a:extLst>
            </p:cNvPr>
            <p:cNvSpPr txBox="1">
              <a:spLocks/>
            </p:cNvSpPr>
            <p:nvPr/>
          </p:nvSpPr>
          <p:spPr>
            <a:xfrm>
              <a:off x="4473573" y="2558171"/>
              <a:ext cx="2371241" cy="590901"/>
            </a:xfrm>
            <a:prstGeom prst="rect">
              <a:avLst/>
            </a:prstGeom>
            <a:solidFill>
              <a:srgbClr val="FFC000"/>
            </a:solidFill>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800" b="1" dirty="0"/>
                <a:t>WRONG!</a:t>
              </a:r>
            </a:p>
          </p:txBody>
        </p:sp>
      </p:grpSp>
      <p:sp>
        <p:nvSpPr>
          <p:cNvPr id="14" name="Content Placeholder 2">
            <a:extLst>
              <a:ext uri="{FF2B5EF4-FFF2-40B4-BE49-F238E27FC236}">
                <a16:creationId xmlns:a16="http://schemas.microsoft.com/office/drawing/2014/main" id="{F9A05AAD-C0CC-486C-9360-6C1D572BDFA8}"/>
              </a:ext>
            </a:extLst>
          </p:cNvPr>
          <p:cNvSpPr txBox="1">
            <a:spLocks/>
          </p:cNvSpPr>
          <p:nvPr/>
        </p:nvSpPr>
        <p:spPr>
          <a:xfrm>
            <a:off x="479537" y="4688763"/>
            <a:ext cx="11458855" cy="1372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GB" b="1" dirty="0">
                <a:solidFill>
                  <a:srgbClr val="C00000"/>
                </a:solidFill>
              </a:rPr>
              <a:t>ERROR:</a:t>
            </a:r>
            <a:r>
              <a:rPr lang="en-GB" dirty="0">
                <a:solidFill>
                  <a:srgbClr val="C00000"/>
                </a:solidFill>
              </a:rPr>
              <a:t> Expression of SELECT list is not in GROUP BY clause and contains non-aggregated column </a:t>
            </a:r>
            <a:r>
              <a:rPr lang="en-GB" dirty="0" err="1">
                <a:solidFill>
                  <a:srgbClr val="C00000"/>
                </a:solidFill>
              </a:rPr>
              <a:t>lName</a:t>
            </a:r>
            <a:r>
              <a:rPr lang="en-GB" dirty="0">
                <a:solidFill>
                  <a:srgbClr val="C00000"/>
                </a:solidFill>
              </a:rPr>
              <a:t> which is not functionally dependent on columns in GROUP BY clause.</a:t>
            </a:r>
          </a:p>
        </p:txBody>
      </p:sp>
    </p:spTree>
    <p:extLst>
      <p:ext uri="{BB962C8B-B14F-4D97-AF65-F5344CB8AC3E}">
        <p14:creationId xmlns:p14="http://schemas.microsoft.com/office/powerpoint/2010/main" val="2322593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CE41694-E35C-4F9B-A8A1-17DD06D973FC}"/>
              </a:ext>
              <a:ext uri="{C183D7F6-B498-43B3-948B-1728B52AA6E4}">
                <adec:decorative xmlns:adec="http://schemas.microsoft.com/office/drawing/2017/decorative" val="0"/>
              </a:ext>
            </a:extLst>
          </p:cNvPr>
          <p:cNvSpPr>
            <a:spLocks noGrp="1"/>
          </p:cNvSpPr>
          <p:nvPr>
            <p:ph type="title"/>
          </p:nvPr>
        </p:nvSpPr>
        <p:spPr>
          <a:xfrm>
            <a:off x="237845" y="0"/>
            <a:ext cx="11978244" cy="800100"/>
          </a:xfrm>
        </p:spPr>
        <p:txBody>
          <a:bodyPr>
            <a:normAutofit/>
          </a:bodyPr>
          <a:lstStyle/>
          <a:p>
            <a:r>
              <a:rPr lang="en-GB" dirty="0"/>
              <a:t>GROUP BY clause – illegal query (2)</a:t>
            </a:r>
          </a:p>
        </p:txBody>
      </p:sp>
      <p:sp>
        <p:nvSpPr>
          <p:cNvPr id="8" name="Content Placeholder 2">
            <a:extLst>
              <a:ext uri="{FF2B5EF4-FFF2-40B4-BE49-F238E27FC236}">
                <a16:creationId xmlns:a16="http://schemas.microsoft.com/office/drawing/2014/main" id="{C2CA29BA-A2B2-42A4-B3FE-E9386EBFF605}"/>
              </a:ext>
            </a:extLst>
          </p:cNvPr>
          <p:cNvSpPr txBox="1">
            <a:spLocks/>
          </p:cNvSpPr>
          <p:nvPr/>
        </p:nvSpPr>
        <p:spPr>
          <a:xfrm>
            <a:off x="237845" y="1355516"/>
            <a:ext cx="11835090" cy="911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 column appears SELECT list outside the group function but no GROUP BY clause is included. </a:t>
            </a:r>
          </a:p>
        </p:txBody>
      </p:sp>
      <p:grpSp>
        <p:nvGrpSpPr>
          <p:cNvPr id="3" name="Group 2" descr="This is an erroneous SQL as a column appears SELECT list outside the group function but no GROUP BY clause is included. ">
            <a:extLst>
              <a:ext uri="{FF2B5EF4-FFF2-40B4-BE49-F238E27FC236}">
                <a16:creationId xmlns:a16="http://schemas.microsoft.com/office/drawing/2014/main" id="{6A12637C-D479-419F-A2C3-742195E3EDA3}"/>
              </a:ext>
            </a:extLst>
          </p:cNvPr>
          <p:cNvGrpSpPr/>
          <p:nvPr/>
        </p:nvGrpSpPr>
        <p:grpSpPr>
          <a:xfrm>
            <a:off x="2786153" y="2547776"/>
            <a:ext cx="6845625" cy="1808323"/>
            <a:chOff x="407582" y="5121783"/>
            <a:chExt cx="6845625" cy="1493926"/>
          </a:xfrm>
        </p:grpSpPr>
        <p:sp>
          <p:nvSpPr>
            <p:cNvPr id="11" name="TextBox 10">
              <a:extLst>
                <a:ext uri="{FF2B5EF4-FFF2-40B4-BE49-F238E27FC236}">
                  <a16:creationId xmlns:a16="http://schemas.microsoft.com/office/drawing/2014/main" id="{A0BF14FC-61E9-469B-86C4-823628842D11}"/>
                </a:ext>
              </a:extLst>
            </p:cNvPr>
            <p:cNvSpPr txBox="1"/>
            <p:nvPr/>
          </p:nvSpPr>
          <p:spPr>
            <a:xfrm>
              <a:off x="407582" y="5121783"/>
              <a:ext cx="6845625" cy="1493926"/>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 AVG(salary)</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endParaRPr lang="en-GB" sz="2800" dirty="0">
                <a:solidFill>
                  <a:srgbClr val="FFFFFF"/>
                </a:solidFill>
                <a:latin typeface="Consolas" panose="020B0609020204030204" pitchFamily="49" charset="0"/>
                <a:cs typeface="Times New Roman" pitchFamily="18" charset="0"/>
              </a:endParaRPr>
            </a:p>
          </p:txBody>
        </p:sp>
        <p:sp>
          <p:nvSpPr>
            <p:cNvPr id="13" name="Content Placeholder 2">
              <a:extLst>
                <a:ext uri="{FF2B5EF4-FFF2-40B4-BE49-F238E27FC236}">
                  <a16:creationId xmlns:a16="http://schemas.microsoft.com/office/drawing/2014/main" id="{C1483673-E6F4-4704-BA41-F8A9480D0F9C}"/>
                </a:ext>
                <a:ext uri="{C183D7F6-B498-43B3-948B-1728B52AA6E4}">
                  <adec:decorative xmlns:adec="http://schemas.microsoft.com/office/drawing/2017/decorative" val="0"/>
                </a:ext>
              </a:extLst>
            </p:cNvPr>
            <p:cNvSpPr txBox="1">
              <a:spLocks/>
            </p:cNvSpPr>
            <p:nvPr/>
          </p:nvSpPr>
          <p:spPr>
            <a:xfrm>
              <a:off x="4473573" y="5858124"/>
              <a:ext cx="2371241" cy="590901"/>
            </a:xfrm>
            <a:prstGeom prst="rect">
              <a:avLst/>
            </a:prstGeom>
            <a:solidFill>
              <a:srgbClr val="FFC000"/>
            </a:solidFill>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800" b="1" dirty="0"/>
                <a:t>WRONG!</a:t>
              </a:r>
            </a:p>
          </p:txBody>
        </p:sp>
      </p:grpSp>
      <p:sp>
        <p:nvSpPr>
          <p:cNvPr id="15" name="Content Placeholder 2">
            <a:extLst>
              <a:ext uri="{FF2B5EF4-FFF2-40B4-BE49-F238E27FC236}">
                <a16:creationId xmlns:a16="http://schemas.microsoft.com/office/drawing/2014/main" id="{F0B56A84-67FE-4C25-8917-785A1BAA5C26}"/>
              </a:ext>
            </a:extLst>
          </p:cNvPr>
          <p:cNvSpPr txBox="1">
            <a:spLocks/>
          </p:cNvSpPr>
          <p:nvPr/>
        </p:nvSpPr>
        <p:spPr>
          <a:xfrm>
            <a:off x="380760" y="4778044"/>
            <a:ext cx="11430480" cy="1115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GB" b="1" dirty="0">
                <a:solidFill>
                  <a:srgbClr val="C00000"/>
                </a:solidFill>
              </a:rPr>
              <a:t>ERROR:</a:t>
            </a:r>
            <a:r>
              <a:rPr lang="en-GB" dirty="0">
                <a:solidFill>
                  <a:srgbClr val="C00000"/>
                </a:solidFill>
              </a:rPr>
              <a:t> In aggregated query without GROUP BY, expression of SELECT list contains non-aggregated column </a:t>
            </a:r>
            <a:r>
              <a:rPr lang="en-GB" dirty="0" err="1">
                <a:solidFill>
                  <a:srgbClr val="C00000"/>
                </a:solidFill>
              </a:rPr>
              <a:t>deptNo</a:t>
            </a:r>
            <a:r>
              <a:rPr lang="en-GB" dirty="0">
                <a:solidFill>
                  <a:srgbClr val="C00000"/>
                </a:solidFill>
              </a:rPr>
              <a:t>.</a:t>
            </a:r>
          </a:p>
        </p:txBody>
      </p:sp>
      <p:sp>
        <p:nvSpPr>
          <p:cNvPr id="4" name="Slide Number Placeholder 3">
            <a:extLst>
              <a:ext uri="{FF2B5EF4-FFF2-40B4-BE49-F238E27FC236}">
                <a16:creationId xmlns:a16="http://schemas.microsoft.com/office/drawing/2014/main" id="{C12A3EDB-4233-4AEF-A0E4-F22E9EBD1F4C}"/>
              </a:ext>
              <a:ext uri="{C183D7F6-B498-43B3-948B-1728B52AA6E4}">
                <adec:decorative xmlns:adec="http://schemas.microsoft.com/office/drawing/2017/decorative" val="0"/>
              </a:ext>
            </a:extLst>
          </p:cNvPr>
          <p:cNvSpPr>
            <a:spLocks noGrp="1"/>
          </p:cNvSpPr>
          <p:nvPr>
            <p:ph type="sldNum" sz="quarter" idx="12"/>
          </p:nvPr>
        </p:nvSpPr>
        <p:spPr/>
        <p:txBody>
          <a:bodyPr/>
          <a:lstStyle/>
          <a:p>
            <a:fld id="{1EBB458C-3622-4FDF-8CA7-83B6267620B8}" type="slidenum">
              <a:rPr lang="en-GB" smtClean="0"/>
              <a:t>25</a:t>
            </a:fld>
            <a:endParaRPr lang="en-GB"/>
          </a:p>
        </p:txBody>
      </p:sp>
    </p:spTree>
    <p:extLst>
      <p:ext uri="{BB962C8B-B14F-4D97-AF65-F5344CB8AC3E}">
        <p14:creationId xmlns:p14="http://schemas.microsoft.com/office/powerpoint/2010/main" val="1703359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9314-901D-4745-8E04-6BB5A870F0FD}"/>
              </a:ext>
            </a:extLst>
          </p:cNvPr>
          <p:cNvSpPr>
            <a:spLocks noGrp="1"/>
          </p:cNvSpPr>
          <p:nvPr>
            <p:ph type="title"/>
          </p:nvPr>
        </p:nvSpPr>
        <p:spPr/>
        <p:txBody>
          <a:bodyPr/>
          <a:lstStyle/>
          <a:p>
            <a:r>
              <a:rPr lang="en-GB" dirty="0"/>
              <a:t>Restricting group results</a:t>
            </a:r>
          </a:p>
        </p:txBody>
      </p:sp>
      <p:sp>
        <p:nvSpPr>
          <p:cNvPr id="5" name="Content Placeholder 2">
            <a:extLst>
              <a:ext uri="{FF2B5EF4-FFF2-40B4-BE49-F238E27FC236}">
                <a16:creationId xmlns:a16="http://schemas.microsoft.com/office/drawing/2014/main" id="{0374884E-4B06-4027-801D-1BF9873DB1FA}"/>
              </a:ext>
            </a:extLst>
          </p:cNvPr>
          <p:cNvSpPr txBox="1">
            <a:spLocks/>
          </p:cNvSpPr>
          <p:nvPr/>
        </p:nvSpPr>
        <p:spPr>
          <a:xfrm>
            <a:off x="178454" y="1084098"/>
            <a:ext cx="12013545" cy="1628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t>Create groups of data for a specific attribute</a:t>
            </a:r>
          </a:p>
          <a:p>
            <a:pPr algn="just"/>
            <a:r>
              <a:rPr lang="en-GB" dirty="0"/>
              <a:t>For each value of this attribute, use group functions to aggregate data.</a:t>
            </a:r>
          </a:p>
          <a:p>
            <a:pPr algn="just"/>
            <a:r>
              <a:rPr lang="en-GB" dirty="0"/>
              <a:t>Restrict the results of the grouping of data by specifying a condition.</a:t>
            </a:r>
          </a:p>
        </p:txBody>
      </p:sp>
      <p:graphicFrame>
        <p:nvGraphicFramePr>
          <p:cNvPr id="8" name="Table 5" descr="This table compares and contrasts database objects in Oracle and MySQL">
            <a:extLst>
              <a:ext uri="{FF2B5EF4-FFF2-40B4-BE49-F238E27FC236}">
                <a16:creationId xmlns:a16="http://schemas.microsoft.com/office/drawing/2014/main" id="{CCC90E31-8396-48C0-B2A3-4604890B8D9F}"/>
              </a:ext>
            </a:extLst>
          </p:cNvPr>
          <p:cNvGraphicFramePr>
            <a:graphicFrameLocks/>
          </p:cNvGraphicFramePr>
          <p:nvPr>
            <p:extLst>
              <p:ext uri="{D42A27DB-BD31-4B8C-83A1-F6EECF244321}">
                <p14:modId xmlns:p14="http://schemas.microsoft.com/office/powerpoint/2010/main" val="204332860"/>
              </p:ext>
            </p:extLst>
          </p:nvPr>
        </p:nvGraphicFramePr>
        <p:xfrm>
          <a:off x="374521" y="2985731"/>
          <a:ext cx="11561736" cy="2740860"/>
        </p:xfrm>
        <a:graphic>
          <a:graphicData uri="http://schemas.openxmlformats.org/drawingml/2006/table">
            <a:tbl>
              <a:tblPr firstRow="1" bandRow="1">
                <a:tableStyleId>{5940675A-B579-460E-94D1-54222C63F5DA}</a:tableStyleId>
              </a:tblPr>
              <a:tblGrid>
                <a:gridCol w="1301858">
                  <a:extLst>
                    <a:ext uri="{9D8B030D-6E8A-4147-A177-3AD203B41FA5}">
                      <a16:colId xmlns:a16="http://schemas.microsoft.com/office/drawing/2014/main" val="141044072"/>
                    </a:ext>
                  </a:extLst>
                </a:gridCol>
                <a:gridCol w="1952786">
                  <a:extLst>
                    <a:ext uri="{9D8B030D-6E8A-4147-A177-3AD203B41FA5}">
                      <a16:colId xmlns:a16="http://schemas.microsoft.com/office/drawing/2014/main" val="4103456052"/>
                    </a:ext>
                  </a:extLst>
                </a:gridCol>
                <a:gridCol w="1952787">
                  <a:extLst>
                    <a:ext uri="{9D8B030D-6E8A-4147-A177-3AD203B41FA5}">
                      <a16:colId xmlns:a16="http://schemas.microsoft.com/office/drawing/2014/main" val="2480879655"/>
                    </a:ext>
                  </a:extLst>
                </a:gridCol>
                <a:gridCol w="1983783">
                  <a:extLst>
                    <a:ext uri="{9D8B030D-6E8A-4147-A177-3AD203B41FA5}">
                      <a16:colId xmlns:a16="http://schemas.microsoft.com/office/drawing/2014/main" val="2480630884"/>
                    </a:ext>
                  </a:extLst>
                </a:gridCol>
                <a:gridCol w="1952786">
                  <a:extLst>
                    <a:ext uri="{9D8B030D-6E8A-4147-A177-3AD203B41FA5}">
                      <a16:colId xmlns:a16="http://schemas.microsoft.com/office/drawing/2014/main" val="438067109"/>
                    </a:ext>
                  </a:extLst>
                </a:gridCol>
                <a:gridCol w="2417736">
                  <a:extLst>
                    <a:ext uri="{9D8B030D-6E8A-4147-A177-3AD203B41FA5}">
                      <a16:colId xmlns:a16="http://schemas.microsoft.com/office/drawing/2014/main" val="4084045324"/>
                    </a:ext>
                  </a:extLst>
                </a:gridCol>
              </a:tblGrid>
              <a:tr h="340918">
                <a:tc>
                  <a:txBody>
                    <a:bodyPr/>
                    <a:lstStyle/>
                    <a:p>
                      <a:pPr algn="ctr"/>
                      <a:r>
                        <a:rPr lang="en-GB" sz="2750" b="1" dirty="0" err="1">
                          <a:solidFill>
                            <a:schemeClr val="bg1"/>
                          </a:solidFill>
                          <a:latin typeface="+mn-lt"/>
                        </a:rPr>
                        <a:t>deptNo</a:t>
                      </a:r>
                      <a:endParaRPr lang="en-GB" sz="2750" b="1" dirty="0">
                        <a:solidFill>
                          <a:schemeClr val="bg1"/>
                        </a:solidFill>
                        <a:latin typeface="+mn-lt"/>
                      </a:endParaRPr>
                    </a:p>
                  </a:txBody>
                  <a:tcPr>
                    <a:solidFill>
                      <a:srgbClr val="0056B2"/>
                    </a:solidFill>
                  </a:tcPr>
                </a:tc>
                <a:tc>
                  <a:txBody>
                    <a:bodyPr/>
                    <a:lstStyle/>
                    <a:p>
                      <a:pPr algn="ctr"/>
                      <a:r>
                        <a:rPr lang="en-GB" sz="2750" dirty="0">
                          <a:solidFill>
                            <a:schemeClr val="bg1"/>
                          </a:solidFill>
                          <a:latin typeface="+mn-lt"/>
                        </a:rPr>
                        <a:t>MIN(salary)</a:t>
                      </a:r>
                    </a:p>
                  </a:txBody>
                  <a:tcPr>
                    <a:solidFill>
                      <a:srgbClr val="0056B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750" b="0" i="0" u="none" strike="noStrike" kern="1200" cap="none" spc="0" normalizeH="0" baseline="0" noProof="0" dirty="0">
                          <a:ln>
                            <a:noFill/>
                          </a:ln>
                          <a:solidFill>
                            <a:prstClr val="white"/>
                          </a:solidFill>
                          <a:effectLst/>
                          <a:uLnTx/>
                          <a:uFillTx/>
                          <a:latin typeface="+mn-lt"/>
                          <a:ea typeface="+mn-ea"/>
                          <a:cs typeface="+mn-cs"/>
                        </a:rPr>
                        <a:t>MAX(salary)</a:t>
                      </a:r>
                    </a:p>
                  </a:txBody>
                  <a:tcPr>
                    <a:solidFill>
                      <a:srgbClr val="0056B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750" b="0" i="0" u="none" strike="noStrike" kern="1200" cap="none" spc="0" normalizeH="0" baseline="0" noProof="0" dirty="0">
                          <a:ln>
                            <a:noFill/>
                          </a:ln>
                          <a:solidFill>
                            <a:prstClr val="white"/>
                          </a:solidFill>
                          <a:effectLst/>
                          <a:uLnTx/>
                          <a:uFillTx/>
                          <a:latin typeface="+mn-lt"/>
                          <a:ea typeface="+mn-ea"/>
                          <a:cs typeface="+mn-cs"/>
                        </a:rPr>
                        <a:t>AVG(salary)</a:t>
                      </a:r>
                    </a:p>
                  </a:txBody>
                  <a:tcPr>
                    <a:solidFill>
                      <a:srgbClr val="0056B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750" b="0" i="0" u="none" strike="noStrike" kern="1200" cap="none" spc="0" normalizeH="0" baseline="0" noProof="0" dirty="0">
                          <a:ln>
                            <a:noFill/>
                          </a:ln>
                          <a:solidFill>
                            <a:prstClr val="white"/>
                          </a:solidFill>
                          <a:effectLst/>
                          <a:uLnTx/>
                          <a:uFillTx/>
                          <a:latin typeface="+mn-lt"/>
                          <a:ea typeface="+mn-ea"/>
                          <a:cs typeface="+mn-cs"/>
                        </a:rPr>
                        <a:t>SUM(salary)</a:t>
                      </a:r>
                    </a:p>
                  </a:txBody>
                  <a:tcPr>
                    <a:solidFill>
                      <a:srgbClr val="0056B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750" b="0" i="0" u="none" strike="noStrike" kern="1200" cap="none" spc="0" normalizeH="0" baseline="0" noProof="0" dirty="0">
                          <a:ln>
                            <a:noFill/>
                          </a:ln>
                          <a:solidFill>
                            <a:prstClr val="white"/>
                          </a:solidFill>
                          <a:effectLst/>
                          <a:uLnTx/>
                          <a:uFillTx/>
                          <a:latin typeface="+mn-lt"/>
                          <a:ea typeface="+mn-ea"/>
                          <a:cs typeface="+mn-cs"/>
                        </a:rPr>
                        <a:t>COUNT(salary)</a:t>
                      </a:r>
                    </a:p>
                  </a:txBody>
                  <a:tcPr>
                    <a:solidFill>
                      <a:srgbClr val="0056B2"/>
                    </a:solidFill>
                  </a:tcPr>
                </a:tc>
                <a:extLst>
                  <a:ext uri="{0D108BD9-81ED-4DB2-BD59-A6C34878D82A}">
                    <a16:rowId xmlns:a16="http://schemas.microsoft.com/office/drawing/2014/main" val="516511259"/>
                  </a:ext>
                </a:extLst>
              </a:tr>
              <a:tr h="438341">
                <a:tc>
                  <a:txBody>
                    <a:bodyPr/>
                    <a:lstStyle/>
                    <a:p>
                      <a:pPr algn="ctr" fontAlgn="ctr"/>
                      <a:r>
                        <a:rPr lang="en-GB" sz="2800" b="1" dirty="0">
                          <a:effectLst/>
                        </a:rPr>
                        <a:t>10</a:t>
                      </a:r>
                    </a:p>
                  </a:txBody>
                  <a:tcPr anchor="ctr"/>
                </a:tc>
                <a:tc>
                  <a:txBody>
                    <a:bodyPr/>
                    <a:lstStyle/>
                    <a:p>
                      <a:pPr algn="ctr" fontAlgn="ctr"/>
                      <a:r>
                        <a:rPr lang="en-GB" sz="2800" dirty="0">
                          <a:effectLst/>
                        </a:rPr>
                        <a:t>3000.00</a:t>
                      </a:r>
                    </a:p>
                  </a:txBody>
                  <a:tcPr anchor="ctr"/>
                </a:tc>
                <a:tc>
                  <a:txBody>
                    <a:bodyPr/>
                    <a:lstStyle/>
                    <a:p>
                      <a:pPr algn="ctr" fontAlgn="ctr"/>
                      <a:r>
                        <a:rPr lang="en-GB" sz="2800" dirty="0">
                          <a:effectLst/>
                        </a:rPr>
                        <a:t>5500.00</a:t>
                      </a:r>
                    </a:p>
                  </a:txBody>
                  <a:tcPr anchor="ctr"/>
                </a:tc>
                <a:tc>
                  <a:txBody>
                    <a:bodyPr/>
                    <a:lstStyle/>
                    <a:p>
                      <a:pPr algn="ctr" fontAlgn="ctr"/>
                      <a:r>
                        <a:rPr lang="en-GB" sz="2800" dirty="0">
                          <a:effectLst/>
                        </a:rPr>
                        <a:t>4200.00</a:t>
                      </a:r>
                    </a:p>
                  </a:txBody>
                  <a:tcPr anchor="ctr"/>
                </a:tc>
                <a:tc>
                  <a:txBody>
                    <a:bodyPr/>
                    <a:lstStyle/>
                    <a:p>
                      <a:pPr algn="ctr" fontAlgn="ctr"/>
                      <a:r>
                        <a:rPr lang="en-GB" sz="2800" dirty="0">
                          <a:effectLst/>
                        </a:rPr>
                        <a:t>14500.00</a:t>
                      </a:r>
                    </a:p>
                  </a:txBody>
                  <a:tcPr anchor="ctr"/>
                </a:tc>
                <a:tc>
                  <a:txBody>
                    <a:bodyPr/>
                    <a:lstStyle/>
                    <a:p>
                      <a:pPr algn="ctr" fontAlgn="ctr"/>
                      <a:r>
                        <a:rPr lang="en-GB" sz="2800" dirty="0">
                          <a:effectLst/>
                        </a:rPr>
                        <a:t>5</a:t>
                      </a:r>
                    </a:p>
                  </a:txBody>
                  <a:tcPr anchor="ctr"/>
                </a:tc>
                <a:extLst>
                  <a:ext uri="{0D108BD9-81ED-4DB2-BD59-A6C34878D82A}">
                    <a16:rowId xmlns:a16="http://schemas.microsoft.com/office/drawing/2014/main" val="370395604"/>
                  </a:ext>
                </a:extLst>
              </a:tr>
              <a:tr h="4107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i="0" dirty="0">
                          <a:latin typeface="+mn-lt"/>
                        </a:rPr>
                        <a:t>20</a:t>
                      </a:r>
                    </a:p>
                  </a:txBody>
                  <a:tcPr marL="72000" marR="72000" marT="72000" marB="72000" anchor="ctr"/>
                </a:tc>
                <a:tc>
                  <a:txBody>
                    <a:bodyPr/>
                    <a:lstStyle/>
                    <a:p>
                      <a:pPr algn="ctr" fontAlgn="ctr"/>
                      <a:r>
                        <a:rPr lang="en-GB" sz="2800" dirty="0">
                          <a:effectLst/>
                        </a:rPr>
                        <a:t>2200.00</a:t>
                      </a:r>
                    </a:p>
                  </a:txBody>
                  <a:tcPr anchor="ctr"/>
                </a:tc>
                <a:tc>
                  <a:txBody>
                    <a:bodyPr/>
                    <a:lstStyle/>
                    <a:p>
                      <a:pPr algn="ctr" fontAlgn="ctr"/>
                      <a:r>
                        <a:rPr lang="en-GB" sz="2800" dirty="0">
                          <a:effectLst/>
                        </a:rPr>
                        <a:t>6500.00</a:t>
                      </a:r>
                    </a:p>
                  </a:txBody>
                  <a:tcPr anchor="ctr"/>
                </a:tc>
                <a:tc>
                  <a:txBody>
                    <a:bodyPr/>
                    <a:lstStyle/>
                    <a:p>
                      <a:pPr algn="ctr" fontAlgn="ctr"/>
                      <a:r>
                        <a:rPr lang="en-GB" sz="2800" dirty="0">
                          <a:effectLst/>
                        </a:rPr>
                        <a:t>4150.00</a:t>
                      </a:r>
                    </a:p>
                  </a:txBody>
                  <a:tcPr anchor="ctr"/>
                </a:tc>
                <a:tc>
                  <a:txBody>
                    <a:bodyPr/>
                    <a:lstStyle/>
                    <a:p>
                      <a:pPr algn="ctr" fontAlgn="ctr"/>
                      <a:r>
                        <a:rPr lang="en-GB" sz="2800" dirty="0">
                          <a:effectLst/>
                        </a:rPr>
                        <a:t>18500.00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0" i="0" dirty="0">
                          <a:latin typeface="+mn-lt"/>
                        </a:rPr>
                        <a:t>3</a:t>
                      </a:r>
                    </a:p>
                  </a:txBody>
                  <a:tcPr marL="72000" marR="72000" marT="72000" marB="72000" anchor="ctr"/>
                </a:tc>
                <a:extLst>
                  <a:ext uri="{0D108BD9-81ED-4DB2-BD59-A6C34878D82A}">
                    <a16:rowId xmlns:a16="http://schemas.microsoft.com/office/drawing/2014/main" val="2025832619"/>
                  </a:ext>
                </a:extLst>
              </a:tr>
              <a:tr h="4383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i="0" dirty="0">
                          <a:latin typeface="+mn-lt"/>
                        </a:rPr>
                        <a:t>30</a:t>
                      </a:r>
                    </a:p>
                  </a:txBody>
                  <a:tcPr marL="72000" marR="72000" marT="72000" marB="72000" anchor="ctr"/>
                </a:tc>
                <a:tc>
                  <a:txBody>
                    <a:bodyPr/>
                    <a:lstStyle/>
                    <a:p>
                      <a:pPr algn="ctr" fontAlgn="ctr"/>
                      <a:r>
                        <a:rPr lang="en-GB" sz="2800" dirty="0">
                          <a:effectLst/>
                        </a:rPr>
                        <a:t>2800.00</a:t>
                      </a:r>
                    </a:p>
                  </a:txBody>
                  <a:tcPr anchor="ctr"/>
                </a:tc>
                <a:tc>
                  <a:txBody>
                    <a:bodyPr/>
                    <a:lstStyle/>
                    <a:p>
                      <a:pPr algn="ctr" fontAlgn="ctr"/>
                      <a:r>
                        <a:rPr lang="en-GB" sz="2800" dirty="0">
                          <a:effectLst/>
                        </a:rPr>
                        <a:t>5200.00</a:t>
                      </a:r>
                    </a:p>
                  </a:txBody>
                  <a:tcPr anchor="ctr"/>
                </a:tc>
                <a:tc>
                  <a:txBody>
                    <a:bodyPr/>
                    <a:lstStyle/>
                    <a:p>
                      <a:pPr algn="ctr" fontAlgn="ctr"/>
                      <a:r>
                        <a:rPr lang="en-GB" sz="2800" dirty="0">
                          <a:effectLst/>
                        </a:rPr>
                        <a:t>4700.00</a:t>
                      </a:r>
                    </a:p>
                  </a:txBody>
                  <a:tcPr anchor="ctr"/>
                </a:tc>
                <a:tc>
                  <a:txBody>
                    <a:bodyPr/>
                    <a:lstStyle/>
                    <a:p>
                      <a:pPr algn="ctr" fontAlgn="ctr"/>
                      <a:r>
                        <a:rPr lang="en-GB" sz="2800" dirty="0">
                          <a:effectLst/>
                        </a:rPr>
                        <a:t>24500.00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0" i="0" dirty="0">
                          <a:latin typeface="+mn-lt"/>
                        </a:rPr>
                        <a:t>6</a:t>
                      </a:r>
                    </a:p>
                  </a:txBody>
                  <a:tcPr marL="72000" marR="72000" marT="72000" marB="72000" anchor="ctr"/>
                </a:tc>
                <a:extLst>
                  <a:ext uri="{0D108BD9-81ED-4DB2-BD59-A6C34878D82A}">
                    <a16:rowId xmlns:a16="http://schemas.microsoft.com/office/drawing/2014/main" val="2256156436"/>
                  </a:ext>
                </a:extLst>
              </a:tr>
              <a:tr h="4383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i="0" dirty="0">
                          <a:latin typeface="+mn-lt"/>
                        </a:rPr>
                        <a:t>40</a:t>
                      </a:r>
                    </a:p>
                  </a:txBody>
                  <a:tcPr marL="72000" marR="72000" marT="72000" marB="72000" anchor="ctr">
                    <a:solidFill>
                      <a:srgbClr val="FFE66B"/>
                    </a:solidFill>
                  </a:tcPr>
                </a:tc>
                <a:tc>
                  <a:txBody>
                    <a:bodyPr/>
                    <a:lstStyle/>
                    <a:p>
                      <a:pPr algn="ctr" fontAlgn="ctr"/>
                      <a:r>
                        <a:rPr lang="en-GB" sz="2800" dirty="0">
                          <a:effectLst/>
                        </a:rPr>
                        <a:t>3300.00</a:t>
                      </a:r>
                    </a:p>
                  </a:txBody>
                  <a:tcPr anchor="ctr">
                    <a:solidFill>
                      <a:srgbClr val="FFE66B"/>
                    </a:solidFill>
                  </a:tcPr>
                </a:tc>
                <a:tc>
                  <a:txBody>
                    <a:bodyPr/>
                    <a:lstStyle/>
                    <a:p>
                      <a:pPr algn="ctr" fontAlgn="ctr"/>
                      <a:r>
                        <a:rPr lang="en-GB" sz="2800" dirty="0">
                          <a:effectLst/>
                        </a:rPr>
                        <a:t>7500.00</a:t>
                      </a:r>
                    </a:p>
                  </a:txBody>
                  <a:tcPr anchor="ctr">
                    <a:solidFill>
                      <a:srgbClr val="FFE66B"/>
                    </a:solidFill>
                  </a:tcPr>
                </a:tc>
                <a:tc>
                  <a:txBody>
                    <a:bodyPr/>
                    <a:lstStyle/>
                    <a:p>
                      <a:pPr algn="ctr" fontAlgn="ctr"/>
                      <a:r>
                        <a:rPr lang="en-GB" sz="2800" dirty="0">
                          <a:effectLst/>
                        </a:rPr>
                        <a:t>5500.00</a:t>
                      </a:r>
                    </a:p>
                  </a:txBody>
                  <a:tcPr anchor="ctr">
                    <a:solidFill>
                      <a:srgbClr val="FFE66B"/>
                    </a:solidFill>
                  </a:tcPr>
                </a:tc>
                <a:tc>
                  <a:txBody>
                    <a:bodyPr/>
                    <a:lstStyle/>
                    <a:p>
                      <a:pPr algn="ctr" fontAlgn="ctr"/>
                      <a:r>
                        <a:rPr lang="en-GB" sz="2800" dirty="0">
                          <a:effectLst/>
                        </a:rPr>
                        <a:t>22500.00</a:t>
                      </a:r>
                    </a:p>
                  </a:txBody>
                  <a:tcPr anchor="ctr">
                    <a:solidFill>
                      <a:srgbClr val="FFE66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0" i="0" dirty="0">
                          <a:latin typeface="+mn-lt"/>
                        </a:rPr>
                        <a:t>4</a:t>
                      </a:r>
                    </a:p>
                  </a:txBody>
                  <a:tcPr marL="72000" marR="72000" marT="72000" marB="72000" anchor="ctr">
                    <a:solidFill>
                      <a:srgbClr val="FFE66B"/>
                    </a:solidFill>
                  </a:tcPr>
                </a:tc>
                <a:extLst>
                  <a:ext uri="{0D108BD9-81ED-4DB2-BD59-A6C34878D82A}">
                    <a16:rowId xmlns:a16="http://schemas.microsoft.com/office/drawing/2014/main" val="45577004"/>
                  </a:ext>
                </a:extLst>
              </a:tr>
            </a:tbl>
          </a:graphicData>
        </a:graphic>
      </p:graphicFrame>
      <p:sp>
        <p:nvSpPr>
          <p:cNvPr id="6" name="Content Placeholder 2">
            <a:extLst>
              <a:ext uri="{FF2B5EF4-FFF2-40B4-BE49-F238E27FC236}">
                <a16:creationId xmlns:a16="http://schemas.microsoft.com/office/drawing/2014/main" id="{5EDF5AF1-5A12-48A7-84BD-8A4B37220CC8}"/>
              </a:ext>
            </a:extLst>
          </p:cNvPr>
          <p:cNvSpPr txBox="1">
            <a:spLocks/>
          </p:cNvSpPr>
          <p:nvPr/>
        </p:nvSpPr>
        <p:spPr>
          <a:xfrm>
            <a:off x="4014511" y="5827185"/>
            <a:ext cx="5067346" cy="521245"/>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solidFill>
                  <a:srgbClr val="FFC000"/>
                </a:solidFill>
                <a:latin typeface="Consolas" panose="020B0609020204030204" pitchFamily="49" charset="0"/>
              </a:rPr>
              <a:t>HAVING AVG(salary) &gt; 4500</a:t>
            </a:r>
          </a:p>
        </p:txBody>
      </p:sp>
      <p:sp>
        <p:nvSpPr>
          <p:cNvPr id="4" name="Slide Number Placeholder 3">
            <a:extLst>
              <a:ext uri="{FF2B5EF4-FFF2-40B4-BE49-F238E27FC236}">
                <a16:creationId xmlns:a16="http://schemas.microsoft.com/office/drawing/2014/main" id="{0AECF38B-35E6-43E3-9BE5-5E11E343469A}"/>
              </a:ext>
            </a:extLst>
          </p:cNvPr>
          <p:cNvSpPr>
            <a:spLocks noGrp="1"/>
          </p:cNvSpPr>
          <p:nvPr>
            <p:ph type="sldNum" sz="quarter" idx="12"/>
          </p:nvPr>
        </p:nvSpPr>
        <p:spPr/>
        <p:txBody>
          <a:bodyPr/>
          <a:lstStyle/>
          <a:p>
            <a:fld id="{1EBB458C-3622-4FDF-8CA7-83B6267620B8}" type="slidenum">
              <a:rPr lang="en-GB" smtClean="0"/>
              <a:t>26</a:t>
            </a:fld>
            <a:endParaRPr lang="en-GB"/>
          </a:p>
        </p:txBody>
      </p:sp>
    </p:spTree>
    <p:extLst>
      <p:ext uri="{BB962C8B-B14F-4D97-AF65-F5344CB8AC3E}">
        <p14:creationId xmlns:p14="http://schemas.microsoft.com/office/powerpoint/2010/main" val="3153503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A239C4F-4E05-48DF-8E0D-4AFAFC963244}"/>
              </a:ext>
            </a:extLst>
          </p:cNvPr>
          <p:cNvSpPr>
            <a:spLocks noGrp="1"/>
          </p:cNvSpPr>
          <p:nvPr>
            <p:ph type="title"/>
          </p:nvPr>
        </p:nvSpPr>
        <p:spPr>
          <a:xfrm>
            <a:off x="237845" y="0"/>
            <a:ext cx="11835089" cy="800100"/>
          </a:xfrm>
        </p:spPr>
        <p:txBody>
          <a:bodyPr/>
          <a:lstStyle/>
          <a:p>
            <a:r>
              <a:rPr lang="en-GB" dirty="0"/>
              <a:t>HAVING clause</a:t>
            </a:r>
          </a:p>
        </p:txBody>
      </p:sp>
      <p:sp>
        <p:nvSpPr>
          <p:cNvPr id="7" name="Content Placeholder 2">
            <a:extLst>
              <a:ext uri="{FF2B5EF4-FFF2-40B4-BE49-F238E27FC236}">
                <a16:creationId xmlns:a16="http://schemas.microsoft.com/office/drawing/2014/main" id="{0293FDDF-E059-4CE6-9BE7-8ADA922BAA09}"/>
              </a:ext>
            </a:extLst>
          </p:cNvPr>
          <p:cNvSpPr txBox="1">
            <a:spLocks/>
          </p:cNvSpPr>
          <p:nvPr/>
        </p:nvSpPr>
        <p:spPr>
          <a:xfrm>
            <a:off x="142452" y="1397287"/>
            <a:ext cx="11835090" cy="2019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 the GROUP BY clause after the FROM clause to create the groups.</a:t>
            </a:r>
          </a:p>
          <a:p>
            <a:r>
              <a:rPr lang="en-GB" dirty="0"/>
              <a:t>For each selected column, create groups and aggregate data.</a:t>
            </a:r>
          </a:p>
          <a:p>
            <a:r>
              <a:rPr lang="en-GB" b="1" dirty="0">
                <a:solidFill>
                  <a:srgbClr val="C00000"/>
                </a:solidFill>
              </a:rPr>
              <a:t>Use the HAVING clause (not WHERE!) right at the end to restrict the final output of the grouping of data.  </a:t>
            </a:r>
          </a:p>
          <a:p>
            <a:endParaRPr lang="en-GB" dirty="0">
              <a:solidFill>
                <a:srgbClr val="C00000"/>
              </a:solidFill>
            </a:endParaRPr>
          </a:p>
        </p:txBody>
      </p:sp>
      <p:sp>
        <p:nvSpPr>
          <p:cNvPr id="9" name="TextBox 8">
            <a:extLst>
              <a:ext uri="{FF2B5EF4-FFF2-40B4-BE49-F238E27FC236}">
                <a16:creationId xmlns:a16="http://schemas.microsoft.com/office/drawing/2014/main" id="{F785A198-2476-42FC-9866-2EAC464C17A6}"/>
              </a:ext>
            </a:extLst>
          </p:cNvPr>
          <p:cNvSpPr txBox="1"/>
          <p:nvPr/>
        </p:nvSpPr>
        <p:spPr>
          <a:xfrm>
            <a:off x="812140" y="3761088"/>
            <a:ext cx="10567719" cy="2019780"/>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AVG</a:t>
            </a:r>
            <a:r>
              <a:rPr lang="en-GB" sz="2800" dirty="0">
                <a:solidFill>
                  <a:srgbClr val="FFFFFF"/>
                </a:solidFill>
                <a:latin typeface="Consolas" panose="020B0609020204030204" pitchFamily="49" charset="0"/>
                <a:cs typeface="Times New Roman" pitchFamily="18" charset="0"/>
              </a:rPr>
              <a:t>(salary)</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chemeClr val="bg1"/>
                </a:solidFill>
                <a:latin typeface="Consolas" panose="020B0609020204030204" pitchFamily="49" charset="0"/>
                <a:cs typeface="Times New Roman" pitchFamily="18" charset="0"/>
              </a:rPr>
              <a:t>GROUP BY </a:t>
            </a:r>
            <a:r>
              <a:rPr lang="en-GB" sz="2800" dirty="0" err="1">
                <a:solidFill>
                  <a:schemeClr val="bg1"/>
                </a:solidFill>
                <a:latin typeface="Consolas" panose="020B0609020204030204" pitchFamily="49" charset="0"/>
                <a:cs typeface="Times New Roman" pitchFamily="18" charset="0"/>
              </a:rPr>
              <a:t>deptNo</a:t>
            </a:r>
            <a:endParaRPr lang="en-GB" sz="2800" dirty="0">
              <a:solidFill>
                <a:schemeClr val="bg1"/>
              </a:solidFill>
              <a:latin typeface="Consolas" panose="020B0609020204030204" pitchFamily="49" charset="0"/>
              <a:cs typeface="Times New Roman" pitchFamily="18" charset="0"/>
            </a:endParaRPr>
          </a:p>
          <a:p>
            <a:pPr marL="180000"/>
            <a:r>
              <a:rPr lang="en-GB" sz="2800" dirty="0">
                <a:solidFill>
                  <a:srgbClr val="FFC000"/>
                </a:solidFill>
                <a:latin typeface="Consolas" panose="020B0609020204030204" pitchFamily="49" charset="0"/>
                <a:cs typeface="Times New Roman" pitchFamily="18" charset="0"/>
              </a:rPr>
              <a:t>HAVING AVG(salary) &gt; 4500;</a:t>
            </a: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27</a:t>
            </a:fld>
            <a:endParaRPr lang="en-GB"/>
          </a:p>
        </p:txBody>
      </p:sp>
    </p:spTree>
    <p:extLst>
      <p:ext uri="{BB962C8B-B14F-4D97-AF65-F5344CB8AC3E}">
        <p14:creationId xmlns:p14="http://schemas.microsoft.com/office/powerpoint/2010/main" val="1812583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A239C4F-4E05-48DF-8E0D-4AFAFC963244}"/>
              </a:ext>
            </a:extLst>
          </p:cNvPr>
          <p:cNvSpPr>
            <a:spLocks noGrp="1"/>
          </p:cNvSpPr>
          <p:nvPr>
            <p:ph type="title"/>
          </p:nvPr>
        </p:nvSpPr>
        <p:spPr>
          <a:xfrm>
            <a:off x="237845" y="0"/>
            <a:ext cx="11835089" cy="800100"/>
          </a:xfrm>
        </p:spPr>
        <p:txBody>
          <a:bodyPr/>
          <a:lstStyle/>
          <a:p>
            <a:r>
              <a:rPr lang="en-GB" dirty="0"/>
              <a:t>HAVING clause and WHERE clause</a:t>
            </a:r>
          </a:p>
        </p:txBody>
      </p:sp>
      <p:sp>
        <p:nvSpPr>
          <p:cNvPr id="7" name="Content Placeholder 2">
            <a:extLst>
              <a:ext uri="{FF2B5EF4-FFF2-40B4-BE49-F238E27FC236}">
                <a16:creationId xmlns:a16="http://schemas.microsoft.com/office/drawing/2014/main" id="{0293FDDF-E059-4CE6-9BE7-8ADA922BAA09}"/>
              </a:ext>
            </a:extLst>
          </p:cNvPr>
          <p:cNvSpPr txBox="1">
            <a:spLocks/>
          </p:cNvSpPr>
          <p:nvPr/>
        </p:nvSpPr>
        <p:spPr>
          <a:xfrm>
            <a:off x="178454" y="856281"/>
            <a:ext cx="11835090" cy="2907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 WHERE clause to restrict the records</a:t>
            </a:r>
          </a:p>
          <a:p>
            <a:r>
              <a:rPr lang="en-GB" dirty="0"/>
              <a:t>Use the GROUP BY clause to create the groups.</a:t>
            </a:r>
          </a:p>
          <a:p>
            <a:r>
              <a:rPr lang="en-GB" dirty="0"/>
              <a:t>For each selected column, create groups and aggregate data.</a:t>
            </a:r>
          </a:p>
          <a:p>
            <a:r>
              <a:rPr lang="en-GB" b="1" dirty="0">
                <a:solidFill>
                  <a:srgbClr val="C00000"/>
                </a:solidFill>
              </a:rPr>
              <a:t>Use the HAVING clause (not WHERE!) right at the end to restrict the final output of the grouping of data. </a:t>
            </a:r>
          </a:p>
          <a:p>
            <a:r>
              <a:rPr lang="en-GB" dirty="0"/>
              <a:t>Use ORDER BY to sort the retrieved data.</a:t>
            </a:r>
          </a:p>
          <a:p>
            <a:endParaRPr lang="en-GB" dirty="0">
              <a:solidFill>
                <a:srgbClr val="C00000"/>
              </a:solidFill>
            </a:endParaRPr>
          </a:p>
        </p:txBody>
      </p:sp>
      <p:sp>
        <p:nvSpPr>
          <p:cNvPr id="9" name="TextBox 8">
            <a:extLst>
              <a:ext uri="{FF2B5EF4-FFF2-40B4-BE49-F238E27FC236}">
                <a16:creationId xmlns:a16="http://schemas.microsoft.com/office/drawing/2014/main" id="{F785A198-2476-42FC-9866-2EAC464C17A6}"/>
              </a:ext>
            </a:extLst>
          </p:cNvPr>
          <p:cNvSpPr txBox="1"/>
          <p:nvPr/>
        </p:nvSpPr>
        <p:spPr>
          <a:xfrm>
            <a:off x="657156" y="3902155"/>
            <a:ext cx="9695711" cy="2729432"/>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err="1">
                <a:solidFill>
                  <a:srgbClr val="FFFFFF"/>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 SUM(salary) AS "Dept Payroll" </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C000"/>
                </a:solidFill>
                <a:latin typeface="Consolas" panose="020B0609020204030204" pitchFamily="49" charset="0"/>
                <a:cs typeface="Times New Roman" pitchFamily="18" charset="0"/>
              </a:rPr>
              <a:t>WHERE </a:t>
            </a:r>
            <a:r>
              <a:rPr lang="en-GB" sz="2800" dirty="0" err="1">
                <a:solidFill>
                  <a:srgbClr val="FFC000"/>
                </a:solidFill>
                <a:latin typeface="Consolas" panose="020B0609020204030204" pitchFamily="49" charset="0"/>
                <a:cs typeface="Times New Roman" pitchFamily="18" charset="0"/>
              </a:rPr>
              <a:t>deptNo</a:t>
            </a:r>
            <a:r>
              <a:rPr lang="en-GB" sz="2800" dirty="0">
                <a:solidFill>
                  <a:srgbClr val="FFC000"/>
                </a:solidFill>
                <a:latin typeface="Consolas" panose="020B0609020204030204" pitchFamily="49" charset="0"/>
                <a:cs typeface="Times New Roman" pitchFamily="18" charset="0"/>
              </a:rPr>
              <a:t> IS NOT NULL</a:t>
            </a:r>
          </a:p>
          <a:p>
            <a:pPr marL="180000" lvl="0" indent="0">
              <a:buNone/>
            </a:pPr>
            <a:r>
              <a:rPr lang="en-GB" sz="2800" dirty="0">
                <a:solidFill>
                  <a:srgbClr val="FFFFFF"/>
                </a:solidFill>
                <a:latin typeface="Consolas" panose="020B0609020204030204" pitchFamily="49" charset="0"/>
                <a:cs typeface="Times New Roman" pitchFamily="18" charset="0"/>
              </a:rPr>
              <a:t>GROUP BY </a:t>
            </a:r>
            <a:r>
              <a:rPr lang="en-GB" sz="2800" dirty="0" err="1">
                <a:solidFill>
                  <a:srgbClr val="FFFFFF"/>
                </a:solidFill>
                <a:latin typeface="Consolas" panose="020B0609020204030204" pitchFamily="49" charset="0"/>
                <a:cs typeface="Times New Roman" pitchFamily="18" charset="0"/>
              </a:rPr>
              <a:t>deptNo</a:t>
            </a:r>
            <a:endParaRPr lang="en-GB" sz="2800" dirty="0">
              <a:solidFill>
                <a:srgbClr val="FFFFFF"/>
              </a:solidFill>
              <a:latin typeface="Consolas" panose="020B0609020204030204" pitchFamily="49" charset="0"/>
              <a:cs typeface="Times New Roman" pitchFamily="18" charset="0"/>
            </a:endParaRPr>
          </a:p>
          <a:p>
            <a:pPr marL="180000" lvl="0" indent="0">
              <a:buNone/>
            </a:pPr>
            <a:r>
              <a:rPr lang="en-GB" sz="2800" dirty="0">
                <a:solidFill>
                  <a:srgbClr val="FFC000"/>
                </a:solidFill>
                <a:latin typeface="Consolas" panose="020B0609020204030204" pitchFamily="49" charset="0"/>
                <a:cs typeface="Times New Roman" pitchFamily="18" charset="0"/>
              </a:rPr>
              <a:t>HAVING SUM(salary) &gt; 8000</a:t>
            </a:r>
          </a:p>
          <a:p>
            <a:pPr marL="180000" lvl="0" indent="0">
              <a:buNone/>
            </a:pPr>
            <a:r>
              <a:rPr lang="en-GB" sz="2800" dirty="0">
                <a:solidFill>
                  <a:srgbClr val="FFFFFF"/>
                </a:solidFill>
                <a:latin typeface="Consolas" panose="020B0609020204030204" pitchFamily="49" charset="0"/>
                <a:cs typeface="Times New Roman" pitchFamily="18" charset="0"/>
              </a:rPr>
              <a:t>ORDER BY SUM(salary);</a:t>
            </a:r>
            <a:endParaRPr lang="en-GB" sz="2800" dirty="0">
              <a:solidFill>
                <a:srgbClr val="FFC000"/>
              </a:solidFill>
              <a:latin typeface="Consolas" panose="020B0609020204030204" pitchFamily="49" charset="0"/>
              <a:cs typeface="Times New Roman" pitchFamily="18" charset="0"/>
            </a:endParaRP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28</a:t>
            </a:fld>
            <a:endParaRPr lang="en-GB"/>
          </a:p>
        </p:txBody>
      </p:sp>
    </p:spTree>
    <p:extLst>
      <p:ext uri="{BB962C8B-B14F-4D97-AF65-F5344CB8AC3E}">
        <p14:creationId xmlns:p14="http://schemas.microsoft.com/office/powerpoint/2010/main" val="1442424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9314-901D-4745-8E04-6BB5A870F0FD}"/>
              </a:ext>
            </a:extLst>
          </p:cNvPr>
          <p:cNvSpPr>
            <a:spLocks noGrp="1"/>
          </p:cNvSpPr>
          <p:nvPr>
            <p:ph type="title"/>
          </p:nvPr>
        </p:nvSpPr>
        <p:spPr/>
        <p:txBody>
          <a:bodyPr/>
          <a:lstStyle/>
          <a:p>
            <a:r>
              <a:rPr lang="en-GB" dirty="0"/>
              <a:t>Using subqueries to solve specific problems</a:t>
            </a:r>
          </a:p>
        </p:txBody>
      </p:sp>
      <p:sp>
        <p:nvSpPr>
          <p:cNvPr id="5" name="Content Placeholder 2">
            <a:extLst>
              <a:ext uri="{FF2B5EF4-FFF2-40B4-BE49-F238E27FC236}">
                <a16:creationId xmlns:a16="http://schemas.microsoft.com/office/drawing/2014/main" id="{158A514F-CF04-4CB9-BCBD-88CDADB7D7E2}"/>
              </a:ext>
            </a:extLst>
          </p:cNvPr>
          <p:cNvSpPr txBox="1">
            <a:spLocks/>
          </p:cNvSpPr>
          <p:nvPr/>
        </p:nvSpPr>
        <p:spPr>
          <a:xfrm>
            <a:off x="134912" y="1109903"/>
            <a:ext cx="12057088" cy="1629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Problem: Find out who earns more than Mr Pop.</a:t>
            </a:r>
          </a:p>
          <a:p>
            <a:r>
              <a:rPr lang="en-GB" dirty="0"/>
              <a:t>Embed a </a:t>
            </a:r>
            <a:r>
              <a:rPr lang="en-GB" b="1" dirty="0"/>
              <a:t>subquery</a:t>
            </a:r>
            <a:r>
              <a:rPr lang="en-GB" dirty="0"/>
              <a:t> within a </a:t>
            </a:r>
            <a:r>
              <a:rPr lang="en-GB" b="1" dirty="0"/>
              <a:t>main query</a:t>
            </a:r>
            <a:r>
              <a:rPr lang="en-GB" dirty="0"/>
              <a:t>.</a:t>
            </a:r>
          </a:p>
          <a:p>
            <a:r>
              <a:rPr lang="en-GB" dirty="0"/>
              <a:t>Use the output of that subquery as an input of the main query to compare.</a:t>
            </a:r>
          </a:p>
        </p:txBody>
      </p:sp>
      <p:pic>
        <p:nvPicPr>
          <p:cNvPr id="6" name="Picture 5" descr="This image represents how a subquery is embedded within a main query to resolve a particular problem, in this case how to find out the employees who earn more than a specific employee.">
            <a:extLst>
              <a:ext uri="{FF2B5EF4-FFF2-40B4-BE49-F238E27FC236}">
                <a16:creationId xmlns:a16="http://schemas.microsoft.com/office/drawing/2014/main" id="{590D739C-4B4F-4674-A316-C62ADC888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195" y="2922003"/>
            <a:ext cx="6506975" cy="3709584"/>
          </a:xfrm>
          <a:prstGeom prst="rect">
            <a:avLst/>
          </a:prstGeom>
        </p:spPr>
      </p:pic>
      <p:sp>
        <p:nvSpPr>
          <p:cNvPr id="4" name="Slide Number Placeholder 3">
            <a:extLst>
              <a:ext uri="{FF2B5EF4-FFF2-40B4-BE49-F238E27FC236}">
                <a16:creationId xmlns:a16="http://schemas.microsoft.com/office/drawing/2014/main" id="{0AECF38B-35E6-43E3-9BE5-5E11E343469A}"/>
              </a:ext>
            </a:extLst>
          </p:cNvPr>
          <p:cNvSpPr>
            <a:spLocks noGrp="1"/>
          </p:cNvSpPr>
          <p:nvPr>
            <p:ph type="sldNum" sz="quarter" idx="12"/>
          </p:nvPr>
        </p:nvSpPr>
        <p:spPr/>
        <p:txBody>
          <a:bodyPr/>
          <a:lstStyle/>
          <a:p>
            <a:fld id="{1EBB458C-3622-4FDF-8CA7-83B6267620B8}" type="slidenum">
              <a:rPr lang="en-GB" smtClean="0"/>
              <a:t>29</a:t>
            </a:fld>
            <a:endParaRPr lang="en-GB"/>
          </a:p>
        </p:txBody>
      </p:sp>
    </p:spTree>
    <p:extLst>
      <p:ext uri="{BB962C8B-B14F-4D97-AF65-F5344CB8AC3E}">
        <p14:creationId xmlns:p14="http://schemas.microsoft.com/office/powerpoint/2010/main" val="246127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82A-9811-44BE-9CC8-E27E5A41F715}"/>
              </a:ext>
            </a:extLst>
          </p:cNvPr>
          <p:cNvSpPr>
            <a:spLocks noGrp="1"/>
          </p:cNvSpPr>
          <p:nvPr>
            <p:ph type="title"/>
          </p:nvPr>
        </p:nvSpPr>
        <p:spPr/>
        <p:txBody>
          <a:bodyPr>
            <a:normAutofit/>
          </a:bodyPr>
          <a:lstStyle/>
          <a:p>
            <a:r>
              <a:rPr lang="en-GB" dirty="0"/>
              <a:t>Lecture 07 – Outline for part 2: Subqueries</a:t>
            </a:r>
          </a:p>
        </p:txBody>
      </p:sp>
      <p:sp>
        <p:nvSpPr>
          <p:cNvPr id="3" name="Content Placeholder 2">
            <a:extLst>
              <a:ext uri="{FF2B5EF4-FFF2-40B4-BE49-F238E27FC236}">
                <a16:creationId xmlns:a16="http://schemas.microsoft.com/office/drawing/2014/main" id="{5E6CF155-AADB-42D3-99C6-95DF242967F0}"/>
              </a:ext>
            </a:extLst>
          </p:cNvPr>
          <p:cNvSpPr>
            <a:spLocks noGrp="1"/>
          </p:cNvSpPr>
          <p:nvPr>
            <p:ph idx="1"/>
          </p:nvPr>
        </p:nvSpPr>
        <p:spPr>
          <a:xfrm>
            <a:off x="237844" y="1199494"/>
            <a:ext cx="11835089" cy="5256813"/>
          </a:xfrm>
        </p:spPr>
        <p:txBody>
          <a:bodyPr>
            <a:normAutofit/>
          </a:bodyPr>
          <a:lstStyle/>
          <a:p>
            <a:endParaRPr lang="en-GB" sz="3200" dirty="0"/>
          </a:p>
          <a:p>
            <a:r>
              <a:rPr lang="en-GB" sz="3200" dirty="0"/>
              <a:t>Using subqueries to resolve specific problems. </a:t>
            </a:r>
          </a:p>
          <a:p>
            <a:r>
              <a:rPr lang="en-GB" sz="3200" dirty="0"/>
              <a:t>Guidelines for subqueries.</a:t>
            </a:r>
          </a:p>
          <a:p>
            <a:r>
              <a:rPr lang="en-GB" sz="3200" dirty="0"/>
              <a:t>Single-row subquery vs. multiple-row subquery.</a:t>
            </a:r>
          </a:p>
          <a:p>
            <a:r>
              <a:rPr lang="en-GB" sz="3200" dirty="0"/>
              <a:t>Single-row subqueries</a:t>
            </a:r>
          </a:p>
          <a:p>
            <a:pPr lvl="1"/>
            <a:r>
              <a:rPr lang="en-GB" sz="2800" dirty="0"/>
              <a:t>Single-row comparison operators and examples.</a:t>
            </a:r>
          </a:p>
          <a:p>
            <a:pPr lvl="1"/>
            <a:r>
              <a:rPr lang="en-GB" sz="2800" dirty="0"/>
              <a:t>Using GROUP functions with single-row subqueries.</a:t>
            </a:r>
          </a:p>
          <a:p>
            <a:pPr lvl="1"/>
            <a:r>
              <a:rPr lang="en-GB" sz="2800" dirty="0"/>
              <a:t>Grouping data and restricting with a single-row subquery.</a:t>
            </a:r>
          </a:p>
          <a:p>
            <a:r>
              <a:rPr lang="en-GB" sz="3200" dirty="0"/>
              <a:t>Multiple-row subqueries</a:t>
            </a:r>
          </a:p>
          <a:p>
            <a:pPr lvl="1"/>
            <a:r>
              <a:rPr lang="en-GB" sz="2800" dirty="0"/>
              <a:t>Multiple-row comparison operators and examples.</a:t>
            </a:r>
          </a:p>
          <a:p>
            <a:endParaRPr lang="en-GB" dirty="0"/>
          </a:p>
          <a:p>
            <a:pPr lvl="1"/>
            <a:endParaRPr lang="en-GB" dirty="0"/>
          </a:p>
          <a:p>
            <a:pPr lvl="1"/>
            <a:endParaRPr lang="en-GB" dirty="0"/>
          </a:p>
          <a:p>
            <a:pPr lvl="1"/>
            <a:endParaRPr lang="en-GB" dirty="0"/>
          </a:p>
          <a:p>
            <a:pPr lvl="1"/>
            <a:endParaRPr lang="en-GB" dirty="0"/>
          </a:p>
          <a:p>
            <a:endParaRPr lang="en-GB" dirty="0"/>
          </a:p>
          <a:p>
            <a:pPr lvl="1"/>
            <a:endParaRPr lang="en-GB" dirty="0"/>
          </a:p>
          <a:p>
            <a:endParaRPr lang="en-GB" dirty="0"/>
          </a:p>
        </p:txBody>
      </p:sp>
      <p:sp>
        <p:nvSpPr>
          <p:cNvPr id="4" name="Slide Number Placeholder 3">
            <a:extLst>
              <a:ext uri="{FF2B5EF4-FFF2-40B4-BE49-F238E27FC236}">
                <a16:creationId xmlns:a16="http://schemas.microsoft.com/office/drawing/2014/main" id="{64C26089-4055-4D4C-9422-E9AEADE1C66B}"/>
              </a:ext>
            </a:extLst>
          </p:cNvPr>
          <p:cNvSpPr>
            <a:spLocks noGrp="1"/>
          </p:cNvSpPr>
          <p:nvPr>
            <p:ph type="sldNum" sz="quarter" idx="12"/>
          </p:nvPr>
        </p:nvSpPr>
        <p:spPr/>
        <p:txBody>
          <a:bodyPr/>
          <a:lstStyle/>
          <a:p>
            <a:fld id="{1EBB458C-3622-4FDF-8CA7-83B6267620B8}" type="slidenum">
              <a:rPr lang="en-GB" smtClean="0"/>
              <a:t>3</a:t>
            </a:fld>
            <a:endParaRPr lang="en-GB"/>
          </a:p>
        </p:txBody>
      </p:sp>
    </p:spTree>
    <p:extLst>
      <p:ext uri="{BB962C8B-B14F-4D97-AF65-F5344CB8AC3E}">
        <p14:creationId xmlns:p14="http://schemas.microsoft.com/office/powerpoint/2010/main" val="55123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9314-901D-4745-8E04-6BB5A870F0FD}"/>
              </a:ext>
            </a:extLst>
          </p:cNvPr>
          <p:cNvSpPr>
            <a:spLocks noGrp="1"/>
          </p:cNvSpPr>
          <p:nvPr>
            <p:ph type="title"/>
          </p:nvPr>
        </p:nvSpPr>
        <p:spPr/>
        <p:txBody>
          <a:bodyPr/>
          <a:lstStyle/>
          <a:p>
            <a:r>
              <a:rPr lang="en-GB" dirty="0"/>
              <a:t>Using subqueries – Example</a:t>
            </a:r>
          </a:p>
        </p:txBody>
      </p:sp>
      <p:sp>
        <p:nvSpPr>
          <p:cNvPr id="8" name="Content Placeholder 2">
            <a:extLst>
              <a:ext uri="{FF2B5EF4-FFF2-40B4-BE49-F238E27FC236}">
                <a16:creationId xmlns:a16="http://schemas.microsoft.com/office/drawing/2014/main" id="{BB2B0EC7-80E7-48AC-88A8-217188B2D693}"/>
              </a:ext>
            </a:extLst>
          </p:cNvPr>
          <p:cNvSpPr txBox="1">
            <a:spLocks/>
          </p:cNvSpPr>
          <p:nvPr/>
        </p:nvSpPr>
        <p:spPr>
          <a:xfrm>
            <a:off x="178455" y="1109903"/>
            <a:ext cx="11824860" cy="2319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Problem: find out who earns more than Mr Pop.</a:t>
            </a:r>
          </a:p>
          <a:p>
            <a:r>
              <a:rPr lang="en-GB" dirty="0"/>
              <a:t>Embed a </a:t>
            </a:r>
            <a:r>
              <a:rPr lang="en-GB" b="1" dirty="0"/>
              <a:t>subquery </a:t>
            </a:r>
            <a:r>
              <a:rPr lang="en-GB" dirty="0"/>
              <a:t>(or </a:t>
            </a:r>
            <a:r>
              <a:rPr lang="en-GB" b="1" dirty="0"/>
              <a:t>inner query</a:t>
            </a:r>
            <a:r>
              <a:rPr lang="en-GB" dirty="0"/>
              <a:t>)</a:t>
            </a:r>
            <a:r>
              <a:rPr lang="en-GB" b="1" dirty="0"/>
              <a:t> </a:t>
            </a:r>
            <a:r>
              <a:rPr lang="en-GB" dirty="0"/>
              <a:t>within a </a:t>
            </a:r>
            <a:r>
              <a:rPr lang="en-GB" b="1" dirty="0"/>
              <a:t>main query </a:t>
            </a:r>
            <a:r>
              <a:rPr lang="en-GB" dirty="0"/>
              <a:t>(or</a:t>
            </a:r>
            <a:r>
              <a:rPr lang="en-GB" b="1" dirty="0"/>
              <a:t> outer query</a:t>
            </a:r>
            <a:r>
              <a:rPr lang="en-GB" dirty="0"/>
              <a:t>) to first find Pop’s salary</a:t>
            </a:r>
            <a:r>
              <a:rPr lang="en-GB" b="1" dirty="0"/>
              <a:t>.</a:t>
            </a:r>
          </a:p>
          <a:p>
            <a:r>
              <a:rPr lang="en-GB" dirty="0"/>
              <a:t>Use the output of the subquery as an input of the main query to retrieve the employees with salaries higher than Pop’s.</a:t>
            </a:r>
          </a:p>
        </p:txBody>
      </p:sp>
      <p:sp>
        <p:nvSpPr>
          <p:cNvPr id="7" name="TextBox 6">
            <a:extLst>
              <a:ext uri="{FF2B5EF4-FFF2-40B4-BE49-F238E27FC236}">
                <a16:creationId xmlns:a16="http://schemas.microsoft.com/office/drawing/2014/main" id="{A2069775-A923-4E75-838D-72ECD9D977B6}"/>
              </a:ext>
            </a:extLst>
          </p:cNvPr>
          <p:cNvSpPr txBox="1"/>
          <p:nvPr/>
        </p:nvSpPr>
        <p:spPr>
          <a:xfrm>
            <a:off x="1785038" y="3736615"/>
            <a:ext cx="8611693" cy="2894972"/>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err="1">
                <a:solidFill>
                  <a:srgbClr val="FFFFFF"/>
                </a:solidFill>
                <a:latin typeface="Consolas" panose="020B0609020204030204" pitchFamily="49" charset="0"/>
                <a:cs typeface="Times New Roman" pitchFamily="18" charset="0"/>
              </a:rPr>
              <a:t>lName</a:t>
            </a:r>
            <a:r>
              <a:rPr lang="en-GB" sz="2800" dirty="0">
                <a:solidFill>
                  <a:srgbClr val="FFFFFF"/>
                </a:solidFill>
                <a:latin typeface="Consolas" panose="020B0609020204030204" pitchFamily="49" charset="0"/>
                <a:cs typeface="Times New Roman" pitchFamily="18" charset="0"/>
              </a:rPr>
              <a:t>, </a:t>
            </a:r>
            <a:r>
              <a:rPr lang="en-GB" sz="2800" dirty="0" err="1">
                <a:solidFill>
                  <a:srgbClr val="FFFFFF"/>
                </a:solidFill>
                <a:latin typeface="Consolas" panose="020B0609020204030204" pitchFamily="49" charset="0"/>
                <a:cs typeface="Times New Roman" pitchFamily="18" charset="0"/>
              </a:rPr>
              <a:t>fName</a:t>
            </a:r>
            <a:r>
              <a:rPr lang="en-GB" sz="2800" dirty="0">
                <a:solidFill>
                  <a:srgbClr val="FFFFFF"/>
                </a:solidFill>
                <a:latin typeface="Consolas" panose="020B0609020204030204" pitchFamily="49" charset="0"/>
                <a:cs typeface="Times New Roman" pitchFamily="18" charset="0"/>
              </a:rPr>
              <a:t>, salary</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FFFF"/>
                </a:solidFill>
                <a:latin typeface="Consolas" panose="020B0609020204030204" pitchFamily="49" charset="0"/>
                <a:cs typeface="Times New Roman" pitchFamily="18" charset="0"/>
              </a:rPr>
              <a:t>WHERE 	salary </a:t>
            </a:r>
            <a:r>
              <a:rPr lang="en-GB" sz="2800" b="1" dirty="0">
                <a:solidFill>
                  <a:srgbClr val="FF6060"/>
                </a:solidFill>
                <a:latin typeface="Consolas" panose="020B0609020204030204" pitchFamily="49" charset="0"/>
                <a:cs typeface="Times New Roman" pitchFamily="18" charset="0"/>
              </a:rPr>
              <a:t>&gt;</a:t>
            </a:r>
            <a:r>
              <a:rPr lang="en-GB" sz="2800" dirty="0">
                <a:solidFill>
                  <a:srgbClr val="FFFFFF"/>
                </a:solidFill>
                <a:latin typeface="Consolas" panose="020B0609020204030204" pitchFamily="49" charset="0"/>
                <a:cs typeface="Times New Roman" pitchFamily="18" charset="0"/>
              </a:rPr>
              <a:t> </a:t>
            </a:r>
          </a:p>
          <a:p>
            <a:pPr marL="180000" lvl="0" indent="0">
              <a:buNone/>
            </a:pP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SELECT 	salary </a:t>
            </a:r>
          </a:p>
          <a:p>
            <a:pPr marL="180000" lvl="0" indent="0">
              <a:buNone/>
            </a:pPr>
            <a:r>
              <a:rPr lang="en-GB" sz="2800" dirty="0">
                <a:solidFill>
                  <a:srgbClr val="FFC000"/>
                </a:solidFill>
                <a:latin typeface="Consolas" panose="020B0609020204030204" pitchFamily="49" charset="0"/>
                <a:cs typeface="Times New Roman" pitchFamily="18" charset="0"/>
              </a:rPr>
              <a:t>				 FROM 	Emp</a:t>
            </a:r>
          </a:p>
          <a:p>
            <a:pPr marL="180000" lvl="0" indent="0">
              <a:buNone/>
            </a:pPr>
            <a:r>
              <a:rPr lang="en-GB" sz="2800" dirty="0">
                <a:solidFill>
                  <a:srgbClr val="FFC000"/>
                </a:solidFill>
                <a:latin typeface="Consolas" panose="020B0609020204030204" pitchFamily="49" charset="0"/>
                <a:cs typeface="Times New Roman" pitchFamily="18" charset="0"/>
              </a:rPr>
              <a:t>				 WHERE 	</a:t>
            </a:r>
            <a:r>
              <a:rPr lang="en-GB" sz="2800" dirty="0" err="1">
                <a:solidFill>
                  <a:srgbClr val="FFC000"/>
                </a:solidFill>
                <a:latin typeface="Consolas" panose="020B0609020204030204" pitchFamily="49" charset="0"/>
                <a:cs typeface="Times New Roman" pitchFamily="18" charset="0"/>
              </a:rPr>
              <a:t>lName</a:t>
            </a:r>
            <a:r>
              <a:rPr lang="en-GB" sz="2800" dirty="0">
                <a:solidFill>
                  <a:srgbClr val="FFC000"/>
                </a:solidFill>
                <a:latin typeface="Consolas" panose="020B0609020204030204" pitchFamily="49" charset="0"/>
                <a:cs typeface="Times New Roman" pitchFamily="18" charset="0"/>
              </a:rPr>
              <a:t> = 'Pop'</a:t>
            </a:r>
            <a:r>
              <a:rPr lang="en-GB" sz="2800" dirty="0">
                <a:solidFill>
                  <a:schemeClr val="bg1"/>
                </a:solidFill>
                <a:latin typeface="Consolas" panose="020B0609020204030204" pitchFamily="49" charset="0"/>
                <a:cs typeface="Times New Roman" pitchFamily="18" charset="0"/>
              </a:rPr>
              <a:t>);</a:t>
            </a:r>
          </a:p>
        </p:txBody>
      </p:sp>
      <p:sp>
        <p:nvSpPr>
          <p:cNvPr id="4" name="Slide Number Placeholder 3">
            <a:extLst>
              <a:ext uri="{FF2B5EF4-FFF2-40B4-BE49-F238E27FC236}">
                <a16:creationId xmlns:a16="http://schemas.microsoft.com/office/drawing/2014/main" id="{0AECF38B-35E6-43E3-9BE5-5E11E343469A}"/>
              </a:ext>
            </a:extLst>
          </p:cNvPr>
          <p:cNvSpPr>
            <a:spLocks noGrp="1"/>
          </p:cNvSpPr>
          <p:nvPr>
            <p:ph type="sldNum" sz="quarter" idx="12"/>
          </p:nvPr>
        </p:nvSpPr>
        <p:spPr/>
        <p:txBody>
          <a:bodyPr/>
          <a:lstStyle/>
          <a:p>
            <a:fld id="{1EBB458C-3622-4FDF-8CA7-83B6267620B8}" type="slidenum">
              <a:rPr lang="en-GB" smtClean="0"/>
              <a:t>30</a:t>
            </a:fld>
            <a:endParaRPr lang="en-GB"/>
          </a:p>
        </p:txBody>
      </p:sp>
    </p:spTree>
    <p:extLst>
      <p:ext uri="{BB962C8B-B14F-4D97-AF65-F5344CB8AC3E}">
        <p14:creationId xmlns:p14="http://schemas.microsoft.com/office/powerpoint/2010/main" val="2459626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9314-901D-4745-8E04-6BB5A870F0FD}"/>
              </a:ext>
            </a:extLst>
          </p:cNvPr>
          <p:cNvSpPr>
            <a:spLocks noGrp="1"/>
          </p:cNvSpPr>
          <p:nvPr>
            <p:ph type="title"/>
          </p:nvPr>
        </p:nvSpPr>
        <p:spPr/>
        <p:txBody>
          <a:bodyPr/>
          <a:lstStyle/>
          <a:p>
            <a:r>
              <a:rPr lang="en-GB" dirty="0"/>
              <a:t>Guidelines for subqueries</a:t>
            </a:r>
          </a:p>
        </p:txBody>
      </p:sp>
      <p:sp>
        <p:nvSpPr>
          <p:cNvPr id="4" name="Slide Number Placeholder 3">
            <a:extLst>
              <a:ext uri="{FF2B5EF4-FFF2-40B4-BE49-F238E27FC236}">
                <a16:creationId xmlns:a16="http://schemas.microsoft.com/office/drawing/2014/main" id="{0AECF38B-35E6-43E3-9BE5-5E11E343469A}"/>
              </a:ext>
            </a:extLst>
          </p:cNvPr>
          <p:cNvSpPr>
            <a:spLocks noGrp="1"/>
          </p:cNvSpPr>
          <p:nvPr>
            <p:ph type="sldNum" sz="quarter" idx="12"/>
          </p:nvPr>
        </p:nvSpPr>
        <p:spPr/>
        <p:txBody>
          <a:bodyPr/>
          <a:lstStyle/>
          <a:p>
            <a:fld id="{1EBB458C-3622-4FDF-8CA7-83B6267620B8}" type="slidenum">
              <a:rPr lang="en-GB" smtClean="0"/>
              <a:t>31</a:t>
            </a:fld>
            <a:endParaRPr lang="en-GB"/>
          </a:p>
        </p:txBody>
      </p:sp>
      <p:sp>
        <p:nvSpPr>
          <p:cNvPr id="5" name="Content Placeholder 2">
            <a:extLst>
              <a:ext uri="{FF2B5EF4-FFF2-40B4-BE49-F238E27FC236}">
                <a16:creationId xmlns:a16="http://schemas.microsoft.com/office/drawing/2014/main" id="{158A514F-CF04-4CB9-BCBD-88CDADB7D7E2}"/>
              </a:ext>
            </a:extLst>
          </p:cNvPr>
          <p:cNvSpPr txBox="1">
            <a:spLocks/>
          </p:cNvSpPr>
          <p:nvPr/>
        </p:nvSpPr>
        <p:spPr>
          <a:xfrm>
            <a:off x="237844" y="1501789"/>
            <a:ext cx="11835090" cy="44490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Enclose the subquery in parentheses.</a:t>
            </a:r>
          </a:p>
          <a:p>
            <a:endParaRPr lang="en-GB" dirty="0"/>
          </a:p>
          <a:p>
            <a:r>
              <a:rPr lang="en-GB" dirty="0"/>
              <a:t>Indent the subquery to the right of the main query.</a:t>
            </a:r>
          </a:p>
          <a:p>
            <a:endParaRPr lang="en-GB" dirty="0"/>
          </a:p>
          <a:p>
            <a:r>
              <a:rPr lang="en-GB" dirty="0"/>
              <a:t>Work out the number of rows returned by the subquery.</a:t>
            </a:r>
          </a:p>
          <a:p>
            <a:endParaRPr lang="en-GB" dirty="0"/>
          </a:p>
          <a:p>
            <a:pPr lvl="1"/>
            <a:r>
              <a:rPr lang="en-GB" dirty="0"/>
              <a:t>If the subquery returns one row, use single-row comparison operators.</a:t>
            </a:r>
          </a:p>
          <a:p>
            <a:pPr lvl="1"/>
            <a:endParaRPr lang="en-GB" dirty="0"/>
          </a:p>
          <a:p>
            <a:pPr lvl="1"/>
            <a:r>
              <a:rPr lang="en-GB" dirty="0"/>
              <a:t>If the subquery returns multiple rows, use multiple-row comparison operators.</a:t>
            </a:r>
          </a:p>
          <a:p>
            <a:pPr lvl="1"/>
            <a:endParaRPr lang="en-GB" dirty="0"/>
          </a:p>
          <a:p>
            <a:endParaRPr lang="en-GB" dirty="0"/>
          </a:p>
        </p:txBody>
      </p:sp>
    </p:spTree>
    <p:extLst>
      <p:ext uri="{BB962C8B-B14F-4D97-AF65-F5344CB8AC3E}">
        <p14:creationId xmlns:p14="http://schemas.microsoft.com/office/powerpoint/2010/main" val="1297030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9314-901D-4745-8E04-6BB5A870F0FD}"/>
              </a:ext>
            </a:extLst>
          </p:cNvPr>
          <p:cNvSpPr>
            <a:spLocks noGrp="1"/>
          </p:cNvSpPr>
          <p:nvPr>
            <p:ph type="title"/>
          </p:nvPr>
        </p:nvSpPr>
        <p:spPr/>
        <p:txBody>
          <a:bodyPr/>
          <a:lstStyle/>
          <a:p>
            <a:r>
              <a:rPr lang="en-GB" dirty="0"/>
              <a:t>Single-row subquery vs. multiple-row subquery </a:t>
            </a:r>
          </a:p>
        </p:txBody>
      </p:sp>
      <p:pic>
        <p:nvPicPr>
          <p:cNvPr id="15" name="Picture 14" descr="This image represents how a subquery is embedded within a main query and returns 1 row.">
            <a:extLst>
              <a:ext uri="{FF2B5EF4-FFF2-40B4-BE49-F238E27FC236}">
                <a16:creationId xmlns:a16="http://schemas.microsoft.com/office/drawing/2014/main" id="{EA55CE54-A563-4804-87CF-809356532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651" y="890814"/>
            <a:ext cx="6791325" cy="2714625"/>
          </a:xfrm>
          <a:prstGeom prst="rect">
            <a:avLst/>
          </a:prstGeom>
        </p:spPr>
      </p:pic>
      <p:sp>
        <p:nvSpPr>
          <p:cNvPr id="16" name="Content Placeholder 2">
            <a:extLst>
              <a:ext uri="{FF2B5EF4-FFF2-40B4-BE49-F238E27FC236}">
                <a16:creationId xmlns:a16="http://schemas.microsoft.com/office/drawing/2014/main" id="{B8F1B8CA-2C0A-42E9-B20D-76CB82719EB1}"/>
              </a:ext>
            </a:extLst>
          </p:cNvPr>
          <p:cNvSpPr txBox="1">
            <a:spLocks/>
          </p:cNvSpPr>
          <p:nvPr/>
        </p:nvSpPr>
        <p:spPr>
          <a:xfrm>
            <a:off x="7838026" y="1267895"/>
            <a:ext cx="3818899" cy="724445"/>
          </a:xfrm>
          <a:prstGeom prst="rect">
            <a:avLst/>
          </a:prstGeom>
          <a:solidFill>
            <a:srgbClr val="FFC000"/>
          </a:solidFill>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dirty="0"/>
              <a:t>Use single-row operator!</a:t>
            </a:r>
          </a:p>
        </p:txBody>
      </p:sp>
      <p:pic>
        <p:nvPicPr>
          <p:cNvPr id="11" name="Picture 10" descr="This image represents how a subquery is embedded within a main query and returns multiple rows.">
            <a:extLst>
              <a:ext uri="{FF2B5EF4-FFF2-40B4-BE49-F238E27FC236}">
                <a16:creationId xmlns:a16="http://schemas.microsoft.com/office/drawing/2014/main" id="{1D89111A-370C-42F3-A7B7-0481FA03F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651" y="3909025"/>
            <a:ext cx="7743825" cy="2905125"/>
          </a:xfrm>
          <a:prstGeom prst="rect">
            <a:avLst/>
          </a:prstGeom>
        </p:spPr>
      </p:pic>
      <p:sp>
        <p:nvSpPr>
          <p:cNvPr id="17" name="Content Placeholder 2">
            <a:extLst>
              <a:ext uri="{FF2B5EF4-FFF2-40B4-BE49-F238E27FC236}">
                <a16:creationId xmlns:a16="http://schemas.microsoft.com/office/drawing/2014/main" id="{C024D4E9-DCB9-4F6E-A3C1-A91F47759AAA}"/>
              </a:ext>
            </a:extLst>
          </p:cNvPr>
          <p:cNvSpPr txBox="1">
            <a:spLocks/>
          </p:cNvSpPr>
          <p:nvPr/>
        </p:nvSpPr>
        <p:spPr>
          <a:xfrm>
            <a:off x="7920796" y="4247653"/>
            <a:ext cx="3818899" cy="724445"/>
          </a:xfrm>
          <a:prstGeom prst="rect">
            <a:avLst/>
          </a:prstGeom>
          <a:solidFill>
            <a:srgbClr val="FFC000"/>
          </a:solidFill>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dirty="0"/>
              <a:t>Use multiple-row operator!</a:t>
            </a:r>
          </a:p>
        </p:txBody>
      </p:sp>
      <p:sp>
        <p:nvSpPr>
          <p:cNvPr id="4" name="Slide Number Placeholder 3">
            <a:extLst>
              <a:ext uri="{FF2B5EF4-FFF2-40B4-BE49-F238E27FC236}">
                <a16:creationId xmlns:a16="http://schemas.microsoft.com/office/drawing/2014/main" id="{0AECF38B-35E6-43E3-9BE5-5E11E343469A}"/>
              </a:ext>
            </a:extLst>
          </p:cNvPr>
          <p:cNvSpPr>
            <a:spLocks noGrp="1"/>
          </p:cNvSpPr>
          <p:nvPr>
            <p:ph type="sldNum" sz="quarter" idx="12"/>
          </p:nvPr>
        </p:nvSpPr>
        <p:spPr/>
        <p:txBody>
          <a:bodyPr/>
          <a:lstStyle/>
          <a:p>
            <a:fld id="{1EBB458C-3622-4FDF-8CA7-83B6267620B8}" type="slidenum">
              <a:rPr lang="en-GB" smtClean="0"/>
              <a:t>32</a:t>
            </a:fld>
            <a:endParaRPr lang="en-GB"/>
          </a:p>
        </p:txBody>
      </p:sp>
    </p:spTree>
    <p:extLst>
      <p:ext uri="{BB962C8B-B14F-4D97-AF65-F5344CB8AC3E}">
        <p14:creationId xmlns:p14="http://schemas.microsoft.com/office/powerpoint/2010/main" val="4222764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9314-901D-4745-8E04-6BB5A870F0FD}"/>
              </a:ext>
            </a:extLst>
          </p:cNvPr>
          <p:cNvSpPr>
            <a:spLocks noGrp="1"/>
          </p:cNvSpPr>
          <p:nvPr>
            <p:ph type="title"/>
          </p:nvPr>
        </p:nvSpPr>
        <p:spPr/>
        <p:txBody>
          <a:bodyPr/>
          <a:lstStyle/>
          <a:p>
            <a:r>
              <a:rPr lang="en-GB" dirty="0"/>
              <a:t>Single-row comparison operators </a:t>
            </a:r>
          </a:p>
        </p:txBody>
      </p:sp>
      <p:graphicFrame>
        <p:nvGraphicFramePr>
          <p:cNvPr id="8" name="Table 5" descr="This table compares and contrasts database objects in Oracle and MySQL">
            <a:extLst>
              <a:ext uri="{FF2B5EF4-FFF2-40B4-BE49-F238E27FC236}">
                <a16:creationId xmlns:a16="http://schemas.microsoft.com/office/drawing/2014/main" id="{CCC90E31-8396-48C0-B2A3-4604890B8D9F}"/>
              </a:ext>
            </a:extLst>
          </p:cNvPr>
          <p:cNvGraphicFramePr>
            <a:graphicFrameLocks/>
          </p:cNvGraphicFramePr>
          <p:nvPr/>
        </p:nvGraphicFramePr>
        <p:xfrm>
          <a:off x="1525331" y="1930941"/>
          <a:ext cx="9260115" cy="4360461"/>
        </p:xfrm>
        <a:graphic>
          <a:graphicData uri="http://schemas.openxmlformats.org/drawingml/2006/table">
            <a:tbl>
              <a:tblPr firstRow="1" bandRow="1">
                <a:tableStyleId>{5940675A-B579-460E-94D1-54222C63F5DA}</a:tableStyleId>
              </a:tblPr>
              <a:tblGrid>
                <a:gridCol w="4662353">
                  <a:extLst>
                    <a:ext uri="{9D8B030D-6E8A-4147-A177-3AD203B41FA5}">
                      <a16:colId xmlns:a16="http://schemas.microsoft.com/office/drawing/2014/main" val="141044072"/>
                    </a:ext>
                  </a:extLst>
                </a:gridCol>
                <a:gridCol w="4597762">
                  <a:extLst>
                    <a:ext uri="{9D8B030D-6E8A-4147-A177-3AD203B41FA5}">
                      <a16:colId xmlns:a16="http://schemas.microsoft.com/office/drawing/2014/main" val="4103456052"/>
                    </a:ext>
                  </a:extLst>
                </a:gridCol>
              </a:tblGrid>
              <a:tr h="622923">
                <a:tc>
                  <a:txBody>
                    <a:bodyPr/>
                    <a:lstStyle/>
                    <a:p>
                      <a:pPr algn="ctr"/>
                      <a:r>
                        <a:rPr lang="en-GB" sz="2800" dirty="0">
                          <a:solidFill>
                            <a:schemeClr val="bg1"/>
                          </a:solidFill>
                        </a:rPr>
                        <a:t>Operator</a:t>
                      </a:r>
                    </a:p>
                  </a:txBody>
                  <a:tcPr>
                    <a:solidFill>
                      <a:srgbClr val="0056B2"/>
                    </a:solidFill>
                  </a:tcPr>
                </a:tc>
                <a:tc>
                  <a:txBody>
                    <a:bodyPr/>
                    <a:lstStyle/>
                    <a:p>
                      <a:pPr algn="l"/>
                      <a:r>
                        <a:rPr lang="en-GB" sz="2800" dirty="0">
                          <a:solidFill>
                            <a:schemeClr val="bg1"/>
                          </a:solidFill>
                        </a:rPr>
                        <a:t>Description</a:t>
                      </a:r>
                    </a:p>
                  </a:txBody>
                  <a:tcPr>
                    <a:solidFill>
                      <a:srgbClr val="0056B2"/>
                    </a:solidFill>
                  </a:tcPr>
                </a:tc>
                <a:extLst>
                  <a:ext uri="{0D108BD9-81ED-4DB2-BD59-A6C34878D82A}">
                    <a16:rowId xmlns:a16="http://schemas.microsoft.com/office/drawing/2014/main" val="516511259"/>
                  </a:ext>
                </a:extLst>
              </a:tr>
              <a:tr h="622923">
                <a:tc>
                  <a:txBody>
                    <a:bodyPr/>
                    <a:lstStyle/>
                    <a:p>
                      <a:pPr algn="ctr"/>
                      <a:r>
                        <a:rPr lang="en-GB" sz="2600" i="0" dirty="0">
                          <a:latin typeface="+mn-lt"/>
                        </a:rPr>
                        <a:t>=</a:t>
                      </a:r>
                    </a:p>
                  </a:txBody>
                  <a:tcPr marL="72000" marR="72000" marT="72000" marB="72000" anchor="ctr"/>
                </a:tc>
                <a:tc>
                  <a:txBody>
                    <a:bodyPr/>
                    <a:lstStyle/>
                    <a:p>
                      <a:pPr algn="l"/>
                      <a:r>
                        <a:rPr lang="en-GB" sz="2600" i="0" dirty="0">
                          <a:latin typeface="+mn-lt"/>
                        </a:rPr>
                        <a:t>Equal to</a:t>
                      </a:r>
                    </a:p>
                  </a:txBody>
                  <a:tcPr marL="72000" marR="72000" marT="72000" marB="72000" anchor="ctr"/>
                </a:tc>
                <a:extLst>
                  <a:ext uri="{0D108BD9-81ED-4DB2-BD59-A6C34878D82A}">
                    <a16:rowId xmlns:a16="http://schemas.microsoft.com/office/drawing/2014/main" val="370395604"/>
                  </a:ext>
                </a:extLst>
              </a:tr>
              <a:tr h="622923">
                <a:tc>
                  <a:txBody>
                    <a:bodyPr/>
                    <a:lstStyle/>
                    <a:p>
                      <a:pPr algn="ctr"/>
                      <a:r>
                        <a:rPr lang="en-GB" sz="2600" i="0" dirty="0">
                          <a:latin typeface="+mn-lt"/>
                        </a:rPr>
                        <a:t>&gt;</a:t>
                      </a:r>
                    </a:p>
                  </a:txBody>
                  <a:tcPr marL="72000" marR="72000" marT="72000" marB="72000" anchor="ctr"/>
                </a:tc>
                <a:tc>
                  <a:txBody>
                    <a:bodyPr/>
                    <a:lstStyle/>
                    <a:p>
                      <a:pPr algn="l"/>
                      <a:r>
                        <a:rPr lang="en-GB" sz="2600" i="0" dirty="0">
                          <a:latin typeface="+mn-lt"/>
                        </a:rPr>
                        <a:t>Strictly greater than </a:t>
                      </a:r>
                    </a:p>
                  </a:txBody>
                  <a:tcPr marL="72000" marR="72000" marT="72000" marB="72000" anchor="ctr"/>
                </a:tc>
                <a:extLst>
                  <a:ext uri="{0D108BD9-81ED-4DB2-BD59-A6C34878D82A}">
                    <a16:rowId xmlns:a16="http://schemas.microsoft.com/office/drawing/2014/main" val="2025832619"/>
                  </a:ext>
                </a:extLst>
              </a:tr>
              <a:tr h="622923">
                <a:tc>
                  <a:txBody>
                    <a:bodyPr/>
                    <a:lstStyle/>
                    <a:p>
                      <a:pPr algn="ctr"/>
                      <a:r>
                        <a:rPr lang="en-GB" sz="2600" i="0" dirty="0">
                          <a:latin typeface="+mn-lt"/>
                        </a:rPr>
                        <a:t>&gt;=</a:t>
                      </a:r>
                    </a:p>
                  </a:txBody>
                  <a:tcPr marL="72000" marR="72000" marT="72000" marB="72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600" i="0" dirty="0">
                          <a:latin typeface="+mn-lt"/>
                        </a:rPr>
                        <a:t>Greater than or equal to </a:t>
                      </a:r>
                    </a:p>
                  </a:txBody>
                  <a:tcPr marL="72000" marR="72000" marT="72000" marB="72000" anchor="ctr"/>
                </a:tc>
                <a:extLst>
                  <a:ext uri="{0D108BD9-81ED-4DB2-BD59-A6C34878D82A}">
                    <a16:rowId xmlns:a16="http://schemas.microsoft.com/office/drawing/2014/main" val="2907565213"/>
                  </a:ext>
                </a:extLst>
              </a:tr>
              <a:tr h="622923">
                <a:tc>
                  <a:txBody>
                    <a:bodyPr/>
                    <a:lstStyle/>
                    <a:p>
                      <a:pPr algn="ctr"/>
                      <a:r>
                        <a:rPr lang="en-GB" sz="2600" i="0" dirty="0">
                          <a:latin typeface="+mn-lt"/>
                        </a:rPr>
                        <a:t>&lt;</a:t>
                      </a:r>
                    </a:p>
                  </a:txBody>
                  <a:tcPr marL="72000" marR="72000" marT="72000" marB="72000" anchor="ctr"/>
                </a:tc>
                <a:tc>
                  <a:txBody>
                    <a:bodyPr/>
                    <a:lstStyle/>
                    <a:p>
                      <a:pPr algn="l"/>
                      <a:r>
                        <a:rPr lang="en-GB" sz="2600" i="0" dirty="0">
                          <a:latin typeface="+mn-lt"/>
                        </a:rPr>
                        <a:t>Strictly less than</a:t>
                      </a:r>
                    </a:p>
                  </a:txBody>
                  <a:tcPr marL="72000" marR="72000" marT="72000" marB="72000" anchor="ctr"/>
                </a:tc>
                <a:extLst>
                  <a:ext uri="{0D108BD9-81ED-4DB2-BD59-A6C34878D82A}">
                    <a16:rowId xmlns:a16="http://schemas.microsoft.com/office/drawing/2014/main" val="3098422529"/>
                  </a:ext>
                </a:extLst>
              </a:tr>
              <a:tr h="622923">
                <a:tc>
                  <a:txBody>
                    <a:bodyPr/>
                    <a:lstStyle/>
                    <a:p>
                      <a:pPr algn="ctr"/>
                      <a:r>
                        <a:rPr lang="en-GB" sz="2600" i="0" dirty="0">
                          <a:latin typeface="+mn-lt"/>
                        </a:rPr>
                        <a:t>&lt;=</a:t>
                      </a:r>
                    </a:p>
                  </a:txBody>
                  <a:tcPr marL="72000" marR="72000" marT="72000" marB="72000" anchor="ctr"/>
                </a:tc>
                <a:tc>
                  <a:txBody>
                    <a:bodyPr/>
                    <a:lstStyle/>
                    <a:p>
                      <a:pPr algn="l"/>
                      <a:r>
                        <a:rPr lang="en-GB" sz="2600" i="0" dirty="0">
                          <a:latin typeface="+mn-lt"/>
                        </a:rPr>
                        <a:t>Less than or equal to</a:t>
                      </a:r>
                    </a:p>
                  </a:txBody>
                  <a:tcPr marL="72000" marR="72000" marT="72000" marB="72000" anchor="ctr"/>
                </a:tc>
                <a:extLst>
                  <a:ext uri="{0D108BD9-81ED-4DB2-BD59-A6C34878D82A}">
                    <a16:rowId xmlns:a16="http://schemas.microsoft.com/office/drawing/2014/main" val="3550052964"/>
                  </a:ext>
                </a:extLst>
              </a:tr>
              <a:tr h="622923">
                <a:tc>
                  <a:txBody>
                    <a:bodyPr/>
                    <a:lstStyle/>
                    <a:p>
                      <a:pPr algn="ctr"/>
                      <a:r>
                        <a:rPr lang="en-GB" sz="2600" i="0" dirty="0">
                          <a:latin typeface="+mn-lt"/>
                        </a:rPr>
                        <a:t>&lt;&gt;</a:t>
                      </a:r>
                    </a:p>
                  </a:txBody>
                  <a:tcPr marL="72000" marR="72000" marT="72000" marB="72000" anchor="ctr"/>
                </a:tc>
                <a:tc>
                  <a:txBody>
                    <a:bodyPr/>
                    <a:lstStyle/>
                    <a:p>
                      <a:pPr algn="l"/>
                      <a:r>
                        <a:rPr lang="en-GB" sz="2600" i="0" dirty="0">
                          <a:latin typeface="+mn-lt"/>
                        </a:rPr>
                        <a:t>Not equal to</a:t>
                      </a:r>
                    </a:p>
                  </a:txBody>
                  <a:tcPr marL="72000" marR="72000" marT="72000" marB="72000" anchor="ctr"/>
                </a:tc>
                <a:extLst>
                  <a:ext uri="{0D108BD9-81ED-4DB2-BD59-A6C34878D82A}">
                    <a16:rowId xmlns:a16="http://schemas.microsoft.com/office/drawing/2014/main" val="476624616"/>
                  </a:ext>
                </a:extLst>
              </a:tr>
            </a:tbl>
          </a:graphicData>
        </a:graphic>
      </p:graphicFrame>
      <p:sp>
        <p:nvSpPr>
          <p:cNvPr id="4" name="Slide Number Placeholder 3">
            <a:extLst>
              <a:ext uri="{FF2B5EF4-FFF2-40B4-BE49-F238E27FC236}">
                <a16:creationId xmlns:a16="http://schemas.microsoft.com/office/drawing/2014/main" id="{0AECF38B-35E6-43E3-9BE5-5E11E343469A}"/>
              </a:ext>
            </a:extLst>
          </p:cNvPr>
          <p:cNvSpPr>
            <a:spLocks noGrp="1"/>
          </p:cNvSpPr>
          <p:nvPr>
            <p:ph type="sldNum" sz="quarter" idx="12"/>
          </p:nvPr>
        </p:nvSpPr>
        <p:spPr/>
        <p:txBody>
          <a:bodyPr/>
          <a:lstStyle/>
          <a:p>
            <a:fld id="{1EBB458C-3622-4FDF-8CA7-83B6267620B8}" type="slidenum">
              <a:rPr lang="en-GB" smtClean="0"/>
              <a:t>33</a:t>
            </a:fld>
            <a:endParaRPr lang="en-GB"/>
          </a:p>
        </p:txBody>
      </p:sp>
      <p:sp>
        <p:nvSpPr>
          <p:cNvPr id="5" name="Content Placeholder 2">
            <a:extLst>
              <a:ext uri="{FF2B5EF4-FFF2-40B4-BE49-F238E27FC236}">
                <a16:creationId xmlns:a16="http://schemas.microsoft.com/office/drawing/2014/main" id="{F0A91F8E-6F64-4A53-9F1A-A5D93AA7F69D}"/>
              </a:ext>
            </a:extLst>
          </p:cNvPr>
          <p:cNvSpPr txBox="1">
            <a:spLocks/>
          </p:cNvSpPr>
          <p:nvPr/>
        </p:nvSpPr>
        <p:spPr>
          <a:xfrm>
            <a:off x="237843" y="1090925"/>
            <a:ext cx="11835090" cy="521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If subquery returns </a:t>
            </a:r>
            <a:r>
              <a:rPr lang="en-GB" b="1" dirty="0"/>
              <a:t>ONE ROW</a:t>
            </a:r>
            <a:r>
              <a:rPr lang="en-GB" dirty="0"/>
              <a:t>, use these operators:</a:t>
            </a:r>
          </a:p>
        </p:txBody>
      </p:sp>
    </p:spTree>
    <p:extLst>
      <p:ext uri="{BB962C8B-B14F-4D97-AF65-F5344CB8AC3E}">
        <p14:creationId xmlns:p14="http://schemas.microsoft.com/office/powerpoint/2010/main" val="3240312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9314-901D-4745-8E04-6BB5A870F0FD}"/>
              </a:ext>
            </a:extLst>
          </p:cNvPr>
          <p:cNvSpPr>
            <a:spLocks noGrp="1"/>
          </p:cNvSpPr>
          <p:nvPr>
            <p:ph type="title"/>
          </p:nvPr>
        </p:nvSpPr>
        <p:spPr/>
        <p:txBody>
          <a:bodyPr/>
          <a:lstStyle/>
          <a:p>
            <a:r>
              <a:rPr lang="en-GB" dirty="0"/>
              <a:t>Single-row subqueries – Example (1) </a:t>
            </a:r>
          </a:p>
        </p:txBody>
      </p:sp>
      <p:sp>
        <p:nvSpPr>
          <p:cNvPr id="6" name="Content Placeholder 2">
            <a:extLst>
              <a:ext uri="{FF2B5EF4-FFF2-40B4-BE49-F238E27FC236}">
                <a16:creationId xmlns:a16="http://schemas.microsoft.com/office/drawing/2014/main" id="{A8969A97-DA1A-4E13-8EE1-5C2A5B892645}"/>
              </a:ext>
            </a:extLst>
          </p:cNvPr>
          <p:cNvSpPr txBox="1">
            <a:spLocks/>
          </p:cNvSpPr>
          <p:nvPr/>
        </p:nvSpPr>
        <p:spPr>
          <a:xfrm>
            <a:off x="178455" y="1109903"/>
            <a:ext cx="11824860" cy="2319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Problem: find out who is </a:t>
            </a:r>
            <a:r>
              <a:rPr lang="en-GB" b="1" dirty="0"/>
              <a:t>not </a:t>
            </a:r>
            <a:r>
              <a:rPr lang="en-GB" dirty="0"/>
              <a:t>in the same department as employee 103.</a:t>
            </a:r>
          </a:p>
          <a:p>
            <a:r>
              <a:rPr lang="en-GB" dirty="0"/>
              <a:t>Embed a </a:t>
            </a:r>
            <a:r>
              <a:rPr lang="en-GB" b="1" dirty="0"/>
              <a:t>subquery </a:t>
            </a:r>
            <a:r>
              <a:rPr lang="en-GB" dirty="0"/>
              <a:t>(or </a:t>
            </a:r>
            <a:r>
              <a:rPr lang="en-GB" b="1" dirty="0"/>
              <a:t>inner query</a:t>
            </a:r>
            <a:r>
              <a:rPr lang="en-GB" dirty="0"/>
              <a:t>)</a:t>
            </a:r>
            <a:r>
              <a:rPr lang="en-GB" b="1" dirty="0"/>
              <a:t> </a:t>
            </a:r>
            <a:r>
              <a:rPr lang="en-GB" dirty="0"/>
              <a:t>within a </a:t>
            </a:r>
            <a:r>
              <a:rPr lang="en-GB" b="1" dirty="0"/>
              <a:t>main query </a:t>
            </a:r>
            <a:r>
              <a:rPr lang="en-GB" dirty="0"/>
              <a:t>(or</a:t>
            </a:r>
            <a:r>
              <a:rPr lang="en-GB" b="1" dirty="0"/>
              <a:t> outer query</a:t>
            </a:r>
            <a:r>
              <a:rPr lang="en-GB" dirty="0"/>
              <a:t>) to first find the department of employee 103</a:t>
            </a:r>
            <a:r>
              <a:rPr lang="en-GB" b="1" dirty="0"/>
              <a:t>.</a:t>
            </a:r>
          </a:p>
          <a:p>
            <a:r>
              <a:rPr lang="en-GB" dirty="0"/>
              <a:t>Use the output of the subquery as an input of the main query to retrieve the employees whose department is not the one of employee 103.</a:t>
            </a:r>
          </a:p>
        </p:txBody>
      </p:sp>
      <p:sp>
        <p:nvSpPr>
          <p:cNvPr id="7" name="TextBox 6">
            <a:extLst>
              <a:ext uri="{FF2B5EF4-FFF2-40B4-BE49-F238E27FC236}">
                <a16:creationId xmlns:a16="http://schemas.microsoft.com/office/drawing/2014/main" id="{0F9FA902-58EC-4F84-9FBA-40553F38526B}"/>
              </a:ext>
            </a:extLst>
          </p:cNvPr>
          <p:cNvSpPr txBox="1"/>
          <p:nvPr/>
        </p:nvSpPr>
        <p:spPr>
          <a:xfrm>
            <a:off x="1936515" y="3736615"/>
            <a:ext cx="8461420" cy="2894972"/>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err="1">
                <a:solidFill>
                  <a:srgbClr val="FFFFFF"/>
                </a:solidFill>
                <a:latin typeface="Consolas" panose="020B0609020204030204" pitchFamily="49" charset="0"/>
                <a:cs typeface="Times New Roman" pitchFamily="18" charset="0"/>
              </a:rPr>
              <a:t>lName</a:t>
            </a:r>
            <a:r>
              <a:rPr lang="en-GB" sz="2800" dirty="0">
                <a:solidFill>
                  <a:srgbClr val="FFFFFF"/>
                </a:solidFill>
                <a:latin typeface="Consolas" panose="020B0609020204030204" pitchFamily="49" charset="0"/>
                <a:cs typeface="Times New Roman" pitchFamily="18" charset="0"/>
              </a:rPr>
              <a:t>, </a:t>
            </a:r>
            <a:r>
              <a:rPr lang="en-GB" sz="2800" dirty="0" err="1">
                <a:solidFill>
                  <a:srgbClr val="FFFFFF"/>
                </a:solidFill>
                <a:latin typeface="Consolas" panose="020B0609020204030204" pitchFamily="49" charset="0"/>
                <a:cs typeface="Times New Roman" pitchFamily="18" charset="0"/>
              </a:rPr>
              <a:t>fName</a:t>
            </a:r>
            <a:r>
              <a:rPr lang="en-GB" sz="2800" dirty="0">
                <a:solidFill>
                  <a:srgbClr val="FFFFFF"/>
                </a:solidFill>
                <a:latin typeface="Consolas" panose="020B0609020204030204" pitchFamily="49" charset="0"/>
                <a:cs typeface="Times New Roman" pitchFamily="18" charset="0"/>
              </a:rPr>
              <a:t>, deptNo</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FFFF"/>
                </a:solidFill>
                <a:latin typeface="Consolas" panose="020B0609020204030204" pitchFamily="49" charset="0"/>
                <a:cs typeface="Times New Roman" pitchFamily="18" charset="0"/>
              </a:rPr>
              <a:t>WHERE 	deptNo </a:t>
            </a:r>
            <a:r>
              <a:rPr lang="en-GB" sz="2800" b="1" dirty="0">
                <a:solidFill>
                  <a:srgbClr val="FF6060"/>
                </a:solidFill>
                <a:latin typeface="Consolas" panose="020B0609020204030204" pitchFamily="49" charset="0"/>
                <a:cs typeface="Times New Roman" pitchFamily="18" charset="0"/>
              </a:rPr>
              <a:t>&lt;&gt;</a:t>
            </a:r>
            <a:r>
              <a:rPr lang="en-GB" sz="2800" dirty="0">
                <a:solidFill>
                  <a:srgbClr val="FFFFFF"/>
                </a:solidFill>
                <a:latin typeface="Consolas" panose="020B0609020204030204" pitchFamily="49" charset="0"/>
                <a:cs typeface="Times New Roman" pitchFamily="18" charset="0"/>
              </a:rPr>
              <a:t> </a:t>
            </a:r>
          </a:p>
          <a:p>
            <a:pPr marL="180000" lvl="0" indent="0">
              <a:buNone/>
            </a:pP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SELECT 	deptNo </a:t>
            </a:r>
          </a:p>
          <a:p>
            <a:pPr marL="180000" lvl="0" indent="0">
              <a:buNone/>
            </a:pPr>
            <a:r>
              <a:rPr lang="en-GB" sz="2800" dirty="0">
                <a:solidFill>
                  <a:srgbClr val="FFC000"/>
                </a:solidFill>
                <a:latin typeface="Consolas" panose="020B0609020204030204" pitchFamily="49" charset="0"/>
                <a:cs typeface="Times New Roman" pitchFamily="18" charset="0"/>
              </a:rPr>
              <a:t>				 FROM 	Emp</a:t>
            </a:r>
          </a:p>
          <a:p>
            <a:pPr marL="180000" lvl="0" indent="0">
              <a:buNone/>
            </a:pPr>
            <a:r>
              <a:rPr lang="en-GB" sz="2800" dirty="0">
                <a:solidFill>
                  <a:srgbClr val="FFC000"/>
                </a:solidFill>
                <a:latin typeface="Consolas" panose="020B0609020204030204" pitchFamily="49" charset="0"/>
                <a:cs typeface="Times New Roman" pitchFamily="18" charset="0"/>
              </a:rPr>
              <a:t>				 WHERE 	</a:t>
            </a:r>
            <a:r>
              <a:rPr lang="en-GB" sz="2800" dirty="0" err="1">
                <a:solidFill>
                  <a:srgbClr val="FFC000"/>
                </a:solidFill>
                <a:latin typeface="Consolas" panose="020B0609020204030204" pitchFamily="49" charset="0"/>
                <a:cs typeface="Times New Roman" pitchFamily="18" charset="0"/>
              </a:rPr>
              <a:t>empId</a:t>
            </a:r>
            <a:r>
              <a:rPr lang="en-GB" sz="2800" dirty="0">
                <a:solidFill>
                  <a:srgbClr val="FFC000"/>
                </a:solidFill>
                <a:latin typeface="Consolas" panose="020B0609020204030204" pitchFamily="49" charset="0"/>
                <a:cs typeface="Times New Roman" pitchFamily="18" charset="0"/>
              </a:rPr>
              <a:t> = 103</a:t>
            </a:r>
            <a:r>
              <a:rPr lang="en-GB" sz="2800" dirty="0">
                <a:solidFill>
                  <a:srgbClr val="FFFFFF"/>
                </a:solidFill>
                <a:latin typeface="Consolas" panose="020B0609020204030204" pitchFamily="49" charset="0"/>
                <a:cs typeface="Times New Roman" pitchFamily="18" charset="0"/>
              </a:rPr>
              <a:t>);</a:t>
            </a:r>
            <a:endParaRPr lang="en-GB" sz="2800" dirty="0">
              <a:solidFill>
                <a:srgbClr val="FFC000"/>
              </a:solidFill>
              <a:latin typeface="Consolas" panose="020B0609020204030204" pitchFamily="49" charset="0"/>
              <a:cs typeface="Times New Roman" pitchFamily="18" charset="0"/>
            </a:endParaRPr>
          </a:p>
        </p:txBody>
      </p:sp>
      <p:sp>
        <p:nvSpPr>
          <p:cNvPr id="4" name="Slide Number Placeholder 3">
            <a:extLst>
              <a:ext uri="{FF2B5EF4-FFF2-40B4-BE49-F238E27FC236}">
                <a16:creationId xmlns:a16="http://schemas.microsoft.com/office/drawing/2014/main" id="{0AECF38B-35E6-43E3-9BE5-5E11E343469A}"/>
              </a:ext>
            </a:extLst>
          </p:cNvPr>
          <p:cNvSpPr>
            <a:spLocks noGrp="1"/>
          </p:cNvSpPr>
          <p:nvPr>
            <p:ph type="sldNum" sz="quarter" idx="12"/>
          </p:nvPr>
        </p:nvSpPr>
        <p:spPr/>
        <p:txBody>
          <a:bodyPr/>
          <a:lstStyle/>
          <a:p>
            <a:fld id="{1EBB458C-3622-4FDF-8CA7-83B6267620B8}" type="slidenum">
              <a:rPr lang="en-GB" smtClean="0"/>
              <a:t>34</a:t>
            </a:fld>
            <a:endParaRPr lang="en-GB"/>
          </a:p>
        </p:txBody>
      </p:sp>
    </p:spTree>
    <p:extLst>
      <p:ext uri="{BB962C8B-B14F-4D97-AF65-F5344CB8AC3E}">
        <p14:creationId xmlns:p14="http://schemas.microsoft.com/office/powerpoint/2010/main" val="83519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9314-901D-4745-8E04-6BB5A870F0FD}"/>
              </a:ext>
            </a:extLst>
          </p:cNvPr>
          <p:cNvSpPr>
            <a:spLocks noGrp="1"/>
          </p:cNvSpPr>
          <p:nvPr>
            <p:ph type="title"/>
          </p:nvPr>
        </p:nvSpPr>
        <p:spPr/>
        <p:txBody>
          <a:bodyPr/>
          <a:lstStyle/>
          <a:p>
            <a:r>
              <a:rPr lang="en-GB" dirty="0"/>
              <a:t>Single-row subqueries – Example (2) </a:t>
            </a:r>
          </a:p>
        </p:txBody>
      </p:sp>
      <p:sp>
        <p:nvSpPr>
          <p:cNvPr id="9" name="Content Placeholder 2">
            <a:extLst>
              <a:ext uri="{FF2B5EF4-FFF2-40B4-BE49-F238E27FC236}">
                <a16:creationId xmlns:a16="http://schemas.microsoft.com/office/drawing/2014/main" id="{9B4008B4-E2A8-450B-87BE-024DADFF2454}"/>
              </a:ext>
            </a:extLst>
          </p:cNvPr>
          <p:cNvSpPr txBox="1">
            <a:spLocks/>
          </p:cNvSpPr>
          <p:nvPr/>
        </p:nvSpPr>
        <p:spPr>
          <a:xfrm>
            <a:off x="178455" y="1109903"/>
            <a:ext cx="11824860" cy="1009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Problem: find out who has the same position as employee 104 and at the same time has the same manager as employee 108.</a:t>
            </a:r>
          </a:p>
        </p:txBody>
      </p:sp>
      <p:sp>
        <p:nvSpPr>
          <p:cNvPr id="8" name="TextBox 7">
            <a:extLst>
              <a:ext uri="{FF2B5EF4-FFF2-40B4-BE49-F238E27FC236}">
                <a16:creationId xmlns:a16="http://schemas.microsoft.com/office/drawing/2014/main" id="{4F7F806D-E824-40D3-B5BB-26D8433D04A0}"/>
              </a:ext>
            </a:extLst>
          </p:cNvPr>
          <p:cNvSpPr txBox="1"/>
          <p:nvPr/>
        </p:nvSpPr>
        <p:spPr>
          <a:xfrm>
            <a:off x="1169027" y="2131076"/>
            <a:ext cx="9144000" cy="4542971"/>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err="1">
                <a:solidFill>
                  <a:srgbClr val="FFFFFF"/>
                </a:solidFill>
                <a:latin typeface="Consolas" panose="020B0609020204030204" pitchFamily="49" charset="0"/>
                <a:cs typeface="Times New Roman" pitchFamily="18" charset="0"/>
              </a:rPr>
              <a:t>lName</a:t>
            </a:r>
            <a:r>
              <a:rPr lang="en-GB" sz="2800" dirty="0">
                <a:solidFill>
                  <a:srgbClr val="FFFFFF"/>
                </a:solidFill>
                <a:latin typeface="Consolas" panose="020B0609020204030204" pitchFamily="49" charset="0"/>
                <a:cs typeface="Times New Roman" pitchFamily="18" charset="0"/>
              </a:rPr>
              <a:t>, </a:t>
            </a:r>
            <a:r>
              <a:rPr lang="en-GB" sz="2800" dirty="0" err="1">
                <a:solidFill>
                  <a:srgbClr val="FFFFFF"/>
                </a:solidFill>
                <a:latin typeface="Consolas" panose="020B0609020204030204" pitchFamily="49" charset="0"/>
                <a:cs typeface="Times New Roman" pitchFamily="18" charset="0"/>
              </a:rPr>
              <a:t>fName</a:t>
            </a:r>
            <a:r>
              <a:rPr lang="en-GB" sz="2800" dirty="0">
                <a:solidFill>
                  <a:srgbClr val="FFFFFF"/>
                </a:solidFill>
                <a:latin typeface="Consolas" panose="020B0609020204030204" pitchFamily="49" charset="0"/>
                <a:cs typeface="Times New Roman" pitchFamily="18" charset="0"/>
              </a:rPr>
              <a:t>, position, </a:t>
            </a:r>
            <a:r>
              <a:rPr lang="en-GB" sz="2800" dirty="0" err="1">
                <a:solidFill>
                  <a:srgbClr val="FFFFFF"/>
                </a:solidFill>
                <a:latin typeface="Consolas" panose="020B0609020204030204" pitchFamily="49" charset="0"/>
                <a:cs typeface="Times New Roman" pitchFamily="18" charset="0"/>
              </a:rPr>
              <a:t>mgrId</a:t>
            </a:r>
            <a:endParaRPr lang="en-GB" sz="2800" dirty="0">
              <a:solidFill>
                <a:srgbClr val="FFFFFF"/>
              </a:solidFill>
              <a:latin typeface="Consolas" panose="020B0609020204030204" pitchFamily="49" charset="0"/>
              <a:cs typeface="Times New Roman" pitchFamily="18" charset="0"/>
            </a:endParaRP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FFFF"/>
                </a:solidFill>
                <a:latin typeface="Consolas" panose="020B0609020204030204" pitchFamily="49" charset="0"/>
                <a:cs typeface="Times New Roman" pitchFamily="18" charset="0"/>
              </a:rPr>
              <a:t>WHERE 	position </a:t>
            </a:r>
            <a:r>
              <a:rPr lang="en-GB" sz="2800" b="1" dirty="0">
                <a:solidFill>
                  <a:srgbClr val="FF6060"/>
                </a:solidFill>
                <a:latin typeface="Consolas" panose="020B0609020204030204" pitchFamily="49" charset="0"/>
                <a:cs typeface="Times New Roman" pitchFamily="18" charset="0"/>
              </a:rPr>
              <a:t>=</a:t>
            </a:r>
            <a:r>
              <a:rPr lang="en-GB" sz="2800" dirty="0">
                <a:solidFill>
                  <a:srgbClr val="FFFFFF"/>
                </a:solidFill>
                <a:latin typeface="Consolas" panose="020B0609020204030204" pitchFamily="49" charset="0"/>
                <a:cs typeface="Times New Roman" pitchFamily="18" charset="0"/>
              </a:rPr>
              <a:t> </a:t>
            </a:r>
          </a:p>
          <a:p>
            <a:pPr marL="180000" lvl="0" indent="0">
              <a:buNone/>
            </a:pP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SELECT 	position </a:t>
            </a:r>
          </a:p>
          <a:p>
            <a:pPr marL="180000" lvl="0" indent="0">
              <a:buNone/>
            </a:pPr>
            <a:r>
              <a:rPr lang="en-GB" sz="2800" dirty="0">
                <a:solidFill>
                  <a:srgbClr val="FFC000"/>
                </a:solidFill>
                <a:latin typeface="Consolas" panose="020B0609020204030204" pitchFamily="49" charset="0"/>
                <a:cs typeface="Times New Roman" pitchFamily="18" charset="0"/>
              </a:rPr>
              <a:t>				 	 FROM 	Emp</a:t>
            </a:r>
          </a:p>
          <a:p>
            <a:pPr marL="180000" lvl="0" indent="0">
              <a:buNone/>
            </a:pPr>
            <a:r>
              <a:rPr lang="en-GB" sz="2800" dirty="0">
                <a:solidFill>
                  <a:srgbClr val="FFC000"/>
                </a:solidFill>
                <a:latin typeface="Consolas" panose="020B0609020204030204" pitchFamily="49" charset="0"/>
                <a:cs typeface="Times New Roman" pitchFamily="18" charset="0"/>
              </a:rPr>
              <a:t>				 	 WHERE 	</a:t>
            </a:r>
            <a:r>
              <a:rPr lang="en-GB" sz="2800" dirty="0" err="1">
                <a:solidFill>
                  <a:srgbClr val="FFC000"/>
                </a:solidFill>
                <a:latin typeface="Consolas" panose="020B0609020204030204" pitchFamily="49" charset="0"/>
                <a:cs typeface="Times New Roman" pitchFamily="18" charset="0"/>
              </a:rPr>
              <a:t>empId</a:t>
            </a:r>
            <a:r>
              <a:rPr lang="en-GB" sz="2800" dirty="0">
                <a:solidFill>
                  <a:srgbClr val="FFC000"/>
                </a:solidFill>
                <a:latin typeface="Consolas" panose="020B0609020204030204" pitchFamily="49" charset="0"/>
                <a:cs typeface="Times New Roman" pitchFamily="18" charset="0"/>
              </a:rPr>
              <a:t> = 104</a:t>
            </a:r>
            <a:r>
              <a:rPr lang="en-GB" sz="2800" dirty="0">
                <a:solidFill>
                  <a:srgbClr val="FFFFFF"/>
                </a:solidFill>
                <a:latin typeface="Consolas" panose="020B0609020204030204" pitchFamily="49" charset="0"/>
                <a:cs typeface="Times New Roman" pitchFamily="18" charset="0"/>
              </a:rPr>
              <a:t>)</a:t>
            </a:r>
          </a:p>
          <a:p>
            <a:pPr marL="180000" lvl="0" indent="0">
              <a:buNone/>
            </a:pPr>
            <a:r>
              <a:rPr lang="en-GB" sz="2800" dirty="0">
                <a:solidFill>
                  <a:srgbClr val="FFFFFF"/>
                </a:solidFill>
                <a:latin typeface="Consolas" panose="020B0609020204030204" pitchFamily="49" charset="0"/>
                <a:cs typeface="Times New Roman" pitchFamily="18" charset="0"/>
              </a:rPr>
              <a:t>AND 	</a:t>
            </a:r>
            <a:r>
              <a:rPr lang="en-GB" sz="2800" dirty="0" err="1">
                <a:solidFill>
                  <a:srgbClr val="FFFFFF"/>
                </a:solidFill>
                <a:latin typeface="Consolas" panose="020B0609020204030204" pitchFamily="49" charset="0"/>
                <a:cs typeface="Times New Roman" pitchFamily="18" charset="0"/>
              </a:rPr>
              <a:t>mgrId</a:t>
            </a:r>
            <a:r>
              <a:rPr lang="en-GB" sz="2800" dirty="0">
                <a:solidFill>
                  <a:srgbClr val="FFFFFF"/>
                </a:solidFill>
                <a:latin typeface="Consolas" panose="020B0609020204030204" pitchFamily="49" charset="0"/>
                <a:cs typeface="Times New Roman" pitchFamily="18" charset="0"/>
              </a:rPr>
              <a:t> </a:t>
            </a:r>
            <a:r>
              <a:rPr lang="en-GB" sz="2800" b="1" dirty="0">
                <a:solidFill>
                  <a:srgbClr val="FF6060"/>
                </a:solidFill>
                <a:latin typeface="Consolas" panose="020B0609020204030204" pitchFamily="49" charset="0"/>
                <a:cs typeface="Times New Roman" pitchFamily="18" charset="0"/>
              </a:rPr>
              <a:t>=</a:t>
            </a:r>
            <a:r>
              <a:rPr lang="en-GB" sz="2800" dirty="0">
                <a:solidFill>
                  <a:srgbClr val="FFFFFF"/>
                </a:solidFill>
                <a:latin typeface="Consolas" panose="020B0609020204030204" pitchFamily="49" charset="0"/>
                <a:cs typeface="Times New Roman" pitchFamily="18" charset="0"/>
              </a:rPr>
              <a:t> </a:t>
            </a:r>
          </a:p>
          <a:p>
            <a:pPr marL="180000" lvl="0" indent="0">
              <a:buNone/>
            </a:pP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SELECT 	</a:t>
            </a:r>
            <a:r>
              <a:rPr lang="en-GB" sz="2800" dirty="0" err="1">
                <a:solidFill>
                  <a:srgbClr val="FFC000"/>
                </a:solidFill>
                <a:latin typeface="Consolas" panose="020B0609020204030204" pitchFamily="49" charset="0"/>
                <a:cs typeface="Times New Roman" pitchFamily="18" charset="0"/>
              </a:rPr>
              <a:t>mgrId</a:t>
            </a:r>
            <a:r>
              <a:rPr lang="en-GB" sz="2800" dirty="0">
                <a:solidFill>
                  <a:srgbClr val="FFC000"/>
                </a:solidFill>
                <a:latin typeface="Consolas" panose="020B0609020204030204" pitchFamily="49" charset="0"/>
                <a:cs typeface="Times New Roman" pitchFamily="18" charset="0"/>
              </a:rPr>
              <a:t> </a:t>
            </a:r>
          </a:p>
          <a:p>
            <a:pPr marL="180000" lvl="0" indent="0">
              <a:buNone/>
            </a:pPr>
            <a:r>
              <a:rPr lang="en-GB" sz="2800" dirty="0">
                <a:solidFill>
                  <a:srgbClr val="FFC000"/>
                </a:solidFill>
                <a:latin typeface="Consolas" panose="020B0609020204030204" pitchFamily="49" charset="0"/>
                <a:cs typeface="Times New Roman" pitchFamily="18" charset="0"/>
              </a:rPr>
              <a:t>				 	 FROM 	Emp</a:t>
            </a:r>
          </a:p>
          <a:p>
            <a:pPr marL="180000" lvl="0" indent="0">
              <a:buNone/>
            </a:pPr>
            <a:r>
              <a:rPr lang="en-GB" sz="2800" dirty="0">
                <a:solidFill>
                  <a:srgbClr val="FFC000"/>
                </a:solidFill>
                <a:latin typeface="Consolas" panose="020B0609020204030204" pitchFamily="49" charset="0"/>
                <a:cs typeface="Times New Roman" pitchFamily="18" charset="0"/>
              </a:rPr>
              <a:t>				 	 WHERE 	</a:t>
            </a:r>
            <a:r>
              <a:rPr lang="en-GB" sz="2800" dirty="0" err="1">
                <a:solidFill>
                  <a:srgbClr val="FFC000"/>
                </a:solidFill>
                <a:latin typeface="Consolas" panose="020B0609020204030204" pitchFamily="49" charset="0"/>
                <a:cs typeface="Times New Roman" pitchFamily="18" charset="0"/>
              </a:rPr>
              <a:t>empId</a:t>
            </a:r>
            <a:r>
              <a:rPr lang="en-GB" sz="2800" dirty="0">
                <a:solidFill>
                  <a:srgbClr val="FFC000"/>
                </a:solidFill>
                <a:latin typeface="Consolas" panose="020B0609020204030204" pitchFamily="49" charset="0"/>
                <a:cs typeface="Times New Roman" pitchFamily="18" charset="0"/>
              </a:rPr>
              <a:t> = 108</a:t>
            </a:r>
            <a:r>
              <a:rPr lang="en-GB" sz="2800" dirty="0">
                <a:solidFill>
                  <a:srgbClr val="FFFFFF"/>
                </a:solidFill>
                <a:latin typeface="Consolas" panose="020B0609020204030204" pitchFamily="49" charset="0"/>
                <a:cs typeface="Times New Roman" pitchFamily="18" charset="0"/>
              </a:rPr>
              <a:t>);</a:t>
            </a:r>
            <a:endParaRPr lang="en-GB" sz="2800" dirty="0">
              <a:solidFill>
                <a:srgbClr val="FFC000"/>
              </a:solidFill>
              <a:latin typeface="Consolas" panose="020B0609020204030204" pitchFamily="49" charset="0"/>
              <a:cs typeface="Times New Roman" pitchFamily="18" charset="0"/>
            </a:endParaRPr>
          </a:p>
        </p:txBody>
      </p:sp>
      <p:sp>
        <p:nvSpPr>
          <p:cNvPr id="4" name="Slide Number Placeholder 3">
            <a:extLst>
              <a:ext uri="{FF2B5EF4-FFF2-40B4-BE49-F238E27FC236}">
                <a16:creationId xmlns:a16="http://schemas.microsoft.com/office/drawing/2014/main" id="{0AECF38B-35E6-43E3-9BE5-5E11E343469A}"/>
              </a:ext>
            </a:extLst>
          </p:cNvPr>
          <p:cNvSpPr>
            <a:spLocks noGrp="1"/>
          </p:cNvSpPr>
          <p:nvPr>
            <p:ph type="sldNum" sz="quarter" idx="12"/>
          </p:nvPr>
        </p:nvSpPr>
        <p:spPr/>
        <p:txBody>
          <a:bodyPr/>
          <a:lstStyle/>
          <a:p>
            <a:fld id="{1EBB458C-3622-4FDF-8CA7-83B6267620B8}" type="slidenum">
              <a:rPr lang="en-GB" smtClean="0"/>
              <a:t>35</a:t>
            </a:fld>
            <a:endParaRPr lang="en-GB"/>
          </a:p>
        </p:txBody>
      </p:sp>
    </p:spTree>
    <p:extLst>
      <p:ext uri="{BB962C8B-B14F-4D97-AF65-F5344CB8AC3E}">
        <p14:creationId xmlns:p14="http://schemas.microsoft.com/office/powerpoint/2010/main" val="3302675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CE41694-E35C-4F9B-A8A1-17DD06D973FC}"/>
              </a:ext>
            </a:extLst>
          </p:cNvPr>
          <p:cNvSpPr>
            <a:spLocks noGrp="1"/>
          </p:cNvSpPr>
          <p:nvPr>
            <p:ph type="title"/>
          </p:nvPr>
        </p:nvSpPr>
        <p:spPr>
          <a:xfrm>
            <a:off x="237845" y="0"/>
            <a:ext cx="11835089" cy="800100"/>
          </a:xfrm>
        </p:spPr>
        <p:txBody>
          <a:bodyPr/>
          <a:lstStyle/>
          <a:p>
            <a:r>
              <a:rPr lang="en-GB" dirty="0"/>
              <a:t>Using GROUP functions with single-row subqueries</a:t>
            </a:r>
            <a:endParaRPr lang="en-GB" dirty="0">
              <a:highlight>
                <a:srgbClr val="FFFF00"/>
              </a:highlight>
            </a:endParaRPr>
          </a:p>
        </p:txBody>
      </p:sp>
      <p:sp>
        <p:nvSpPr>
          <p:cNvPr id="7" name="Content Placeholder 2">
            <a:extLst>
              <a:ext uri="{FF2B5EF4-FFF2-40B4-BE49-F238E27FC236}">
                <a16:creationId xmlns:a16="http://schemas.microsoft.com/office/drawing/2014/main" id="{0293FDDF-E059-4CE6-9BE7-8ADA922BAA09}"/>
              </a:ext>
            </a:extLst>
          </p:cNvPr>
          <p:cNvSpPr txBox="1">
            <a:spLocks/>
          </p:cNvSpPr>
          <p:nvPr/>
        </p:nvSpPr>
        <p:spPr>
          <a:xfrm>
            <a:off x="142452" y="814607"/>
            <a:ext cx="11835090" cy="521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Find out who earns the same as the lowest salary in department 10.</a:t>
            </a:r>
          </a:p>
        </p:txBody>
      </p:sp>
      <p:sp>
        <p:nvSpPr>
          <p:cNvPr id="9" name="TextBox 8">
            <a:extLst>
              <a:ext uri="{FF2B5EF4-FFF2-40B4-BE49-F238E27FC236}">
                <a16:creationId xmlns:a16="http://schemas.microsoft.com/office/drawing/2014/main" id="{F785A198-2476-42FC-9866-2EAC464C17A6}"/>
              </a:ext>
            </a:extLst>
          </p:cNvPr>
          <p:cNvSpPr txBox="1"/>
          <p:nvPr/>
        </p:nvSpPr>
        <p:spPr>
          <a:xfrm>
            <a:off x="1092070" y="1335852"/>
            <a:ext cx="8461420" cy="2683750"/>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err="1">
                <a:solidFill>
                  <a:srgbClr val="FFFFFF"/>
                </a:solidFill>
                <a:latin typeface="Consolas" panose="020B0609020204030204" pitchFamily="49" charset="0"/>
                <a:cs typeface="Times New Roman" pitchFamily="18" charset="0"/>
              </a:rPr>
              <a:t>lName</a:t>
            </a:r>
            <a:r>
              <a:rPr lang="en-GB" sz="2800" dirty="0">
                <a:solidFill>
                  <a:srgbClr val="FFFFFF"/>
                </a:solidFill>
                <a:latin typeface="Consolas" panose="020B0609020204030204" pitchFamily="49" charset="0"/>
                <a:cs typeface="Times New Roman" pitchFamily="18" charset="0"/>
              </a:rPr>
              <a:t>, </a:t>
            </a:r>
            <a:r>
              <a:rPr lang="en-GB" sz="2800" dirty="0" err="1">
                <a:solidFill>
                  <a:srgbClr val="FFFFFF"/>
                </a:solidFill>
                <a:latin typeface="Consolas" panose="020B0609020204030204" pitchFamily="49" charset="0"/>
                <a:cs typeface="Times New Roman" pitchFamily="18" charset="0"/>
              </a:rPr>
              <a:t>fName</a:t>
            </a:r>
            <a:r>
              <a:rPr lang="en-GB" sz="2800" dirty="0">
                <a:solidFill>
                  <a:srgbClr val="FFFFFF"/>
                </a:solidFill>
                <a:latin typeface="Consolas" panose="020B0609020204030204" pitchFamily="49" charset="0"/>
                <a:cs typeface="Times New Roman" pitchFamily="18" charset="0"/>
              </a:rPr>
              <a:t>, deptNo, salary</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FFFF"/>
                </a:solidFill>
                <a:latin typeface="Consolas" panose="020B0609020204030204" pitchFamily="49" charset="0"/>
                <a:cs typeface="Times New Roman" pitchFamily="18" charset="0"/>
              </a:rPr>
              <a:t>WHERE 	salary </a:t>
            </a:r>
            <a:r>
              <a:rPr lang="en-GB" sz="2800" b="1" dirty="0">
                <a:solidFill>
                  <a:srgbClr val="FF6060"/>
                </a:solidFill>
                <a:latin typeface="Consolas" panose="020B0609020204030204" pitchFamily="49" charset="0"/>
                <a:cs typeface="Times New Roman" pitchFamily="18" charset="0"/>
              </a:rPr>
              <a:t>=</a:t>
            </a:r>
            <a:r>
              <a:rPr lang="en-GB" sz="2800" dirty="0">
                <a:solidFill>
                  <a:srgbClr val="FFFFFF"/>
                </a:solidFill>
                <a:latin typeface="Consolas" panose="020B0609020204030204" pitchFamily="49" charset="0"/>
                <a:cs typeface="Times New Roman" pitchFamily="18" charset="0"/>
              </a:rPr>
              <a:t> </a:t>
            </a:r>
          </a:p>
          <a:p>
            <a:pPr marL="180000" lvl="0" indent="0">
              <a:buNone/>
            </a:pP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SELECT 	MIN(salary) </a:t>
            </a:r>
          </a:p>
          <a:p>
            <a:pPr marL="180000" lvl="0" indent="0">
              <a:buNone/>
            </a:pPr>
            <a:r>
              <a:rPr lang="en-GB" sz="2800" dirty="0">
                <a:solidFill>
                  <a:srgbClr val="FFC000"/>
                </a:solidFill>
                <a:latin typeface="Consolas" panose="020B0609020204030204" pitchFamily="49" charset="0"/>
                <a:cs typeface="Times New Roman" pitchFamily="18" charset="0"/>
              </a:rPr>
              <a:t>				 FROM 	Emp</a:t>
            </a:r>
          </a:p>
          <a:p>
            <a:pPr marL="180000" lvl="0" indent="0">
              <a:buNone/>
            </a:pPr>
            <a:r>
              <a:rPr lang="en-GB" sz="2800" dirty="0">
                <a:solidFill>
                  <a:srgbClr val="FFC000"/>
                </a:solidFill>
                <a:latin typeface="Consolas" panose="020B0609020204030204" pitchFamily="49" charset="0"/>
                <a:cs typeface="Times New Roman" pitchFamily="18" charset="0"/>
              </a:rPr>
              <a:t>				 WHERE 	deptNo = 10</a:t>
            </a:r>
            <a:r>
              <a:rPr lang="en-GB" sz="2800" dirty="0">
                <a:solidFill>
                  <a:srgbClr val="FFFFFF"/>
                </a:solidFill>
                <a:latin typeface="Consolas" panose="020B0609020204030204" pitchFamily="49" charset="0"/>
                <a:cs typeface="Times New Roman" pitchFamily="18" charset="0"/>
              </a:rPr>
              <a:t>);</a:t>
            </a:r>
          </a:p>
        </p:txBody>
      </p:sp>
      <p:sp>
        <p:nvSpPr>
          <p:cNvPr id="8" name="Content Placeholder 2">
            <a:extLst>
              <a:ext uri="{FF2B5EF4-FFF2-40B4-BE49-F238E27FC236}">
                <a16:creationId xmlns:a16="http://schemas.microsoft.com/office/drawing/2014/main" id="{C2CA29BA-A2B2-42A4-B3FE-E9386EBFF605}"/>
              </a:ext>
            </a:extLst>
          </p:cNvPr>
          <p:cNvSpPr txBox="1">
            <a:spLocks/>
          </p:cNvSpPr>
          <p:nvPr/>
        </p:nvSpPr>
        <p:spPr>
          <a:xfrm>
            <a:off x="142452" y="4093695"/>
            <a:ext cx="12049548" cy="521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 Find out who earns the same &amp; more than the average salary in the firm.</a:t>
            </a:r>
          </a:p>
        </p:txBody>
      </p:sp>
      <p:sp>
        <p:nvSpPr>
          <p:cNvPr id="11" name="TextBox 10">
            <a:extLst>
              <a:ext uri="{FF2B5EF4-FFF2-40B4-BE49-F238E27FC236}">
                <a16:creationId xmlns:a16="http://schemas.microsoft.com/office/drawing/2014/main" id="{A0BF14FC-61E9-469B-86C4-823628842D11}"/>
              </a:ext>
            </a:extLst>
          </p:cNvPr>
          <p:cNvSpPr txBox="1"/>
          <p:nvPr/>
        </p:nvSpPr>
        <p:spPr>
          <a:xfrm>
            <a:off x="1092069" y="4561364"/>
            <a:ext cx="8461421" cy="2252786"/>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err="1">
                <a:solidFill>
                  <a:srgbClr val="FFFFFF"/>
                </a:solidFill>
                <a:latin typeface="Consolas" panose="020B0609020204030204" pitchFamily="49" charset="0"/>
                <a:cs typeface="Times New Roman" pitchFamily="18" charset="0"/>
              </a:rPr>
              <a:t>lName</a:t>
            </a:r>
            <a:r>
              <a:rPr lang="en-GB" sz="2800" dirty="0">
                <a:solidFill>
                  <a:srgbClr val="FFFFFF"/>
                </a:solidFill>
                <a:latin typeface="Consolas" panose="020B0609020204030204" pitchFamily="49" charset="0"/>
                <a:cs typeface="Times New Roman" pitchFamily="18" charset="0"/>
              </a:rPr>
              <a:t>, </a:t>
            </a:r>
            <a:r>
              <a:rPr lang="en-GB" sz="2800" dirty="0" err="1">
                <a:solidFill>
                  <a:srgbClr val="FFFFFF"/>
                </a:solidFill>
                <a:latin typeface="Consolas" panose="020B0609020204030204" pitchFamily="49" charset="0"/>
                <a:cs typeface="Times New Roman" pitchFamily="18" charset="0"/>
              </a:rPr>
              <a:t>fName</a:t>
            </a:r>
            <a:r>
              <a:rPr lang="en-GB" sz="2800" dirty="0">
                <a:solidFill>
                  <a:srgbClr val="FFFFFF"/>
                </a:solidFill>
                <a:latin typeface="Consolas" panose="020B0609020204030204" pitchFamily="49" charset="0"/>
                <a:cs typeface="Times New Roman" pitchFamily="18" charset="0"/>
              </a:rPr>
              <a:t>, deptNo, salary</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FFFF"/>
                </a:solidFill>
                <a:latin typeface="Consolas" panose="020B0609020204030204" pitchFamily="49" charset="0"/>
                <a:cs typeface="Times New Roman" pitchFamily="18" charset="0"/>
              </a:rPr>
              <a:t>WHERE 	salary </a:t>
            </a:r>
            <a:r>
              <a:rPr lang="en-GB" sz="2800" b="1" dirty="0">
                <a:solidFill>
                  <a:srgbClr val="FF6060"/>
                </a:solidFill>
                <a:latin typeface="Consolas" panose="020B0609020204030204" pitchFamily="49" charset="0"/>
                <a:cs typeface="Times New Roman" pitchFamily="18" charset="0"/>
              </a:rPr>
              <a:t>&gt;=</a:t>
            </a:r>
            <a:r>
              <a:rPr lang="en-GB" sz="2800" dirty="0">
                <a:solidFill>
                  <a:srgbClr val="FFFFFF"/>
                </a:solidFill>
                <a:latin typeface="Consolas" panose="020B0609020204030204" pitchFamily="49" charset="0"/>
                <a:cs typeface="Times New Roman" pitchFamily="18" charset="0"/>
              </a:rPr>
              <a:t> </a:t>
            </a:r>
          </a:p>
          <a:p>
            <a:pPr marL="180000" lvl="0" indent="0">
              <a:buNone/>
            </a:pP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SELECT 	AVG(salary) </a:t>
            </a:r>
          </a:p>
          <a:p>
            <a:pPr marL="180000" lvl="0" indent="0">
              <a:buNone/>
            </a:pPr>
            <a:r>
              <a:rPr lang="en-GB" sz="2800" dirty="0">
                <a:solidFill>
                  <a:srgbClr val="FFC000"/>
                </a:solidFill>
                <a:latin typeface="Consolas" panose="020B0609020204030204" pitchFamily="49" charset="0"/>
                <a:cs typeface="Times New Roman" pitchFamily="18" charset="0"/>
              </a:rPr>
              <a:t>				 FROM 	Emp</a:t>
            </a:r>
            <a:r>
              <a:rPr lang="en-GB" sz="2800" dirty="0">
                <a:solidFill>
                  <a:srgbClr val="FFFFFF"/>
                </a:solidFill>
                <a:latin typeface="Consolas" panose="020B0609020204030204" pitchFamily="49" charset="0"/>
                <a:cs typeface="Times New Roman" pitchFamily="18" charset="0"/>
              </a:rPr>
              <a:t>);</a:t>
            </a: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36</a:t>
            </a:fld>
            <a:endParaRPr lang="en-GB"/>
          </a:p>
        </p:txBody>
      </p:sp>
    </p:spTree>
    <p:extLst>
      <p:ext uri="{BB962C8B-B14F-4D97-AF65-F5344CB8AC3E}">
        <p14:creationId xmlns:p14="http://schemas.microsoft.com/office/powerpoint/2010/main" val="4185984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CE41694-E35C-4F9B-A8A1-17DD06D973FC}"/>
              </a:ext>
            </a:extLst>
          </p:cNvPr>
          <p:cNvSpPr>
            <a:spLocks noGrp="1"/>
          </p:cNvSpPr>
          <p:nvPr>
            <p:ph type="title"/>
          </p:nvPr>
        </p:nvSpPr>
        <p:spPr>
          <a:xfrm>
            <a:off x="237845" y="0"/>
            <a:ext cx="11835089" cy="800100"/>
          </a:xfrm>
        </p:spPr>
        <p:txBody>
          <a:bodyPr/>
          <a:lstStyle/>
          <a:p>
            <a:r>
              <a:rPr lang="en-GB" dirty="0"/>
              <a:t>Grouping data and restricting with a single-row subquery</a:t>
            </a:r>
            <a:endParaRPr lang="en-GB" dirty="0">
              <a:highlight>
                <a:srgbClr val="FFFF00"/>
              </a:highlight>
            </a:endParaRPr>
          </a:p>
        </p:txBody>
      </p:sp>
      <p:sp>
        <p:nvSpPr>
          <p:cNvPr id="13" name="Content Placeholder 2">
            <a:extLst>
              <a:ext uri="{FF2B5EF4-FFF2-40B4-BE49-F238E27FC236}">
                <a16:creationId xmlns:a16="http://schemas.microsoft.com/office/drawing/2014/main" id="{C7596768-B90D-447A-9235-3040FFD96C7D}"/>
              </a:ext>
            </a:extLst>
          </p:cNvPr>
          <p:cNvSpPr txBox="1">
            <a:spLocks/>
          </p:cNvSpPr>
          <p:nvPr/>
        </p:nvSpPr>
        <p:spPr>
          <a:xfrm>
            <a:off x="178455" y="1109902"/>
            <a:ext cx="11824860" cy="1430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List the departments and their lowest salaries, only for the departments for which the lowest salary is higher than the lowest salary in department 10.</a:t>
            </a:r>
          </a:p>
        </p:txBody>
      </p:sp>
      <p:sp>
        <p:nvSpPr>
          <p:cNvPr id="12" name="TextBox 11">
            <a:extLst>
              <a:ext uri="{FF2B5EF4-FFF2-40B4-BE49-F238E27FC236}">
                <a16:creationId xmlns:a16="http://schemas.microsoft.com/office/drawing/2014/main" id="{A7CC9192-020D-4264-8875-653392A244E9}"/>
              </a:ext>
            </a:extLst>
          </p:cNvPr>
          <p:cNvSpPr txBox="1"/>
          <p:nvPr/>
        </p:nvSpPr>
        <p:spPr>
          <a:xfrm>
            <a:off x="1349828" y="2590801"/>
            <a:ext cx="9710057" cy="3577769"/>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deptNo, MIN(salary)</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FFFF"/>
                </a:solidFill>
                <a:latin typeface="Consolas" panose="020B0609020204030204" pitchFamily="49" charset="0"/>
                <a:cs typeface="Times New Roman" pitchFamily="18" charset="0"/>
              </a:rPr>
              <a:t>GROUP 	BY deptNo</a:t>
            </a:r>
          </a:p>
          <a:p>
            <a:pPr marL="180000" lvl="0" indent="0">
              <a:buNone/>
            </a:pPr>
            <a:r>
              <a:rPr lang="en-GB" sz="2800" dirty="0">
                <a:solidFill>
                  <a:srgbClr val="FFC000"/>
                </a:solidFill>
                <a:latin typeface="Consolas" panose="020B0609020204030204" pitchFamily="49" charset="0"/>
                <a:cs typeface="Times New Roman" pitchFamily="18" charset="0"/>
              </a:rPr>
              <a:t>HAVING 	MIN(salary) </a:t>
            </a:r>
            <a:r>
              <a:rPr lang="en-GB" sz="2800" b="1" dirty="0">
                <a:solidFill>
                  <a:srgbClr val="FF6060"/>
                </a:solidFill>
                <a:latin typeface="Consolas" panose="020B0609020204030204" pitchFamily="49" charset="0"/>
                <a:cs typeface="Times New Roman" pitchFamily="18" charset="0"/>
              </a:rPr>
              <a:t>&gt;</a:t>
            </a:r>
            <a:r>
              <a:rPr lang="en-GB" sz="2800" dirty="0">
                <a:solidFill>
                  <a:srgbClr val="FFC000"/>
                </a:solidFill>
                <a:latin typeface="Consolas" panose="020B0609020204030204" pitchFamily="49" charset="0"/>
                <a:cs typeface="Times New Roman" pitchFamily="18" charset="0"/>
              </a:rPr>
              <a:t> </a:t>
            </a: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SELECT 	MIN(salary) </a:t>
            </a:r>
          </a:p>
          <a:p>
            <a:pPr marL="180000" lvl="0" indent="0">
              <a:buNone/>
            </a:pPr>
            <a:r>
              <a:rPr lang="en-GB" sz="2800" dirty="0">
                <a:solidFill>
                  <a:srgbClr val="FFC000"/>
                </a:solidFill>
                <a:latin typeface="Consolas" panose="020B0609020204030204" pitchFamily="49" charset="0"/>
                <a:cs typeface="Times New Roman" pitchFamily="18" charset="0"/>
              </a:rPr>
              <a:t>				 	 FROM 	Emp</a:t>
            </a:r>
          </a:p>
          <a:p>
            <a:pPr marL="180000" lvl="0" indent="0">
              <a:buNone/>
            </a:pPr>
            <a:r>
              <a:rPr lang="en-GB" sz="2800" dirty="0">
                <a:solidFill>
                  <a:srgbClr val="FFC000"/>
                </a:solidFill>
                <a:latin typeface="Consolas" panose="020B0609020204030204" pitchFamily="49" charset="0"/>
                <a:cs typeface="Times New Roman" pitchFamily="18" charset="0"/>
              </a:rPr>
              <a:t>				 	 WHERE 	deptNo = 10</a:t>
            </a:r>
            <a:r>
              <a:rPr lang="en-GB" sz="2800" dirty="0">
                <a:solidFill>
                  <a:srgbClr val="FFFFFF"/>
                </a:solidFill>
                <a:latin typeface="Consolas" panose="020B0609020204030204" pitchFamily="49" charset="0"/>
                <a:cs typeface="Times New Roman" pitchFamily="18" charset="0"/>
              </a:rPr>
              <a:t>);</a:t>
            </a:r>
            <a:endParaRPr lang="en-GB" sz="2800" dirty="0">
              <a:solidFill>
                <a:srgbClr val="FFC000"/>
              </a:solidFill>
              <a:latin typeface="Consolas" panose="020B0609020204030204" pitchFamily="49" charset="0"/>
              <a:cs typeface="Times New Roman" pitchFamily="18" charset="0"/>
            </a:endParaRP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37</a:t>
            </a:fld>
            <a:endParaRPr lang="en-GB"/>
          </a:p>
        </p:txBody>
      </p:sp>
    </p:spTree>
    <p:extLst>
      <p:ext uri="{BB962C8B-B14F-4D97-AF65-F5344CB8AC3E}">
        <p14:creationId xmlns:p14="http://schemas.microsoft.com/office/powerpoint/2010/main" val="1916617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CE41694-E35C-4F9B-A8A1-17DD06D973FC}"/>
              </a:ext>
            </a:extLst>
          </p:cNvPr>
          <p:cNvSpPr>
            <a:spLocks noGrp="1"/>
          </p:cNvSpPr>
          <p:nvPr>
            <p:ph type="title"/>
          </p:nvPr>
        </p:nvSpPr>
        <p:spPr>
          <a:xfrm>
            <a:off x="237845" y="0"/>
            <a:ext cx="11835089" cy="800100"/>
          </a:xfrm>
        </p:spPr>
        <p:txBody>
          <a:bodyPr/>
          <a:lstStyle/>
          <a:p>
            <a:r>
              <a:rPr lang="en-GB" dirty="0"/>
              <a:t>Illegal single-row subquery</a:t>
            </a:r>
            <a:endParaRPr lang="en-GB" dirty="0">
              <a:highlight>
                <a:srgbClr val="FFFF00"/>
              </a:highlight>
            </a:endParaRPr>
          </a:p>
        </p:txBody>
      </p:sp>
      <p:sp>
        <p:nvSpPr>
          <p:cNvPr id="6" name="Content Placeholder 2">
            <a:extLst>
              <a:ext uri="{FF2B5EF4-FFF2-40B4-BE49-F238E27FC236}">
                <a16:creationId xmlns:a16="http://schemas.microsoft.com/office/drawing/2014/main" id="{95FEDCF4-723D-4006-89EE-77268AB4F0A8}"/>
              </a:ext>
            </a:extLst>
          </p:cNvPr>
          <p:cNvSpPr txBox="1">
            <a:spLocks/>
          </p:cNvSpPr>
          <p:nvPr/>
        </p:nvSpPr>
        <p:spPr>
          <a:xfrm>
            <a:off x="178454" y="1109902"/>
            <a:ext cx="11942241" cy="1633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Subquery returns multiple rows but single-row operator is used</a:t>
            </a:r>
          </a:p>
          <a:p>
            <a:r>
              <a:rPr lang="en-GB" dirty="0"/>
              <a:t>Single-row comparison operator with multiple-row subquery is illegal! </a:t>
            </a:r>
            <a:r>
              <a:rPr lang="en-GB" b="1" dirty="0">
                <a:solidFill>
                  <a:srgbClr val="C00000"/>
                </a:solidFill>
                <a:sym typeface="Wingdings" panose="05000000000000000000" pitchFamily="2" charset="2"/>
              </a:rPr>
              <a:t></a:t>
            </a:r>
            <a:endParaRPr lang="en-GB" dirty="0"/>
          </a:p>
          <a:p>
            <a:r>
              <a:rPr lang="en-GB" sz="2800" b="1" dirty="0">
                <a:solidFill>
                  <a:srgbClr val="C00000"/>
                </a:solidFill>
              </a:rPr>
              <a:t>ERROR: Subquery returns more than 1 row!</a:t>
            </a:r>
            <a:endParaRPr lang="en-GB" dirty="0"/>
          </a:p>
        </p:txBody>
      </p:sp>
      <p:grpSp>
        <p:nvGrpSpPr>
          <p:cNvPr id="7" name="Group 6" descr="This is an erroneous subquery as the inner query retrieves multiples records but the outer query uses a single-row comparison operator.">
            <a:extLst>
              <a:ext uri="{FF2B5EF4-FFF2-40B4-BE49-F238E27FC236}">
                <a16:creationId xmlns:a16="http://schemas.microsoft.com/office/drawing/2014/main" id="{758792E4-44CF-46B7-9182-4ADC2D144352}"/>
              </a:ext>
            </a:extLst>
          </p:cNvPr>
          <p:cNvGrpSpPr/>
          <p:nvPr/>
        </p:nvGrpSpPr>
        <p:grpSpPr>
          <a:xfrm>
            <a:off x="1240971" y="2850242"/>
            <a:ext cx="9710057" cy="3157297"/>
            <a:chOff x="1240971" y="2850242"/>
            <a:chExt cx="9710057" cy="3157297"/>
          </a:xfrm>
        </p:grpSpPr>
        <p:sp>
          <p:nvSpPr>
            <p:cNvPr id="8" name="TextBox 7">
              <a:extLst>
                <a:ext uri="{FF2B5EF4-FFF2-40B4-BE49-F238E27FC236}">
                  <a16:creationId xmlns:a16="http://schemas.microsoft.com/office/drawing/2014/main" id="{76E63D76-52A0-49A4-938D-5663AD93E16D}"/>
                </a:ext>
              </a:extLst>
            </p:cNvPr>
            <p:cNvSpPr txBox="1"/>
            <p:nvPr/>
          </p:nvSpPr>
          <p:spPr>
            <a:xfrm>
              <a:off x="1240971" y="2850242"/>
              <a:ext cx="9710057" cy="3157297"/>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SELECT 	</a:t>
              </a:r>
              <a:r>
                <a:rPr lang="en-GB" sz="2800" dirty="0" err="1">
                  <a:solidFill>
                    <a:srgbClr val="FFFFFF"/>
                  </a:solidFill>
                  <a:latin typeface="Consolas" panose="020B0609020204030204" pitchFamily="49" charset="0"/>
                  <a:cs typeface="Times New Roman" pitchFamily="18" charset="0"/>
                </a:rPr>
                <a:t>lName</a:t>
              </a:r>
              <a:r>
                <a:rPr lang="en-GB" sz="2800" dirty="0">
                  <a:solidFill>
                    <a:srgbClr val="FFFFFF"/>
                  </a:solidFill>
                  <a:latin typeface="Consolas" panose="020B0609020204030204" pitchFamily="49" charset="0"/>
                  <a:cs typeface="Times New Roman" pitchFamily="18" charset="0"/>
                </a:rPr>
                <a:t>, </a:t>
              </a:r>
              <a:r>
                <a:rPr lang="en-GB" sz="2800" dirty="0" err="1">
                  <a:solidFill>
                    <a:srgbClr val="FFFFFF"/>
                  </a:solidFill>
                  <a:latin typeface="Consolas" panose="020B0609020204030204" pitchFamily="49" charset="0"/>
                  <a:cs typeface="Times New Roman" pitchFamily="18" charset="0"/>
                </a:rPr>
                <a:t>fName</a:t>
              </a:r>
              <a:r>
                <a:rPr lang="en-GB" sz="2800" dirty="0">
                  <a:solidFill>
                    <a:srgbClr val="FFFFFF"/>
                  </a:solidFill>
                  <a:latin typeface="Consolas" panose="020B0609020204030204" pitchFamily="49" charset="0"/>
                  <a:cs typeface="Times New Roman" pitchFamily="18" charset="0"/>
                </a:rPr>
                <a:t>, salary</a:t>
              </a:r>
            </a:p>
            <a:p>
              <a:pPr marL="180000" lvl="0" indent="0">
                <a:buNone/>
              </a:pPr>
              <a:r>
                <a:rPr lang="en-GB" sz="2800" dirty="0">
                  <a:solidFill>
                    <a:srgbClr val="FFFFFF"/>
                  </a:solidFill>
                  <a:latin typeface="Consolas" panose="020B0609020204030204" pitchFamily="49" charset="0"/>
                  <a:cs typeface="Times New Roman" pitchFamily="18" charset="0"/>
                </a:rPr>
                <a:t>FROM 	Emp</a:t>
              </a:r>
            </a:p>
            <a:p>
              <a:pPr marL="180000" lvl="0" indent="0">
                <a:buNone/>
              </a:pPr>
              <a:r>
                <a:rPr lang="en-GB" sz="2800" dirty="0">
                  <a:solidFill>
                    <a:srgbClr val="FFFFFF"/>
                  </a:solidFill>
                  <a:latin typeface="Consolas" panose="020B0609020204030204" pitchFamily="49" charset="0"/>
                  <a:cs typeface="Times New Roman" pitchFamily="18" charset="0"/>
                </a:rPr>
                <a:t>WHERE 	salary </a:t>
              </a:r>
              <a:r>
                <a:rPr lang="en-GB" sz="2800" dirty="0">
                  <a:solidFill>
                    <a:srgbClr val="FF6060"/>
                  </a:solidFill>
                  <a:latin typeface="Consolas" panose="020B0609020204030204" pitchFamily="49" charset="0"/>
                  <a:cs typeface="Times New Roman" pitchFamily="18" charset="0"/>
                </a:rPr>
                <a:t>=</a:t>
              </a:r>
              <a:r>
                <a:rPr lang="en-GB" sz="2800" dirty="0">
                  <a:solidFill>
                    <a:srgbClr val="FFFFFF"/>
                  </a:solidFill>
                  <a:latin typeface="Consolas" panose="020B0609020204030204" pitchFamily="49" charset="0"/>
                  <a:cs typeface="Times New Roman" pitchFamily="18" charset="0"/>
                </a:rPr>
                <a:t> </a:t>
              </a:r>
            </a:p>
            <a:p>
              <a:pPr marL="180000" lvl="0" indent="0">
                <a:buNone/>
              </a:pPr>
              <a:r>
                <a:rPr lang="en-GB" sz="2800" dirty="0">
                  <a:solidFill>
                    <a:srgbClr val="FFFFFF"/>
                  </a:solidFill>
                  <a:latin typeface="Consolas" panose="020B0609020204030204" pitchFamily="49" charset="0"/>
                  <a:cs typeface="Times New Roman" pitchFamily="18" charset="0"/>
                </a:rPr>
                <a:t>				(</a:t>
              </a:r>
              <a:r>
                <a:rPr lang="en-GB" sz="2800" dirty="0">
                  <a:solidFill>
                    <a:srgbClr val="FFC000"/>
                  </a:solidFill>
                  <a:latin typeface="Consolas" panose="020B0609020204030204" pitchFamily="49" charset="0"/>
                  <a:cs typeface="Times New Roman" pitchFamily="18" charset="0"/>
                </a:rPr>
                <a:t>SELECT 	 MIN(salary) </a:t>
              </a:r>
            </a:p>
            <a:p>
              <a:pPr marL="180000" lvl="0" indent="0">
                <a:buNone/>
              </a:pPr>
              <a:r>
                <a:rPr lang="en-GB" sz="2800" dirty="0">
                  <a:solidFill>
                    <a:srgbClr val="FFC000"/>
                  </a:solidFill>
                  <a:latin typeface="Consolas" panose="020B0609020204030204" pitchFamily="49" charset="0"/>
                  <a:cs typeface="Times New Roman" pitchFamily="18" charset="0"/>
                </a:rPr>
                <a:t>				 FROM 	 Emp</a:t>
              </a:r>
            </a:p>
            <a:p>
              <a:pPr marL="180000" lvl="0" indent="0">
                <a:buNone/>
              </a:pPr>
              <a:r>
                <a:rPr lang="en-GB" sz="2800" dirty="0">
                  <a:solidFill>
                    <a:srgbClr val="FFC000"/>
                  </a:solidFill>
                  <a:latin typeface="Consolas" panose="020B0609020204030204" pitchFamily="49" charset="0"/>
                  <a:cs typeface="Times New Roman" pitchFamily="18" charset="0"/>
                </a:rPr>
                <a:t>				 GROUP BY deptNo</a:t>
              </a:r>
              <a:r>
                <a:rPr lang="en-GB" sz="2800" dirty="0">
                  <a:solidFill>
                    <a:srgbClr val="FFFFFF"/>
                  </a:solidFill>
                  <a:latin typeface="Consolas" panose="020B0609020204030204" pitchFamily="49" charset="0"/>
                  <a:cs typeface="Times New Roman" pitchFamily="18" charset="0"/>
                </a:rPr>
                <a:t>);</a:t>
              </a:r>
              <a:endParaRPr lang="en-GB" sz="2800" dirty="0">
                <a:solidFill>
                  <a:srgbClr val="FFC000"/>
                </a:solidFill>
                <a:latin typeface="Consolas" panose="020B0609020204030204" pitchFamily="49" charset="0"/>
                <a:cs typeface="Times New Roman" pitchFamily="18" charset="0"/>
              </a:endParaRPr>
            </a:p>
          </p:txBody>
        </p:sp>
        <p:sp>
          <p:nvSpPr>
            <p:cNvPr id="9" name="Content Placeholder 2">
              <a:extLst>
                <a:ext uri="{FF2B5EF4-FFF2-40B4-BE49-F238E27FC236}">
                  <a16:creationId xmlns:a16="http://schemas.microsoft.com/office/drawing/2014/main" id="{2A5E0333-54F8-4E0B-AF7B-DC99C3F482D7}"/>
                </a:ext>
              </a:extLst>
            </p:cNvPr>
            <p:cNvSpPr txBox="1">
              <a:spLocks/>
            </p:cNvSpPr>
            <p:nvPr/>
          </p:nvSpPr>
          <p:spPr>
            <a:xfrm>
              <a:off x="8042199" y="3555096"/>
              <a:ext cx="2371241" cy="590901"/>
            </a:xfrm>
            <a:prstGeom prst="rect">
              <a:avLst/>
            </a:prstGeom>
            <a:solidFill>
              <a:srgbClr val="FFC000"/>
            </a:solidFill>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800" b="1" dirty="0"/>
                <a:t>WRONG!</a:t>
              </a:r>
            </a:p>
          </p:txBody>
        </p:sp>
      </p:gr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38</a:t>
            </a:fld>
            <a:endParaRPr lang="en-GB"/>
          </a:p>
        </p:txBody>
      </p:sp>
    </p:spTree>
    <p:extLst>
      <p:ext uri="{BB962C8B-B14F-4D97-AF65-F5344CB8AC3E}">
        <p14:creationId xmlns:p14="http://schemas.microsoft.com/office/powerpoint/2010/main" val="3396437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9314-901D-4745-8E04-6BB5A870F0FD}"/>
              </a:ext>
            </a:extLst>
          </p:cNvPr>
          <p:cNvSpPr>
            <a:spLocks noGrp="1"/>
          </p:cNvSpPr>
          <p:nvPr>
            <p:ph type="title"/>
          </p:nvPr>
        </p:nvSpPr>
        <p:spPr/>
        <p:txBody>
          <a:bodyPr/>
          <a:lstStyle/>
          <a:p>
            <a:r>
              <a:rPr lang="en-GB" dirty="0"/>
              <a:t>Multiple-row comparison operators </a:t>
            </a:r>
          </a:p>
        </p:txBody>
      </p:sp>
      <p:graphicFrame>
        <p:nvGraphicFramePr>
          <p:cNvPr id="8" name="Table 5" descr="This table compares and contrasts database objects in Oracle and MySQL">
            <a:extLst>
              <a:ext uri="{FF2B5EF4-FFF2-40B4-BE49-F238E27FC236}">
                <a16:creationId xmlns:a16="http://schemas.microsoft.com/office/drawing/2014/main" id="{CCC90E31-8396-48C0-B2A3-4604890B8D9F}"/>
              </a:ext>
            </a:extLst>
          </p:cNvPr>
          <p:cNvGraphicFramePr>
            <a:graphicFrameLocks/>
          </p:cNvGraphicFramePr>
          <p:nvPr/>
        </p:nvGraphicFramePr>
        <p:xfrm>
          <a:off x="901141" y="2058715"/>
          <a:ext cx="10389717" cy="3911286"/>
        </p:xfrm>
        <a:graphic>
          <a:graphicData uri="http://schemas.openxmlformats.org/drawingml/2006/table">
            <a:tbl>
              <a:tblPr firstRow="1" bandRow="1">
                <a:tableStyleId>{5940675A-B579-460E-94D1-54222C63F5DA}</a:tableStyleId>
              </a:tblPr>
              <a:tblGrid>
                <a:gridCol w="1876645">
                  <a:extLst>
                    <a:ext uri="{9D8B030D-6E8A-4147-A177-3AD203B41FA5}">
                      <a16:colId xmlns:a16="http://schemas.microsoft.com/office/drawing/2014/main" val="141044072"/>
                    </a:ext>
                  </a:extLst>
                </a:gridCol>
                <a:gridCol w="8513072">
                  <a:extLst>
                    <a:ext uri="{9D8B030D-6E8A-4147-A177-3AD203B41FA5}">
                      <a16:colId xmlns:a16="http://schemas.microsoft.com/office/drawing/2014/main" val="4103456052"/>
                    </a:ext>
                  </a:extLst>
                </a:gridCol>
              </a:tblGrid>
              <a:tr h="622923">
                <a:tc>
                  <a:txBody>
                    <a:bodyPr/>
                    <a:lstStyle/>
                    <a:p>
                      <a:pPr algn="ctr"/>
                      <a:r>
                        <a:rPr lang="en-GB" sz="2800" dirty="0">
                          <a:solidFill>
                            <a:schemeClr val="bg1"/>
                          </a:solidFill>
                        </a:rPr>
                        <a:t>Operator</a:t>
                      </a:r>
                    </a:p>
                  </a:txBody>
                  <a:tcPr>
                    <a:solidFill>
                      <a:srgbClr val="0056B2"/>
                    </a:solidFill>
                  </a:tcPr>
                </a:tc>
                <a:tc>
                  <a:txBody>
                    <a:bodyPr/>
                    <a:lstStyle/>
                    <a:p>
                      <a:pPr algn="l"/>
                      <a:r>
                        <a:rPr lang="en-GB" sz="2800" dirty="0">
                          <a:solidFill>
                            <a:schemeClr val="bg1"/>
                          </a:solidFill>
                        </a:rPr>
                        <a:t>Description</a:t>
                      </a:r>
                    </a:p>
                  </a:txBody>
                  <a:tcPr>
                    <a:solidFill>
                      <a:srgbClr val="0056B2"/>
                    </a:solidFill>
                  </a:tcPr>
                </a:tc>
                <a:extLst>
                  <a:ext uri="{0D108BD9-81ED-4DB2-BD59-A6C34878D82A}">
                    <a16:rowId xmlns:a16="http://schemas.microsoft.com/office/drawing/2014/main" val="516511259"/>
                  </a:ext>
                </a:extLst>
              </a:tr>
              <a:tr h="622923">
                <a:tc>
                  <a:txBody>
                    <a:bodyPr/>
                    <a:lstStyle/>
                    <a:p>
                      <a:pPr algn="ctr"/>
                      <a:r>
                        <a:rPr lang="en-GB" sz="2600" i="0" dirty="0">
                          <a:latin typeface="+mn-lt"/>
                        </a:rPr>
                        <a:t>IN</a:t>
                      </a:r>
                    </a:p>
                  </a:txBody>
                  <a:tcPr marL="72000" marR="72000" marT="72000" marB="72000" anchor="ctr"/>
                </a:tc>
                <a:tc>
                  <a:txBody>
                    <a:bodyPr/>
                    <a:lstStyle/>
                    <a:p>
                      <a:pPr algn="l"/>
                      <a:r>
                        <a:rPr lang="en-GB" sz="2600" i="0" dirty="0">
                          <a:latin typeface="+mn-lt"/>
                        </a:rPr>
                        <a:t>Matches any member of the list.</a:t>
                      </a:r>
                    </a:p>
                  </a:txBody>
                  <a:tcPr marL="72000" marR="72000" marT="72000" marB="72000" anchor="ctr"/>
                </a:tc>
                <a:extLst>
                  <a:ext uri="{0D108BD9-81ED-4DB2-BD59-A6C34878D82A}">
                    <a16:rowId xmlns:a16="http://schemas.microsoft.com/office/drawing/2014/main" val="370395604"/>
                  </a:ext>
                </a:extLst>
              </a:tr>
              <a:tr h="622923">
                <a:tc>
                  <a:txBody>
                    <a:bodyPr/>
                    <a:lstStyle/>
                    <a:p>
                      <a:pPr algn="ctr"/>
                      <a:r>
                        <a:rPr lang="en-GB" sz="2600" i="0" dirty="0">
                          <a:latin typeface="+mn-lt"/>
                        </a:rPr>
                        <a:t>ANY</a:t>
                      </a:r>
                    </a:p>
                  </a:txBody>
                  <a:tcPr marL="72000" marR="72000" marT="72000" marB="72000" anchor="ctr"/>
                </a:tc>
                <a:tc>
                  <a:txBody>
                    <a:bodyPr/>
                    <a:lstStyle/>
                    <a:p>
                      <a:pPr algn="l"/>
                      <a:r>
                        <a:rPr lang="en-GB" sz="2600" i="0" dirty="0">
                          <a:latin typeface="+mn-lt"/>
                        </a:rPr>
                        <a:t>Compare value to each value returned by subquery.</a:t>
                      </a:r>
                    </a:p>
                    <a:p>
                      <a:pPr algn="l"/>
                      <a:r>
                        <a:rPr lang="en-GB" sz="2600" i="0" dirty="0">
                          <a:latin typeface="+mn-lt"/>
                        </a:rPr>
                        <a:t>Condition verified if it compares favourably with </a:t>
                      </a:r>
                      <a:r>
                        <a:rPr lang="en-GB" sz="2600" b="1" i="0" dirty="0">
                          <a:latin typeface="+mn-lt"/>
                        </a:rPr>
                        <a:t>AT LEAST ONE </a:t>
                      </a:r>
                      <a:r>
                        <a:rPr lang="en-GB" sz="2600" i="0" dirty="0">
                          <a:latin typeface="+mn-lt"/>
                        </a:rPr>
                        <a:t>of the returned values.</a:t>
                      </a:r>
                    </a:p>
                  </a:txBody>
                  <a:tcPr marL="72000" marR="72000" marT="72000" marB="72000" anchor="ctr"/>
                </a:tc>
                <a:extLst>
                  <a:ext uri="{0D108BD9-81ED-4DB2-BD59-A6C34878D82A}">
                    <a16:rowId xmlns:a16="http://schemas.microsoft.com/office/drawing/2014/main" val="2025832619"/>
                  </a:ext>
                </a:extLst>
              </a:tr>
              <a:tr h="622923">
                <a:tc>
                  <a:txBody>
                    <a:bodyPr/>
                    <a:lstStyle/>
                    <a:p>
                      <a:pPr algn="ctr"/>
                      <a:r>
                        <a:rPr lang="en-GB" sz="2600" i="0" dirty="0">
                          <a:latin typeface="+mn-lt"/>
                        </a:rPr>
                        <a:t>ALL</a:t>
                      </a:r>
                    </a:p>
                  </a:txBody>
                  <a:tcPr marL="72000" marR="72000" marT="72000" marB="72000" anchor="ctr"/>
                </a:tc>
                <a:tc>
                  <a:txBody>
                    <a:bodyPr/>
                    <a:lstStyle/>
                    <a:p>
                      <a:pPr algn="l"/>
                      <a:r>
                        <a:rPr lang="en-GB" sz="2600" i="0" dirty="0">
                          <a:latin typeface="+mn-lt"/>
                        </a:rPr>
                        <a:t>Compare value to each value returned by subquery.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600" i="0" dirty="0">
                          <a:latin typeface="+mn-lt"/>
                        </a:rPr>
                        <a:t>Condition verified if it compares favourably with </a:t>
                      </a:r>
                      <a:r>
                        <a:rPr lang="en-GB" sz="2600" b="1" i="0" dirty="0">
                          <a:latin typeface="+mn-lt"/>
                        </a:rPr>
                        <a:t>ALL </a:t>
                      </a:r>
                      <a:r>
                        <a:rPr lang="en-GB" sz="2600" i="0" dirty="0">
                          <a:latin typeface="+mn-lt"/>
                        </a:rPr>
                        <a:t>of the returned values.</a:t>
                      </a:r>
                    </a:p>
                  </a:txBody>
                  <a:tcPr marL="72000" marR="72000" marT="72000" marB="72000" anchor="ctr"/>
                </a:tc>
                <a:extLst>
                  <a:ext uri="{0D108BD9-81ED-4DB2-BD59-A6C34878D82A}">
                    <a16:rowId xmlns:a16="http://schemas.microsoft.com/office/drawing/2014/main" val="2907565213"/>
                  </a:ext>
                </a:extLst>
              </a:tr>
            </a:tbl>
          </a:graphicData>
        </a:graphic>
      </p:graphicFrame>
      <p:sp>
        <p:nvSpPr>
          <p:cNvPr id="4" name="Slide Number Placeholder 3">
            <a:extLst>
              <a:ext uri="{FF2B5EF4-FFF2-40B4-BE49-F238E27FC236}">
                <a16:creationId xmlns:a16="http://schemas.microsoft.com/office/drawing/2014/main" id="{0AECF38B-35E6-43E3-9BE5-5E11E343469A}"/>
              </a:ext>
            </a:extLst>
          </p:cNvPr>
          <p:cNvSpPr>
            <a:spLocks noGrp="1"/>
          </p:cNvSpPr>
          <p:nvPr>
            <p:ph type="sldNum" sz="quarter" idx="12"/>
          </p:nvPr>
        </p:nvSpPr>
        <p:spPr/>
        <p:txBody>
          <a:bodyPr/>
          <a:lstStyle/>
          <a:p>
            <a:fld id="{1EBB458C-3622-4FDF-8CA7-83B6267620B8}" type="slidenum">
              <a:rPr lang="en-GB" smtClean="0"/>
              <a:t>39</a:t>
            </a:fld>
            <a:endParaRPr lang="en-GB"/>
          </a:p>
        </p:txBody>
      </p:sp>
      <p:sp>
        <p:nvSpPr>
          <p:cNvPr id="5" name="Content Placeholder 2">
            <a:extLst>
              <a:ext uri="{FF2B5EF4-FFF2-40B4-BE49-F238E27FC236}">
                <a16:creationId xmlns:a16="http://schemas.microsoft.com/office/drawing/2014/main" id="{F0A91F8E-6F64-4A53-9F1A-A5D93AA7F69D}"/>
              </a:ext>
            </a:extLst>
          </p:cNvPr>
          <p:cNvSpPr txBox="1">
            <a:spLocks/>
          </p:cNvSpPr>
          <p:nvPr/>
        </p:nvSpPr>
        <p:spPr>
          <a:xfrm>
            <a:off x="237843" y="1090925"/>
            <a:ext cx="11835090" cy="521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If subquery returns </a:t>
            </a:r>
            <a:r>
              <a:rPr lang="en-GB" b="1" dirty="0"/>
              <a:t>MULTIPLE ROWS</a:t>
            </a:r>
            <a:r>
              <a:rPr lang="en-GB" dirty="0"/>
              <a:t>, use these operators:</a:t>
            </a:r>
          </a:p>
        </p:txBody>
      </p:sp>
    </p:spTree>
    <p:extLst>
      <p:ext uri="{BB962C8B-B14F-4D97-AF65-F5344CB8AC3E}">
        <p14:creationId xmlns:p14="http://schemas.microsoft.com/office/powerpoint/2010/main" val="337420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F968-12CE-4A26-858C-026D7F1B8B95}"/>
              </a:ext>
            </a:extLst>
          </p:cNvPr>
          <p:cNvSpPr>
            <a:spLocks noGrp="1"/>
          </p:cNvSpPr>
          <p:nvPr>
            <p:ph type="title"/>
          </p:nvPr>
        </p:nvSpPr>
        <p:spPr/>
        <p:txBody>
          <a:bodyPr/>
          <a:lstStyle/>
          <a:p>
            <a:r>
              <a:rPr lang="en-GB" dirty="0"/>
              <a:t>SQL Statements and subsets of SQL</a:t>
            </a:r>
          </a:p>
        </p:txBody>
      </p:sp>
      <p:graphicFrame>
        <p:nvGraphicFramePr>
          <p:cNvPr id="6" name="Content Placeholder 5" descr="This table shows the main SQL statements and the main subsets of SQL">
            <a:extLst>
              <a:ext uri="{FF2B5EF4-FFF2-40B4-BE49-F238E27FC236}">
                <a16:creationId xmlns:a16="http://schemas.microsoft.com/office/drawing/2014/main" id="{1CF5ABF3-6A09-4593-8B13-0A7F281CE9A6}"/>
              </a:ext>
            </a:extLst>
          </p:cNvPr>
          <p:cNvGraphicFramePr>
            <a:graphicFrameLocks noGrp="1"/>
          </p:cNvGraphicFramePr>
          <p:nvPr>
            <p:ph idx="1"/>
            <p:extLst>
              <p:ext uri="{D42A27DB-BD31-4B8C-83A1-F6EECF244321}">
                <p14:modId xmlns:p14="http://schemas.microsoft.com/office/powerpoint/2010/main" val="3124931838"/>
              </p:ext>
            </p:extLst>
          </p:nvPr>
        </p:nvGraphicFramePr>
        <p:xfrm>
          <a:off x="1442362" y="800100"/>
          <a:ext cx="9307275" cy="5940480"/>
        </p:xfrm>
        <a:graphic>
          <a:graphicData uri="http://schemas.openxmlformats.org/drawingml/2006/table">
            <a:tbl>
              <a:tblPr firstRow="1" bandRow="1">
                <a:tableStyleId>{5940675A-B579-460E-94D1-54222C63F5DA}</a:tableStyleId>
              </a:tblPr>
              <a:tblGrid>
                <a:gridCol w="3095230">
                  <a:extLst>
                    <a:ext uri="{9D8B030D-6E8A-4147-A177-3AD203B41FA5}">
                      <a16:colId xmlns:a16="http://schemas.microsoft.com/office/drawing/2014/main" val="3059416822"/>
                    </a:ext>
                  </a:extLst>
                </a:gridCol>
                <a:gridCol w="6212045">
                  <a:extLst>
                    <a:ext uri="{9D8B030D-6E8A-4147-A177-3AD203B41FA5}">
                      <a16:colId xmlns:a16="http://schemas.microsoft.com/office/drawing/2014/main" val="141044072"/>
                    </a:ext>
                  </a:extLst>
                </a:gridCol>
              </a:tblGrid>
              <a:tr h="438341">
                <a:tc>
                  <a:txBody>
                    <a:bodyPr/>
                    <a:lstStyle/>
                    <a:p>
                      <a:r>
                        <a:rPr lang="en-GB" sz="2200" b="1" dirty="0">
                          <a:latin typeface="+mn-lt"/>
                        </a:rPr>
                        <a:t>SELECT</a:t>
                      </a:r>
                    </a:p>
                    <a:p>
                      <a:r>
                        <a:rPr lang="en-GB" sz="2200" b="1" dirty="0">
                          <a:latin typeface="+mn-lt"/>
                        </a:rPr>
                        <a:t>INSERT</a:t>
                      </a:r>
                    </a:p>
                    <a:p>
                      <a:r>
                        <a:rPr lang="en-GB" sz="2200" b="1" dirty="0">
                          <a:latin typeface="+mn-lt"/>
                        </a:rPr>
                        <a:t>UPDATE</a:t>
                      </a:r>
                    </a:p>
                    <a:p>
                      <a:r>
                        <a:rPr lang="en-GB" sz="2200" b="1" dirty="0">
                          <a:latin typeface="+mn-lt"/>
                        </a:rPr>
                        <a:t>DELETE </a:t>
                      </a:r>
                    </a:p>
                    <a:p>
                      <a:r>
                        <a:rPr lang="en-GB" sz="2200" b="1" dirty="0">
                          <a:latin typeface="+mn-lt"/>
                        </a:rPr>
                        <a:t>MERGE</a:t>
                      </a:r>
                    </a:p>
                  </a:txBody>
                  <a:tcPr marL="72000" marR="72000" marT="72000" marB="72000" anchor="ctr"/>
                </a:tc>
                <a:tc>
                  <a:txBody>
                    <a:bodyPr/>
                    <a:lstStyle/>
                    <a:p>
                      <a:r>
                        <a:rPr lang="en-GB" sz="3200" i="0" dirty="0">
                          <a:solidFill>
                            <a:schemeClr val="tx1"/>
                          </a:solidFill>
                          <a:latin typeface="+mn-lt"/>
                        </a:rPr>
                        <a:t>Data</a:t>
                      </a:r>
                      <a:r>
                        <a:rPr lang="en-GB" sz="3200" i="0" baseline="0" dirty="0">
                          <a:solidFill>
                            <a:schemeClr val="tx1"/>
                          </a:solidFill>
                          <a:latin typeface="+mn-lt"/>
                        </a:rPr>
                        <a:t> Manipulation Language (DML)</a:t>
                      </a:r>
                      <a:endParaRPr lang="en-GB" sz="3200" i="0" dirty="0">
                        <a:solidFill>
                          <a:schemeClr val="tx1"/>
                        </a:solidFill>
                        <a:latin typeface="+mn-lt"/>
                      </a:endParaRPr>
                    </a:p>
                  </a:txBody>
                  <a:tcPr marL="72000" marR="72000" marT="72000" marB="72000" anchor="ctr"/>
                </a:tc>
                <a:extLst>
                  <a:ext uri="{0D108BD9-81ED-4DB2-BD59-A6C34878D82A}">
                    <a16:rowId xmlns:a16="http://schemas.microsoft.com/office/drawing/2014/main" val="370395604"/>
                  </a:ext>
                </a:extLst>
              </a:tr>
              <a:tr h="438341">
                <a:tc>
                  <a:txBody>
                    <a:bodyPr/>
                    <a:lstStyle/>
                    <a:p>
                      <a:r>
                        <a:rPr lang="en-GB" sz="2200" b="1" dirty="0">
                          <a:latin typeface="+mn-lt"/>
                        </a:rPr>
                        <a:t>CREATE</a:t>
                      </a:r>
                    </a:p>
                    <a:p>
                      <a:r>
                        <a:rPr lang="en-GB" sz="2200" b="1" dirty="0">
                          <a:latin typeface="+mn-lt"/>
                        </a:rPr>
                        <a:t>ALTER</a:t>
                      </a:r>
                    </a:p>
                    <a:p>
                      <a:r>
                        <a:rPr lang="en-GB" sz="2200" b="1" dirty="0">
                          <a:latin typeface="+mn-lt"/>
                        </a:rPr>
                        <a:t>DROP</a:t>
                      </a:r>
                    </a:p>
                    <a:p>
                      <a:r>
                        <a:rPr lang="en-GB" sz="2200" b="1" dirty="0">
                          <a:latin typeface="+mn-lt"/>
                        </a:rPr>
                        <a:t>RENAME</a:t>
                      </a:r>
                    </a:p>
                    <a:p>
                      <a:r>
                        <a:rPr lang="en-GB" sz="2200" b="1" dirty="0">
                          <a:latin typeface="+mn-lt"/>
                        </a:rPr>
                        <a:t>TRUNCATE</a:t>
                      </a:r>
                    </a:p>
                    <a:p>
                      <a:r>
                        <a:rPr lang="en-GB" sz="2200" b="1" dirty="0">
                          <a:latin typeface="+mn-lt"/>
                        </a:rPr>
                        <a:t>COMMENT</a:t>
                      </a:r>
                    </a:p>
                  </a:txBody>
                  <a:tcPr marL="72000" marR="72000" marT="72000" marB="72000" anchor="ctr"/>
                </a:tc>
                <a:tc>
                  <a:txBody>
                    <a:bodyPr/>
                    <a:lstStyle/>
                    <a:p>
                      <a:r>
                        <a:rPr lang="en-GB" sz="3200" i="0" dirty="0">
                          <a:solidFill>
                            <a:schemeClr val="tx1"/>
                          </a:solidFill>
                          <a:latin typeface="+mn-lt"/>
                        </a:rPr>
                        <a:t>Data</a:t>
                      </a:r>
                      <a:r>
                        <a:rPr lang="en-GB" sz="3200" i="0" baseline="0" dirty="0">
                          <a:solidFill>
                            <a:schemeClr val="tx1"/>
                          </a:solidFill>
                          <a:latin typeface="+mn-lt"/>
                        </a:rPr>
                        <a:t> Definition Language (DDL)</a:t>
                      </a:r>
                      <a:endParaRPr lang="en-GB" sz="3200" i="0" dirty="0">
                        <a:solidFill>
                          <a:schemeClr val="tx1"/>
                        </a:solidFill>
                        <a:latin typeface="+mn-lt"/>
                      </a:endParaRPr>
                    </a:p>
                  </a:txBody>
                  <a:tcPr marL="72000" marR="72000" marT="72000" marB="72000" anchor="ctr"/>
                </a:tc>
                <a:extLst>
                  <a:ext uri="{0D108BD9-81ED-4DB2-BD59-A6C34878D82A}">
                    <a16:rowId xmlns:a16="http://schemas.microsoft.com/office/drawing/2014/main" val="2025832619"/>
                  </a:ext>
                </a:extLst>
              </a:tr>
              <a:tr h="438341">
                <a:tc>
                  <a:txBody>
                    <a:bodyPr/>
                    <a:lstStyle/>
                    <a:p>
                      <a:r>
                        <a:rPr lang="en-GB" sz="2200" b="1" dirty="0">
                          <a:latin typeface="+mn-lt"/>
                        </a:rPr>
                        <a:t>GRANT</a:t>
                      </a:r>
                    </a:p>
                    <a:p>
                      <a:r>
                        <a:rPr lang="en-GB" sz="2200" b="1" dirty="0">
                          <a:latin typeface="+mn-lt"/>
                        </a:rPr>
                        <a:t>REVOKE</a:t>
                      </a:r>
                    </a:p>
                  </a:txBody>
                  <a:tcPr marL="72000" marR="72000" marT="72000" marB="72000" anchor="ctr"/>
                </a:tc>
                <a:tc>
                  <a:txBody>
                    <a:bodyPr/>
                    <a:lstStyle/>
                    <a:p>
                      <a:r>
                        <a:rPr lang="en-GB" sz="3200" i="0" dirty="0">
                          <a:solidFill>
                            <a:schemeClr val="tx1"/>
                          </a:solidFill>
                          <a:latin typeface="+mn-lt"/>
                        </a:rPr>
                        <a:t>Data</a:t>
                      </a:r>
                      <a:r>
                        <a:rPr lang="en-GB" sz="3200" i="0" baseline="0" dirty="0">
                          <a:solidFill>
                            <a:schemeClr val="tx1"/>
                          </a:solidFill>
                          <a:latin typeface="+mn-lt"/>
                        </a:rPr>
                        <a:t> Control Language (DCL)</a:t>
                      </a:r>
                      <a:endParaRPr lang="en-GB" sz="3200" i="0" dirty="0">
                        <a:solidFill>
                          <a:schemeClr val="tx1"/>
                        </a:solidFill>
                        <a:latin typeface="+mn-lt"/>
                      </a:endParaRPr>
                    </a:p>
                  </a:txBody>
                  <a:tcPr marL="72000" marR="72000" marT="72000" marB="72000" anchor="ctr"/>
                </a:tc>
                <a:extLst>
                  <a:ext uri="{0D108BD9-81ED-4DB2-BD59-A6C34878D82A}">
                    <a16:rowId xmlns:a16="http://schemas.microsoft.com/office/drawing/2014/main" val="2907565213"/>
                  </a:ext>
                </a:extLst>
              </a:tr>
              <a:tr h="438341">
                <a:tc>
                  <a:txBody>
                    <a:bodyPr/>
                    <a:lstStyle/>
                    <a:p>
                      <a:r>
                        <a:rPr lang="en-GB" sz="2200" b="1" dirty="0">
                          <a:latin typeface="+mn-lt"/>
                        </a:rPr>
                        <a:t>COMMIT</a:t>
                      </a:r>
                    </a:p>
                    <a:p>
                      <a:r>
                        <a:rPr lang="en-GB" sz="2200" b="1" dirty="0">
                          <a:latin typeface="+mn-lt"/>
                        </a:rPr>
                        <a:t>ROLLBACK</a:t>
                      </a:r>
                    </a:p>
                    <a:p>
                      <a:r>
                        <a:rPr lang="en-GB" sz="2200" b="1" dirty="0">
                          <a:latin typeface="+mn-lt"/>
                        </a:rPr>
                        <a:t>SAVEPOINT</a:t>
                      </a:r>
                    </a:p>
                  </a:txBody>
                  <a:tcPr marL="72000" marR="72000" marT="72000" marB="72000" anchor="ctr"/>
                </a:tc>
                <a:tc>
                  <a:txBody>
                    <a:bodyPr/>
                    <a:lstStyle/>
                    <a:p>
                      <a:r>
                        <a:rPr lang="en-GB" sz="3200" i="0" dirty="0">
                          <a:solidFill>
                            <a:schemeClr val="tx1"/>
                          </a:solidFill>
                          <a:latin typeface="+mn-lt"/>
                        </a:rPr>
                        <a:t>Transaction Control</a:t>
                      </a:r>
                    </a:p>
                  </a:txBody>
                  <a:tcPr marL="72000" marR="72000" marT="72000" marB="72000" anchor="ctr"/>
                </a:tc>
                <a:extLst>
                  <a:ext uri="{0D108BD9-81ED-4DB2-BD59-A6C34878D82A}">
                    <a16:rowId xmlns:a16="http://schemas.microsoft.com/office/drawing/2014/main" val="3098422529"/>
                  </a:ext>
                </a:extLst>
              </a:tr>
            </a:tbl>
          </a:graphicData>
        </a:graphic>
      </p:graphicFrame>
      <p:sp>
        <p:nvSpPr>
          <p:cNvPr id="4" name="Slide Number Placeholder 3">
            <a:extLst>
              <a:ext uri="{FF2B5EF4-FFF2-40B4-BE49-F238E27FC236}">
                <a16:creationId xmlns:a16="http://schemas.microsoft.com/office/drawing/2014/main" id="{FDDA8C7A-F71E-4F72-A5B4-96A38688F0AE}"/>
              </a:ext>
            </a:extLst>
          </p:cNvPr>
          <p:cNvSpPr>
            <a:spLocks noGrp="1"/>
          </p:cNvSpPr>
          <p:nvPr>
            <p:ph type="sldNum" sz="quarter" idx="12"/>
          </p:nvPr>
        </p:nvSpPr>
        <p:spPr/>
        <p:txBody>
          <a:bodyPr/>
          <a:lstStyle/>
          <a:p>
            <a:fld id="{1EBB458C-3622-4FDF-8CA7-83B6267620B8}" type="slidenum">
              <a:rPr lang="en-GB" smtClean="0"/>
              <a:t>4</a:t>
            </a:fld>
            <a:endParaRPr lang="en-GB"/>
          </a:p>
        </p:txBody>
      </p:sp>
    </p:spTree>
    <p:extLst>
      <p:ext uri="{BB962C8B-B14F-4D97-AF65-F5344CB8AC3E}">
        <p14:creationId xmlns:p14="http://schemas.microsoft.com/office/powerpoint/2010/main" val="3441853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9314-901D-4745-8E04-6BB5A870F0FD}"/>
              </a:ext>
            </a:extLst>
          </p:cNvPr>
          <p:cNvSpPr>
            <a:spLocks noGrp="1"/>
          </p:cNvSpPr>
          <p:nvPr>
            <p:ph type="title"/>
          </p:nvPr>
        </p:nvSpPr>
        <p:spPr/>
        <p:txBody>
          <a:bodyPr/>
          <a:lstStyle/>
          <a:p>
            <a:r>
              <a:rPr lang="en-GB" dirty="0"/>
              <a:t>Using &lt; ANY in multiple-row subquery </a:t>
            </a:r>
          </a:p>
        </p:txBody>
      </p:sp>
      <p:sp>
        <p:nvSpPr>
          <p:cNvPr id="6" name="Content Placeholder 2">
            <a:extLst>
              <a:ext uri="{FF2B5EF4-FFF2-40B4-BE49-F238E27FC236}">
                <a16:creationId xmlns:a16="http://schemas.microsoft.com/office/drawing/2014/main" id="{76CCD5E4-60D3-48E4-9844-DA164C2F1695}"/>
              </a:ext>
            </a:extLst>
          </p:cNvPr>
          <p:cNvSpPr txBox="1">
            <a:spLocks/>
          </p:cNvSpPr>
          <p:nvPr/>
        </p:nvSpPr>
        <p:spPr>
          <a:xfrm>
            <a:off x="142451" y="946255"/>
            <a:ext cx="11824860" cy="192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Problem: find out who earn </a:t>
            </a:r>
            <a:r>
              <a:rPr lang="en-GB" b="1" dirty="0"/>
              <a:t>LESS THAN ANY </a:t>
            </a:r>
            <a:r>
              <a:rPr lang="en-GB" dirty="0"/>
              <a:t>of the database staff.</a:t>
            </a:r>
          </a:p>
          <a:p>
            <a:r>
              <a:rPr lang="en-GB" dirty="0"/>
              <a:t>The inner query retrieves multiple rows, here 4400 and 4000</a:t>
            </a:r>
            <a:endParaRPr lang="en-GB" b="1" dirty="0"/>
          </a:p>
          <a:p>
            <a:r>
              <a:rPr lang="en-GB" dirty="0"/>
              <a:t>The outer query retrieves the values that are in fact </a:t>
            </a:r>
            <a:r>
              <a:rPr lang="en-GB" b="1" dirty="0"/>
              <a:t>less than the maximum value</a:t>
            </a:r>
            <a:r>
              <a:rPr lang="en-GB" dirty="0"/>
              <a:t>, here 4400, but only for the non database staff</a:t>
            </a:r>
          </a:p>
        </p:txBody>
      </p:sp>
      <p:sp>
        <p:nvSpPr>
          <p:cNvPr id="7" name="TextBox 6">
            <a:extLst>
              <a:ext uri="{FF2B5EF4-FFF2-40B4-BE49-F238E27FC236}">
                <a16:creationId xmlns:a16="http://schemas.microsoft.com/office/drawing/2014/main" id="{18ECEAD0-76E6-4E28-B5F9-2A62A45DB0D7}"/>
              </a:ext>
            </a:extLst>
          </p:cNvPr>
          <p:cNvSpPr txBox="1"/>
          <p:nvPr/>
        </p:nvSpPr>
        <p:spPr>
          <a:xfrm>
            <a:off x="311127" y="3019905"/>
            <a:ext cx="11569747" cy="3179145"/>
          </a:xfrm>
          <a:prstGeom prst="rect">
            <a:avLst/>
          </a:prstGeom>
          <a:solidFill>
            <a:schemeClr val="tx1"/>
          </a:solidFill>
        </p:spPr>
        <p:txBody>
          <a:bodyPr wrap="square" bIns="46800" rtlCol="0" anchor="ctr" anchorCtr="0">
            <a:noAutofit/>
          </a:bodyPr>
          <a:lstStyle/>
          <a:p>
            <a:pPr marL="180000" lvl="0" indent="0">
              <a:buNone/>
            </a:pPr>
            <a:r>
              <a:rPr lang="en-GB" sz="2600" dirty="0">
                <a:solidFill>
                  <a:srgbClr val="FFFFFF"/>
                </a:solidFill>
                <a:latin typeface="Consolas" panose="020B0609020204030204" pitchFamily="49" charset="0"/>
                <a:cs typeface="Times New Roman" pitchFamily="18" charset="0"/>
              </a:rPr>
              <a:t>SELECT 	</a:t>
            </a:r>
            <a:r>
              <a:rPr lang="en-GB" sz="2600" dirty="0" err="1">
                <a:solidFill>
                  <a:srgbClr val="FFFFFF"/>
                </a:solidFill>
                <a:latin typeface="Consolas" panose="020B0609020204030204" pitchFamily="49" charset="0"/>
                <a:cs typeface="Times New Roman" pitchFamily="18" charset="0"/>
              </a:rPr>
              <a:t>lName</a:t>
            </a:r>
            <a:r>
              <a:rPr lang="en-GB" sz="2600" dirty="0">
                <a:solidFill>
                  <a:srgbClr val="FFFFFF"/>
                </a:solidFill>
                <a:latin typeface="Consolas" panose="020B0609020204030204" pitchFamily="49" charset="0"/>
                <a:cs typeface="Times New Roman" pitchFamily="18" charset="0"/>
              </a:rPr>
              <a:t>, </a:t>
            </a:r>
            <a:r>
              <a:rPr lang="en-GB" sz="2600" dirty="0" err="1">
                <a:solidFill>
                  <a:srgbClr val="FFFFFF"/>
                </a:solidFill>
                <a:latin typeface="Consolas" panose="020B0609020204030204" pitchFamily="49" charset="0"/>
                <a:cs typeface="Times New Roman" pitchFamily="18" charset="0"/>
              </a:rPr>
              <a:t>fName</a:t>
            </a:r>
            <a:r>
              <a:rPr lang="en-GB" sz="2600" dirty="0">
                <a:solidFill>
                  <a:srgbClr val="FFFFFF"/>
                </a:solidFill>
                <a:latin typeface="Consolas" panose="020B0609020204030204" pitchFamily="49" charset="0"/>
                <a:cs typeface="Times New Roman" pitchFamily="18" charset="0"/>
              </a:rPr>
              <a:t>, position, salary </a:t>
            </a:r>
          </a:p>
          <a:p>
            <a:pPr marL="180000" lvl="0" indent="0">
              <a:buNone/>
            </a:pPr>
            <a:r>
              <a:rPr lang="en-GB" sz="2600" dirty="0">
                <a:solidFill>
                  <a:srgbClr val="FFFFFF"/>
                </a:solidFill>
                <a:latin typeface="Consolas" panose="020B0609020204030204" pitchFamily="49" charset="0"/>
                <a:cs typeface="Times New Roman" pitchFamily="18" charset="0"/>
              </a:rPr>
              <a:t>FROM 	Emp</a:t>
            </a:r>
          </a:p>
          <a:p>
            <a:pPr marL="180000" lvl="0" indent="0">
              <a:buNone/>
            </a:pPr>
            <a:r>
              <a:rPr lang="en-GB" sz="2600" dirty="0">
                <a:solidFill>
                  <a:srgbClr val="FFFFFF"/>
                </a:solidFill>
                <a:latin typeface="Consolas" panose="020B0609020204030204" pitchFamily="49" charset="0"/>
                <a:cs typeface="Times New Roman" pitchFamily="18" charset="0"/>
              </a:rPr>
              <a:t>WHERE 	SALARY </a:t>
            </a:r>
            <a:r>
              <a:rPr lang="en-GB" sz="2600" b="1" dirty="0">
                <a:solidFill>
                  <a:srgbClr val="FF6060"/>
                </a:solidFill>
                <a:latin typeface="Consolas" panose="020B0609020204030204" pitchFamily="49" charset="0"/>
                <a:cs typeface="Times New Roman" pitchFamily="18" charset="0"/>
              </a:rPr>
              <a:t>&lt; ANY</a:t>
            </a:r>
            <a:r>
              <a:rPr lang="en-GB" sz="2600" dirty="0">
                <a:solidFill>
                  <a:srgbClr val="FFFFFF"/>
                </a:solidFill>
                <a:latin typeface="Consolas" panose="020B0609020204030204" pitchFamily="49" charset="0"/>
                <a:cs typeface="Times New Roman" pitchFamily="18" charset="0"/>
              </a:rPr>
              <a:t> </a:t>
            </a:r>
          </a:p>
          <a:p>
            <a:pPr marL="180000" lvl="0" indent="0">
              <a:buNone/>
            </a:pPr>
            <a:r>
              <a:rPr lang="en-GB" sz="2600" dirty="0">
                <a:solidFill>
                  <a:srgbClr val="FFFFFF"/>
                </a:solidFill>
                <a:latin typeface="Consolas" panose="020B0609020204030204" pitchFamily="49" charset="0"/>
                <a:cs typeface="Times New Roman" pitchFamily="18" charset="0"/>
              </a:rPr>
              <a:t>					(</a:t>
            </a:r>
            <a:r>
              <a:rPr lang="en-GB" sz="2600" dirty="0">
                <a:solidFill>
                  <a:srgbClr val="FFC000"/>
                </a:solidFill>
                <a:latin typeface="Consolas" panose="020B0609020204030204" pitchFamily="49" charset="0"/>
                <a:cs typeface="Times New Roman" pitchFamily="18" charset="0"/>
              </a:rPr>
              <a:t>SELECT 	salary </a:t>
            </a:r>
          </a:p>
          <a:p>
            <a:pPr marL="180000" lvl="0" indent="0">
              <a:buNone/>
            </a:pPr>
            <a:r>
              <a:rPr lang="en-GB" sz="2600" dirty="0">
                <a:solidFill>
                  <a:srgbClr val="FFC000"/>
                </a:solidFill>
                <a:latin typeface="Consolas" panose="020B0609020204030204" pitchFamily="49" charset="0"/>
                <a:cs typeface="Times New Roman" pitchFamily="18" charset="0"/>
              </a:rPr>
              <a:t>				 	 FROM 	Emp</a:t>
            </a:r>
          </a:p>
          <a:p>
            <a:pPr marL="180000" lvl="0" indent="0">
              <a:buNone/>
            </a:pPr>
            <a:r>
              <a:rPr lang="en-GB" sz="2600" dirty="0">
                <a:solidFill>
                  <a:srgbClr val="FFC000"/>
                </a:solidFill>
                <a:latin typeface="Consolas" panose="020B0609020204030204" pitchFamily="49" charset="0"/>
                <a:cs typeface="Times New Roman" pitchFamily="18" charset="0"/>
              </a:rPr>
              <a:t>				 	 WHERE 	position LIKE '%Database%'</a:t>
            </a:r>
            <a:r>
              <a:rPr lang="en-GB" sz="2600" dirty="0">
                <a:solidFill>
                  <a:srgbClr val="FFFFFF"/>
                </a:solidFill>
                <a:latin typeface="Consolas" panose="020B0609020204030204" pitchFamily="49" charset="0"/>
                <a:cs typeface="Times New Roman" pitchFamily="18" charset="0"/>
              </a:rPr>
              <a:t>)</a:t>
            </a:r>
          </a:p>
          <a:p>
            <a:pPr marL="180000" lvl="0" indent="0">
              <a:buNone/>
            </a:pPr>
            <a:r>
              <a:rPr lang="en-GB" sz="2600" dirty="0">
                <a:solidFill>
                  <a:srgbClr val="FFFFFF"/>
                </a:solidFill>
                <a:latin typeface="Consolas" panose="020B0609020204030204" pitchFamily="49" charset="0"/>
                <a:cs typeface="Times New Roman" pitchFamily="18" charset="0"/>
              </a:rPr>
              <a:t>AND		position NOT LIKE '%Database%';</a:t>
            </a:r>
            <a:endParaRPr lang="en-GB" sz="2600" dirty="0">
              <a:solidFill>
                <a:srgbClr val="FFC000"/>
              </a:solidFill>
              <a:latin typeface="Consolas" panose="020B0609020204030204" pitchFamily="49" charset="0"/>
              <a:cs typeface="Times New Roman" pitchFamily="18" charset="0"/>
            </a:endParaRPr>
          </a:p>
        </p:txBody>
      </p:sp>
      <p:sp>
        <p:nvSpPr>
          <p:cNvPr id="4" name="Slide Number Placeholder 3">
            <a:extLst>
              <a:ext uri="{FF2B5EF4-FFF2-40B4-BE49-F238E27FC236}">
                <a16:creationId xmlns:a16="http://schemas.microsoft.com/office/drawing/2014/main" id="{0AECF38B-35E6-43E3-9BE5-5E11E343469A}"/>
              </a:ext>
            </a:extLst>
          </p:cNvPr>
          <p:cNvSpPr>
            <a:spLocks noGrp="1"/>
          </p:cNvSpPr>
          <p:nvPr>
            <p:ph type="sldNum" sz="quarter" idx="12"/>
          </p:nvPr>
        </p:nvSpPr>
        <p:spPr>
          <a:xfrm>
            <a:off x="11739696" y="6462673"/>
            <a:ext cx="381000" cy="365125"/>
          </a:xfrm>
        </p:spPr>
        <p:txBody>
          <a:bodyPr/>
          <a:lstStyle/>
          <a:p>
            <a:fld id="{1EBB458C-3622-4FDF-8CA7-83B6267620B8}" type="slidenum">
              <a:rPr lang="en-GB" smtClean="0"/>
              <a:t>40</a:t>
            </a:fld>
            <a:endParaRPr lang="en-GB"/>
          </a:p>
        </p:txBody>
      </p:sp>
    </p:spTree>
    <p:extLst>
      <p:ext uri="{BB962C8B-B14F-4D97-AF65-F5344CB8AC3E}">
        <p14:creationId xmlns:p14="http://schemas.microsoft.com/office/powerpoint/2010/main" val="841191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CF9363B-5762-4F5D-9996-18FDC934F24A}"/>
              </a:ext>
            </a:extLst>
          </p:cNvPr>
          <p:cNvSpPr>
            <a:spLocks noGrp="1"/>
          </p:cNvSpPr>
          <p:nvPr>
            <p:ph type="title"/>
          </p:nvPr>
        </p:nvSpPr>
        <p:spPr>
          <a:xfrm>
            <a:off x="241244" y="0"/>
            <a:ext cx="11824860" cy="800100"/>
          </a:xfrm>
        </p:spPr>
        <p:txBody>
          <a:bodyPr>
            <a:normAutofit/>
          </a:bodyPr>
          <a:lstStyle/>
          <a:p>
            <a:r>
              <a:rPr lang="en-GB" dirty="0"/>
              <a:t>Using &lt; ALL in multiple-row subquery</a:t>
            </a:r>
          </a:p>
        </p:txBody>
      </p:sp>
      <p:sp>
        <p:nvSpPr>
          <p:cNvPr id="9" name="TextBox 8">
            <a:extLst>
              <a:ext uri="{FF2B5EF4-FFF2-40B4-BE49-F238E27FC236}">
                <a16:creationId xmlns:a16="http://schemas.microsoft.com/office/drawing/2014/main" id="{F785A198-2476-42FC-9866-2EAC464C17A6}"/>
              </a:ext>
            </a:extLst>
          </p:cNvPr>
          <p:cNvSpPr txBox="1"/>
          <p:nvPr/>
        </p:nvSpPr>
        <p:spPr>
          <a:xfrm>
            <a:off x="311126" y="3019905"/>
            <a:ext cx="11569747" cy="3179145"/>
          </a:xfrm>
          <a:prstGeom prst="rect">
            <a:avLst/>
          </a:prstGeom>
          <a:solidFill>
            <a:schemeClr val="tx1"/>
          </a:solidFill>
        </p:spPr>
        <p:txBody>
          <a:bodyPr wrap="square" bIns="46800" rtlCol="0" anchor="ctr" anchorCtr="0">
            <a:noAutofit/>
          </a:bodyPr>
          <a:lstStyle/>
          <a:p>
            <a:pPr marL="180000" lvl="0" indent="0">
              <a:buNone/>
            </a:pPr>
            <a:r>
              <a:rPr lang="en-GB" sz="2600" dirty="0">
                <a:solidFill>
                  <a:srgbClr val="FFFFFF"/>
                </a:solidFill>
                <a:latin typeface="Consolas" panose="020B0609020204030204" pitchFamily="49" charset="0"/>
                <a:cs typeface="Times New Roman" pitchFamily="18" charset="0"/>
              </a:rPr>
              <a:t>SELECT 	</a:t>
            </a:r>
            <a:r>
              <a:rPr lang="en-GB" sz="2600" dirty="0" err="1">
                <a:solidFill>
                  <a:srgbClr val="FFFFFF"/>
                </a:solidFill>
                <a:latin typeface="Consolas" panose="020B0609020204030204" pitchFamily="49" charset="0"/>
                <a:cs typeface="Times New Roman" pitchFamily="18" charset="0"/>
              </a:rPr>
              <a:t>lName</a:t>
            </a:r>
            <a:r>
              <a:rPr lang="en-GB" sz="2600" dirty="0">
                <a:solidFill>
                  <a:srgbClr val="FFFFFF"/>
                </a:solidFill>
                <a:latin typeface="Consolas" panose="020B0609020204030204" pitchFamily="49" charset="0"/>
                <a:cs typeface="Times New Roman" pitchFamily="18" charset="0"/>
              </a:rPr>
              <a:t>, </a:t>
            </a:r>
            <a:r>
              <a:rPr lang="en-GB" sz="2600" dirty="0" err="1">
                <a:solidFill>
                  <a:srgbClr val="FFFFFF"/>
                </a:solidFill>
                <a:latin typeface="Consolas" panose="020B0609020204030204" pitchFamily="49" charset="0"/>
                <a:cs typeface="Times New Roman" pitchFamily="18" charset="0"/>
              </a:rPr>
              <a:t>fName</a:t>
            </a:r>
            <a:r>
              <a:rPr lang="en-GB" sz="2600" dirty="0">
                <a:solidFill>
                  <a:srgbClr val="FFFFFF"/>
                </a:solidFill>
                <a:latin typeface="Consolas" panose="020B0609020204030204" pitchFamily="49" charset="0"/>
                <a:cs typeface="Times New Roman" pitchFamily="18" charset="0"/>
              </a:rPr>
              <a:t>, position, salary </a:t>
            </a:r>
          </a:p>
          <a:p>
            <a:pPr marL="180000" lvl="0" indent="0">
              <a:buNone/>
            </a:pPr>
            <a:r>
              <a:rPr lang="en-GB" sz="2600" dirty="0">
                <a:solidFill>
                  <a:srgbClr val="FFFFFF"/>
                </a:solidFill>
                <a:latin typeface="Consolas" panose="020B0609020204030204" pitchFamily="49" charset="0"/>
                <a:cs typeface="Times New Roman" pitchFamily="18" charset="0"/>
              </a:rPr>
              <a:t>FROM 	Emp</a:t>
            </a:r>
          </a:p>
          <a:p>
            <a:pPr marL="180000" lvl="0" indent="0">
              <a:buNone/>
            </a:pPr>
            <a:r>
              <a:rPr lang="en-GB" sz="2600" dirty="0">
                <a:solidFill>
                  <a:srgbClr val="FFFFFF"/>
                </a:solidFill>
                <a:latin typeface="Consolas" panose="020B0609020204030204" pitchFamily="49" charset="0"/>
                <a:cs typeface="Times New Roman" pitchFamily="18" charset="0"/>
              </a:rPr>
              <a:t>WHERE 	SALARY </a:t>
            </a:r>
            <a:r>
              <a:rPr lang="en-GB" sz="2600" b="1" dirty="0">
                <a:solidFill>
                  <a:srgbClr val="FF6060"/>
                </a:solidFill>
                <a:latin typeface="Consolas" panose="020B0609020204030204" pitchFamily="49" charset="0"/>
                <a:cs typeface="Times New Roman" pitchFamily="18" charset="0"/>
              </a:rPr>
              <a:t>&lt; ALL</a:t>
            </a:r>
            <a:r>
              <a:rPr lang="en-GB" sz="2600" dirty="0">
                <a:solidFill>
                  <a:srgbClr val="FFFFFF"/>
                </a:solidFill>
                <a:latin typeface="Consolas" panose="020B0609020204030204" pitchFamily="49" charset="0"/>
                <a:cs typeface="Times New Roman" pitchFamily="18" charset="0"/>
              </a:rPr>
              <a:t> </a:t>
            </a:r>
          </a:p>
          <a:p>
            <a:pPr marL="180000" lvl="0" indent="0">
              <a:buNone/>
            </a:pPr>
            <a:r>
              <a:rPr lang="en-GB" sz="2600" dirty="0">
                <a:solidFill>
                  <a:srgbClr val="FFFFFF"/>
                </a:solidFill>
                <a:latin typeface="Consolas" panose="020B0609020204030204" pitchFamily="49" charset="0"/>
                <a:cs typeface="Times New Roman" pitchFamily="18" charset="0"/>
              </a:rPr>
              <a:t>					(</a:t>
            </a:r>
            <a:r>
              <a:rPr lang="en-GB" sz="2600" dirty="0">
                <a:solidFill>
                  <a:srgbClr val="FFC000"/>
                </a:solidFill>
                <a:latin typeface="Consolas" panose="020B0609020204030204" pitchFamily="49" charset="0"/>
                <a:cs typeface="Times New Roman" pitchFamily="18" charset="0"/>
              </a:rPr>
              <a:t>SELECT 	salary </a:t>
            </a:r>
          </a:p>
          <a:p>
            <a:pPr marL="180000" lvl="0" indent="0">
              <a:buNone/>
            </a:pPr>
            <a:r>
              <a:rPr lang="en-GB" sz="2600" dirty="0">
                <a:solidFill>
                  <a:srgbClr val="FFC000"/>
                </a:solidFill>
                <a:latin typeface="Consolas" panose="020B0609020204030204" pitchFamily="49" charset="0"/>
                <a:cs typeface="Times New Roman" pitchFamily="18" charset="0"/>
              </a:rPr>
              <a:t>				 	 FROM 	Emp</a:t>
            </a:r>
          </a:p>
          <a:p>
            <a:pPr marL="180000" lvl="0" indent="0">
              <a:buNone/>
            </a:pPr>
            <a:r>
              <a:rPr lang="en-GB" sz="2600" dirty="0">
                <a:solidFill>
                  <a:srgbClr val="FFC000"/>
                </a:solidFill>
                <a:latin typeface="Consolas" panose="020B0609020204030204" pitchFamily="49" charset="0"/>
                <a:cs typeface="Times New Roman" pitchFamily="18" charset="0"/>
              </a:rPr>
              <a:t>				 	 WHERE 	position LIKE '%Database%'</a:t>
            </a:r>
            <a:r>
              <a:rPr lang="en-GB" sz="2600" dirty="0">
                <a:solidFill>
                  <a:srgbClr val="FFFFFF"/>
                </a:solidFill>
                <a:latin typeface="Consolas" panose="020B0609020204030204" pitchFamily="49" charset="0"/>
                <a:cs typeface="Times New Roman" pitchFamily="18" charset="0"/>
              </a:rPr>
              <a:t>)</a:t>
            </a:r>
          </a:p>
          <a:p>
            <a:pPr marL="180000" lvl="0" indent="0">
              <a:buNone/>
            </a:pPr>
            <a:r>
              <a:rPr lang="en-GB" sz="2600" dirty="0">
                <a:solidFill>
                  <a:srgbClr val="FFFFFF"/>
                </a:solidFill>
                <a:latin typeface="Consolas" panose="020B0609020204030204" pitchFamily="49" charset="0"/>
                <a:cs typeface="Times New Roman" pitchFamily="18" charset="0"/>
              </a:rPr>
              <a:t>AND		position NOT LIKE '%Database%';</a:t>
            </a:r>
            <a:endParaRPr lang="en-GB" sz="2600" dirty="0">
              <a:solidFill>
                <a:srgbClr val="FFC000"/>
              </a:solidFill>
              <a:latin typeface="Consolas" panose="020B0609020204030204" pitchFamily="49" charset="0"/>
              <a:cs typeface="Times New Roman" pitchFamily="18" charset="0"/>
            </a:endParaRP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41</a:t>
            </a:fld>
            <a:endParaRPr lang="en-GB"/>
          </a:p>
        </p:txBody>
      </p:sp>
      <p:sp>
        <p:nvSpPr>
          <p:cNvPr id="6" name="Content Placeholder 2">
            <a:extLst>
              <a:ext uri="{FF2B5EF4-FFF2-40B4-BE49-F238E27FC236}">
                <a16:creationId xmlns:a16="http://schemas.microsoft.com/office/drawing/2014/main" id="{47CEB59E-C90E-4BE1-A304-0DD91AC32DFC}"/>
              </a:ext>
            </a:extLst>
          </p:cNvPr>
          <p:cNvSpPr txBox="1">
            <a:spLocks/>
          </p:cNvSpPr>
          <p:nvPr/>
        </p:nvSpPr>
        <p:spPr>
          <a:xfrm>
            <a:off x="142451" y="946255"/>
            <a:ext cx="11824860" cy="192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Problem: find out who earn </a:t>
            </a:r>
            <a:r>
              <a:rPr lang="en-GB" b="1" dirty="0"/>
              <a:t>LESS THAN ALL </a:t>
            </a:r>
            <a:r>
              <a:rPr lang="en-GB" dirty="0"/>
              <a:t>of the database staff.</a:t>
            </a:r>
          </a:p>
          <a:p>
            <a:r>
              <a:rPr lang="en-GB" dirty="0"/>
              <a:t>The inner query retrieves multiple rows, here 4400 and 4000</a:t>
            </a:r>
            <a:endParaRPr lang="en-GB" b="1" dirty="0"/>
          </a:p>
          <a:p>
            <a:r>
              <a:rPr lang="en-GB" dirty="0"/>
              <a:t>The outer query retrieves the values that are in fact </a:t>
            </a:r>
            <a:r>
              <a:rPr lang="en-GB" b="1" dirty="0"/>
              <a:t>less than the minimum value</a:t>
            </a:r>
            <a:r>
              <a:rPr lang="en-GB" dirty="0"/>
              <a:t>, here 4000, but only for the non database staff</a:t>
            </a:r>
          </a:p>
        </p:txBody>
      </p:sp>
    </p:spTree>
    <p:extLst>
      <p:ext uri="{BB962C8B-B14F-4D97-AF65-F5344CB8AC3E}">
        <p14:creationId xmlns:p14="http://schemas.microsoft.com/office/powerpoint/2010/main" val="1179375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CF9363B-5762-4F5D-9996-18FDC934F24A}"/>
              </a:ext>
            </a:extLst>
          </p:cNvPr>
          <p:cNvSpPr>
            <a:spLocks noGrp="1"/>
          </p:cNvSpPr>
          <p:nvPr>
            <p:ph type="title"/>
          </p:nvPr>
        </p:nvSpPr>
        <p:spPr>
          <a:xfrm>
            <a:off x="242887" y="-6128"/>
            <a:ext cx="11809570" cy="800100"/>
          </a:xfrm>
        </p:spPr>
        <p:txBody>
          <a:bodyPr>
            <a:normAutofit/>
          </a:bodyPr>
          <a:lstStyle/>
          <a:p>
            <a:r>
              <a:rPr lang="en-GB" dirty="0"/>
              <a:t>Using &gt; ANY in multiple-row subquery</a:t>
            </a:r>
          </a:p>
        </p:txBody>
      </p:sp>
      <p:sp>
        <p:nvSpPr>
          <p:cNvPr id="9" name="TextBox 8">
            <a:extLst>
              <a:ext uri="{FF2B5EF4-FFF2-40B4-BE49-F238E27FC236}">
                <a16:creationId xmlns:a16="http://schemas.microsoft.com/office/drawing/2014/main" id="{F785A198-2476-42FC-9866-2EAC464C17A6}"/>
              </a:ext>
            </a:extLst>
          </p:cNvPr>
          <p:cNvSpPr txBox="1"/>
          <p:nvPr/>
        </p:nvSpPr>
        <p:spPr>
          <a:xfrm>
            <a:off x="311126" y="3019905"/>
            <a:ext cx="11569747" cy="3179145"/>
          </a:xfrm>
          <a:prstGeom prst="rect">
            <a:avLst/>
          </a:prstGeom>
          <a:solidFill>
            <a:schemeClr val="tx1"/>
          </a:solidFill>
        </p:spPr>
        <p:txBody>
          <a:bodyPr wrap="square" bIns="46800" rtlCol="0" anchor="ctr" anchorCtr="0">
            <a:noAutofit/>
          </a:bodyPr>
          <a:lstStyle/>
          <a:p>
            <a:pPr marL="180000" lvl="0" indent="0">
              <a:buNone/>
            </a:pPr>
            <a:r>
              <a:rPr lang="en-GB" sz="2600" dirty="0">
                <a:solidFill>
                  <a:srgbClr val="FFFFFF"/>
                </a:solidFill>
                <a:latin typeface="Consolas" panose="020B0609020204030204" pitchFamily="49" charset="0"/>
                <a:cs typeface="Times New Roman" pitchFamily="18" charset="0"/>
              </a:rPr>
              <a:t>SELECT 	</a:t>
            </a:r>
            <a:r>
              <a:rPr lang="en-GB" sz="2600" dirty="0" err="1">
                <a:solidFill>
                  <a:srgbClr val="FFFFFF"/>
                </a:solidFill>
                <a:latin typeface="Consolas" panose="020B0609020204030204" pitchFamily="49" charset="0"/>
                <a:cs typeface="Times New Roman" pitchFamily="18" charset="0"/>
              </a:rPr>
              <a:t>lName</a:t>
            </a:r>
            <a:r>
              <a:rPr lang="en-GB" sz="2600" dirty="0">
                <a:solidFill>
                  <a:srgbClr val="FFFFFF"/>
                </a:solidFill>
                <a:latin typeface="Consolas" panose="020B0609020204030204" pitchFamily="49" charset="0"/>
                <a:cs typeface="Times New Roman" pitchFamily="18" charset="0"/>
              </a:rPr>
              <a:t>, </a:t>
            </a:r>
            <a:r>
              <a:rPr lang="en-GB" sz="2600" dirty="0" err="1">
                <a:solidFill>
                  <a:srgbClr val="FFFFFF"/>
                </a:solidFill>
                <a:latin typeface="Consolas" panose="020B0609020204030204" pitchFamily="49" charset="0"/>
                <a:cs typeface="Times New Roman" pitchFamily="18" charset="0"/>
              </a:rPr>
              <a:t>fName</a:t>
            </a:r>
            <a:r>
              <a:rPr lang="en-GB" sz="2600" dirty="0">
                <a:solidFill>
                  <a:srgbClr val="FFFFFF"/>
                </a:solidFill>
                <a:latin typeface="Consolas" panose="020B0609020204030204" pitchFamily="49" charset="0"/>
                <a:cs typeface="Times New Roman" pitchFamily="18" charset="0"/>
              </a:rPr>
              <a:t>, position, salary </a:t>
            </a:r>
          </a:p>
          <a:p>
            <a:pPr marL="180000" lvl="0" indent="0">
              <a:buNone/>
            </a:pPr>
            <a:r>
              <a:rPr lang="en-GB" sz="2600" dirty="0">
                <a:solidFill>
                  <a:srgbClr val="FFFFFF"/>
                </a:solidFill>
                <a:latin typeface="Consolas" panose="020B0609020204030204" pitchFamily="49" charset="0"/>
                <a:cs typeface="Times New Roman" pitchFamily="18" charset="0"/>
              </a:rPr>
              <a:t>FROM 	Emp</a:t>
            </a:r>
          </a:p>
          <a:p>
            <a:pPr marL="180000" lvl="0" indent="0">
              <a:buNone/>
            </a:pPr>
            <a:r>
              <a:rPr lang="en-GB" sz="2600" dirty="0">
                <a:solidFill>
                  <a:srgbClr val="FFFFFF"/>
                </a:solidFill>
                <a:latin typeface="Consolas" panose="020B0609020204030204" pitchFamily="49" charset="0"/>
                <a:cs typeface="Times New Roman" pitchFamily="18" charset="0"/>
              </a:rPr>
              <a:t>WHERE 	SALARY </a:t>
            </a:r>
            <a:r>
              <a:rPr lang="en-GB" sz="2600" b="1" dirty="0">
                <a:solidFill>
                  <a:srgbClr val="FF6060"/>
                </a:solidFill>
                <a:latin typeface="Consolas" panose="020B0609020204030204" pitchFamily="49" charset="0"/>
                <a:cs typeface="Times New Roman" pitchFamily="18" charset="0"/>
              </a:rPr>
              <a:t>&gt; ANY</a:t>
            </a:r>
            <a:r>
              <a:rPr lang="en-GB" sz="2600" dirty="0">
                <a:solidFill>
                  <a:srgbClr val="FFFFFF"/>
                </a:solidFill>
                <a:latin typeface="Consolas" panose="020B0609020204030204" pitchFamily="49" charset="0"/>
                <a:cs typeface="Times New Roman" pitchFamily="18" charset="0"/>
              </a:rPr>
              <a:t> </a:t>
            </a:r>
          </a:p>
          <a:p>
            <a:pPr marL="180000" lvl="0" indent="0">
              <a:buNone/>
            </a:pPr>
            <a:r>
              <a:rPr lang="en-GB" sz="2600" dirty="0">
                <a:solidFill>
                  <a:srgbClr val="FFFFFF"/>
                </a:solidFill>
                <a:latin typeface="Consolas" panose="020B0609020204030204" pitchFamily="49" charset="0"/>
                <a:cs typeface="Times New Roman" pitchFamily="18" charset="0"/>
              </a:rPr>
              <a:t>					(</a:t>
            </a:r>
            <a:r>
              <a:rPr lang="en-GB" sz="2600" dirty="0">
                <a:solidFill>
                  <a:srgbClr val="FFC000"/>
                </a:solidFill>
                <a:latin typeface="Consolas" panose="020B0609020204030204" pitchFamily="49" charset="0"/>
                <a:cs typeface="Times New Roman" pitchFamily="18" charset="0"/>
              </a:rPr>
              <a:t>SELECT 	salary </a:t>
            </a:r>
          </a:p>
          <a:p>
            <a:pPr marL="180000" lvl="0" indent="0">
              <a:buNone/>
            </a:pPr>
            <a:r>
              <a:rPr lang="en-GB" sz="2600" dirty="0">
                <a:solidFill>
                  <a:srgbClr val="FFC000"/>
                </a:solidFill>
                <a:latin typeface="Consolas" panose="020B0609020204030204" pitchFamily="49" charset="0"/>
                <a:cs typeface="Times New Roman" pitchFamily="18" charset="0"/>
              </a:rPr>
              <a:t>				 	 FROM 	Emp</a:t>
            </a:r>
          </a:p>
          <a:p>
            <a:pPr marL="180000" lvl="0" indent="0">
              <a:buNone/>
            </a:pPr>
            <a:r>
              <a:rPr lang="en-GB" sz="2600" dirty="0">
                <a:solidFill>
                  <a:srgbClr val="FFC000"/>
                </a:solidFill>
                <a:latin typeface="Consolas" panose="020B0609020204030204" pitchFamily="49" charset="0"/>
                <a:cs typeface="Times New Roman" pitchFamily="18" charset="0"/>
              </a:rPr>
              <a:t>				 	 WHERE 	deptNo = 10</a:t>
            </a:r>
            <a:r>
              <a:rPr lang="en-GB" sz="2600" dirty="0">
                <a:solidFill>
                  <a:srgbClr val="FFFFFF"/>
                </a:solidFill>
                <a:latin typeface="Consolas" panose="020B0609020204030204" pitchFamily="49" charset="0"/>
                <a:cs typeface="Times New Roman" pitchFamily="18" charset="0"/>
              </a:rPr>
              <a:t>)</a:t>
            </a:r>
          </a:p>
          <a:p>
            <a:pPr marL="180000" lvl="0" indent="0">
              <a:buNone/>
            </a:pPr>
            <a:r>
              <a:rPr lang="en-GB" sz="2600" dirty="0">
                <a:solidFill>
                  <a:srgbClr val="FFFFFF"/>
                </a:solidFill>
                <a:latin typeface="Consolas" panose="020B0609020204030204" pitchFamily="49" charset="0"/>
                <a:cs typeface="Times New Roman" pitchFamily="18" charset="0"/>
              </a:rPr>
              <a:t>AND		deptNo &lt;&gt; 10;</a:t>
            </a:r>
            <a:endParaRPr lang="en-GB" sz="2600" dirty="0">
              <a:solidFill>
                <a:srgbClr val="FFC000"/>
              </a:solidFill>
              <a:latin typeface="Consolas" panose="020B0609020204030204" pitchFamily="49" charset="0"/>
              <a:cs typeface="Times New Roman" pitchFamily="18" charset="0"/>
            </a:endParaRP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42</a:t>
            </a:fld>
            <a:endParaRPr lang="en-GB"/>
          </a:p>
        </p:txBody>
      </p:sp>
      <p:sp>
        <p:nvSpPr>
          <p:cNvPr id="6" name="Content Placeholder 2">
            <a:extLst>
              <a:ext uri="{FF2B5EF4-FFF2-40B4-BE49-F238E27FC236}">
                <a16:creationId xmlns:a16="http://schemas.microsoft.com/office/drawing/2014/main" id="{47CEB59E-C90E-4BE1-A304-0DD91AC32DFC}"/>
              </a:ext>
            </a:extLst>
          </p:cNvPr>
          <p:cNvSpPr txBox="1">
            <a:spLocks/>
          </p:cNvSpPr>
          <p:nvPr/>
        </p:nvSpPr>
        <p:spPr>
          <a:xfrm>
            <a:off x="142451" y="946255"/>
            <a:ext cx="11824860" cy="192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Problem: find out who earn </a:t>
            </a:r>
            <a:r>
              <a:rPr lang="en-GB" b="1" dirty="0"/>
              <a:t>MORE THAN ANY </a:t>
            </a:r>
            <a:r>
              <a:rPr lang="en-GB" dirty="0"/>
              <a:t>of staff in department 10.</a:t>
            </a:r>
          </a:p>
          <a:p>
            <a:r>
              <a:rPr lang="en-GB" dirty="0"/>
              <a:t>The inner query retrieves multiple rows, here also 4400 and 4000</a:t>
            </a:r>
            <a:endParaRPr lang="en-GB" b="1" dirty="0"/>
          </a:p>
          <a:p>
            <a:r>
              <a:rPr lang="en-GB" dirty="0"/>
              <a:t>The outer query retrieves the values that are in fact </a:t>
            </a:r>
            <a:r>
              <a:rPr lang="en-GB" b="1" dirty="0"/>
              <a:t>more than the minimum value</a:t>
            </a:r>
            <a:r>
              <a:rPr lang="en-GB" dirty="0"/>
              <a:t>, here 4000, but only for the staff not in department 10.</a:t>
            </a:r>
          </a:p>
        </p:txBody>
      </p:sp>
    </p:spTree>
    <p:extLst>
      <p:ext uri="{BB962C8B-B14F-4D97-AF65-F5344CB8AC3E}">
        <p14:creationId xmlns:p14="http://schemas.microsoft.com/office/powerpoint/2010/main" val="4120127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CF9363B-5762-4F5D-9996-18FDC934F24A}"/>
              </a:ext>
            </a:extLst>
          </p:cNvPr>
          <p:cNvSpPr>
            <a:spLocks noGrp="1"/>
          </p:cNvSpPr>
          <p:nvPr>
            <p:ph type="title"/>
          </p:nvPr>
        </p:nvSpPr>
        <p:spPr>
          <a:xfrm>
            <a:off x="242887" y="0"/>
            <a:ext cx="11877810" cy="800100"/>
          </a:xfrm>
        </p:spPr>
        <p:txBody>
          <a:bodyPr>
            <a:normAutofit/>
          </a:bodyPr>
          <a:lstStyle/>
          <a:p>
            <a:r>
              <a:rPr lang="en-GB" dirty="0"/>
              <a:t>Using &gt; ALL in multiple-row subquery</a:t>
            </a:r>
          </a:p>
        </p:txBody>
      </p:sp>
      <p:sp>
        <p:nvSpPr>
          <p:cNvPr id="9" name="TextBox 8">
            <a:extLst>
              <a:ext uri="{FF2B5EF4-FFF2-40B4-BE49-F238E27FC236}">
                <a16:creationId xmlns:a16="http://schemas.microsoft.com/office/drawing/2014/main" id="{F785A198-2476-42FC-9866-2EAC464C17A6}"/>
              </a:ext>
            </a:extLst>
          </p:cNvPr>
          <p:cNvSpPr txBox="1"/>
          <p:nvPr/>
        </p:nvSpPr>
        <p:spPr>
          <a:xfrm>
            <a:off x="311126" y="3019905"/>
            <a:ext cx="11569747" cy="3179145"/>
          </a:xfrm>
          <a:prstGeom prst="rect">
            <a:avLst/>
          </a:prstGeom>
          <a:solidFill>
            <a:schemeClr val="tx1"/>
          </a:solidFill>
        </p:spPr>
        <p:txBody>
          <a:bodyPr wrap="square" bIns="46800" rtlCol="0" anchor="ctr" anchorCtr="0">
            <a:noAutofit/>
          </a:bodyPr>
          <a:lstStyle/>
          <a:p>
            <a:pPr marL="180000" lvl="0" indent="0">
              <a:buNone/>
            </a:pPr>
            <a:r>
              <a:rPr lang="en-GB" sz="2600" dirty="0">
                <a:solidFill>
                  <a:srgbClr val="FFFFFF"/>
                </a:solidFill>
                <a:latin typeface="Consolas" panose="020B0609020204030204" pitchFamily="49" charset="0"/>
                <a:cs typeface="Times New Roman" pitchFamily="18" charset="0"/>
              </a:rPr>
              <a:t>SELECT 	</a:t>
            </a:r>
            <a:r>
              <a:rPr lang="en-GB" sz="2600" dirty="0" err="1">
                <a:solidFill>
                  <a:srgbClr val="FFFFFF"/>
                </a:solidFill>
                <a:latin typeface="Consolas" panose="020B0609020204030204" pitchFamily="49" charset="0"/>
                <a:cs typeface="Times New Roman" pitchFamily="18" charset="0"/>
              </a:rPr>
              <a:t>lName</a:t>
            </a:r>
            <a:r>
              <a:rPr lang="en-GB" sz="2600" dirty="0">
                <a:solidFill>
                  <a:srgbClr val="FFFFFF"/>
                </a:solidFill>
                <a:latin typeface="Consolas" panose="020B0609020204030204" pitchFamily="49" charset="0"/>
                <a:cs typeface="Times New Roman" pitchFamily="18" charset="0"/>
              </a:rPr>
              <a:t>, </a:t>
            </a:r>
            <a:r>
              <a:rPr lang="en-GB" sz="2600" dirty="0" err="1">
                <a:solidFill>
                  <a:srgbClr val="FFFFFF"/>
                </a:solidFill>
                <a:latin typeface="Consolas" panose="020B0609020204030204" pitchFamily="49" charset="0"/>
                <a:cs typeface="Times New Roman" pitchFamily="18" charset="0"/>
              </a:rPr>
              <a:t>fName</a:t>
            </a:r>
            <a:r>
              <a:rPr lang="en-GB" sz="2600" dirty="0">
                <a:solidFill>
                  <a:srgbClr val="FFFFFF"/>
                </a:solidFill>
                <a:latin typeface="Consolas" panose="020B0609020204030204" pitchFamily="49" charset="0"/>
                <a:cs typeface="Times New Roman" pitchFamily="18" charset="0"/>
              </a:rPr>
              <a:t>, position, salary </a:t>
            </a:r>
          </a:p>
          <a:p>
            <a:pPr marL="180000" lvl="0" indent="0">
              <a:buNone/>
            </a:pPr>
            <a:r>
              <a:rPr lang="en-GB" sz="2600" dirty="0">
                <a:solidFill>
                  <a:srgbClr val="FFFFFF"/>
                </a:solidFill>
                <a:latin typeface="Consolas" panose="020B0609020204030204" pitchFamily="49" charset="0"/>
                <a:cs typeface="Times New Roman" pitchFamily="18" charset="0"/>
              </a:rPr>
              <a:t>FROM 	Emp</a:t>
            </a:r>
          </a:p>
          <a:p>
            <a:pPr marL="180000" lvl="0" indent="0">
              <a:buNone/>
            </a:pPr>
            <a:r>
              <a:rPr lang="en-GB" sz="2600" dirty="0">
                <a:solidFill>
                  <a:srgbClr val="FFFFFF"/>
                </a:solidFill>
                <a:latin typeface="Consolas" panose="020B0609020204030204" pitchFamily="49" charset="0"/>
                <a:cs typeface="Times New Roman" pitchFamily="18" charset="0"/>
              </a:rPr>
              <a:t>WHERE 	SALARY </a:t>
            </a:r>
            <a:r>
              <a:rPr lang="en-GB" sz="2600" b="1" dirty="0">
                <a:solidFill>
                  <a:srgbClr val="FF6060"/>
                </a:solidFill>
                <a:latin typeface="Consolas" panose="020B0609020204030204" pitchFamily="49" charset="0"/>
                <a:cs typeface="Times New Roman" pitchFamily="18" charset="0"/>
              </a:rPr>
              <a:t>&gt; ALL</a:t>
            </a:r>
            <a:r>
              <a:rPr lang="en-GB" sz="2600" dirty="0">
                <a:solidFill>
                  <a:srgbClr val="FFFFFF"/>
                </a:solidFill>
                <a:latin typeface="Consolas" panose="020B0609020204030204" pitchFamily="49" charset="0"/>
                <a:cs typeface="Times New Roman" pitchFamily="18" charset="0"/>
              </a:rPr>
              <a:t> </a:t>
            </a:r>
          </a:p>
          <a:p>
            <a:pPr marL="180000" lvl="0" indent="0">
              <a:buNone/>
            </a:pPr>
            <a:r>
              <a:rPr lang="en-GB" sz="2600" dirty="0">
                <a:solidFill>
                  <a:srgbClr val="FFFFFF"/>
                </a:solidFill>
                <a:latin typeface="Consolas" panose="020B0609020204030204" pitchFamily="49" charset="0"/>
                <a:cs typeface="Times New Roman" pitchFamily="18" charset="0"/>
              </a:rPr>
              <a:t>					(</a:t>
            </a:r>
            <a:r>
              <a:rPr lang="en-GB" sz="2600" dirty="0">
                <a:solidFill>
                  <a:srgbClr val="FFC000"/>
                </a:solidFill>
                <a:latin typeface="Consolas" panose="020B0609020204030204" pitchFamily="49" charset="0"/>
                <a:cs typeface="Times New Roman" pitchFamily="18" charset="0"/>
              </a:rPr>
              <a:t>SELECT 	salary </a:t>
            </a:r>
          </a:p>
          <a:p>
            <a:pPr marL="180000" lvl="0" indent="0">
              <a:buNone/>
            </a:pPr>
            <a:r>
              <a:rPr lang="en-GB" sz="2600" dirty="0">
                <a:solidFill>
                  <a:srgbClr val="FFC000"/>
                </a:solidFill>
                <a:latin typeface="Consolas" panose="020B0609020204030204" pitchFamily="49" charset="0"/>
                <a:cs typeface="Times New Roman" pitchFamily="18" charset="0"/>
              </a:rPr>
              <a:t>				 	 FROM 	Emp</a:t>
            </a:r>
          </a:p>
          <a:p>
            <a:pPr marL="180000" lvl="0" indent="0">
              <a:buNone/>
            </a:pPr>
            <a:r>
              <a:rPr lang="en-GB" sz="2600" dirty="0">
                <a:solidFill>
                  <a:srgbClr val="FFC000"/>
                </a:solidFill>
                <a:latin typeface="Consolas" panose="020B0609020204030204" pitchFamily="49" charset="0"/>
                <a:cs typeface="Times New Roman" pitchFamily="18" charset="0"/>
              </a:rPr>
              <a:t>				 	 WHERE 	deptNo = 10</a:t>
            </a:r>
            <a:r>
              <a:rPr lang="en-GB" sz="2600" dirty="0">
                <a:solidFill>
                  <a:srgbClr val="FFFFFF"/>
                </a:solidFill>
                <a:latin typeface="Consolas" panose="020B0609020204030204" pitchFamily="49" charset="0"/>
                <a:cs typeface="Times New Roman" pitchFamily="18" charset="0"/>
              </a:rPr>
              <a:t>)</a:t>
            </a:r>
          </a:p>
          <a:p>
            <a:pPr marL="180000" lvl="0" indent="0">
              <a:buNone/>
            </a:pPr>
            <a:r>
              <a:rPr lang="en-GB" sz="2600" dirty="0">
                <a:solidFill>
                  <a:srgbClr val="FFFFFF"/>
                </a:solidFill>
                <a:latin typeface="Consolas" panose="020B0609020204030204" pitchFamily="49" charset="0"/>
                <a:cs typeface="Times New Roman" pitchFamily="18" charset="0"/>
              </a:rPr>
              <a:t>AND		deptNo &lt;&gt; 10;</a:t>
            </a:r>
            <a:endParaRPr lang="en-GB" sz="2600" dirty="0">
              <a:solidFill>
                <a:srgbClr val="FFC000"/>
              </a:solidFill>
              <a:latin typeface="Consolas" panose="020B0609020204030204" pitchFamily="49" charset="0"/>
              <a:cs typeface="Times New Roman" pitchFamily="18" charset="0"/>
            </a:endParaRPr>
          </a:p>
        </p:txBody>
      </p:sp>
      <p:sp>
        <p:nvSpPr>
          <p:cNvPr id="4" name="Slide Number Placeholder 3">
            <a:extLst>
              <a:ext uri="{FF2B5EF4-FFF2-40B4-BE49-F238E27FC236}">
                <a16:creationId xmlns:a16="http://schemas.microsoft.com/office/drawing/2014/main" id="{C12A3EDB-4233-4AEF-A0E4-F22E9EBD1F4C}"/>
              </a:ext>
            </a:extLst>
          </p:cNvPr>
          <p:cNvSpPr>
            <a:spLocks noGrp="1"/>
          </p:cNvSpPr>
          <p:nvPr>
            <p:ph type="sldNum" sz="quarter" idx="12"/>
          </p:nvPr>
        </p:nvSpPr>
        <p:spPr/>
        <p:txBody>
          <a:bodyPr/>
          <a:lstStyle/>
          <a:p>
            <a:fld id="{1EBB458C-3622-4FDF-8CA7-83B6267620B8}" type="slidenum">
              <a:rPr lang="en-GB" smtClean="0"/>
              <a:t>43</a:t>
            </a:fld>
            <a:endParaRPr lang="en-GB"/>
          </a:p>
        </p:txBody>
      </p:sp>
      <p:sp>
        <p:nvSpPr>
          <p:cNvPr id="6" name="Content Placeholder 2">
            <a:extLst>
              <a:ext uri="{FF2B5EF4-FFF2-40B4-BE49-F238E27FC236}">
                <a16:creationId xmlns:a16="http://schemas.microsoft.com/office/drawing/2014/main" id="{47CEB59E-C90E-4BE1-A304-0DD91AC32DFC}"/>
              </a:ext>
            </a:extLst>
          </p:cNvPr>
          <p:cNvSpPr txBox="1">
            <a:spLocks/>
          </p:cNvSpPr>
          <p:nvPr/>
        </p:nvSpPr>
        <p:spPr>
          <a:xfrm>
            <a:off x="142451" y="946255"/>
            <a:ext cx="11824860" cy="192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Problem: find out who earn </a:t>
            </a:r>
            <a:r>
              <a:rPr lang="en-GB" b="1" dirty="0"/>
              <a:t>MORE THAN ALL </a:t>
            </a:r>
            <a:r>
              <a:rPr lang="en-GB" dirty="0"/>
              <a:t>of staff in department 10.</a:t>
            </a:r>
          </a:p>
          <a:p>
            <a:r>
              <a:rPr lang="en-GB" dirty="0"/>
              <a:t>The inner query retrieves multiple rows, here also 4400 and 4000</a:t>
            </a:r>
            <a:endParaRPr lang="en-GB" b="1" dirty="0"/>
          </a:p>
          <a:p>
            <a:r>
              <a:rPr lang="en-GB" dirty="0"/>
              <a:t>The outer query retrieves the values that are in fact </a:t>
            </a:r>
            <a:r>
              <a:rPr lang="en-GB" b="1" dirty="0"/>
              <a:t>more than the maximum value</a:t>
            </a:r>
            <a:r>
              <a:rPr lang="en-GB" dirty="0"/>
              <a:t>, here 4400, but only for the staff not in department 10.</a:t>
            </a:r>
          </a:p>
        </p:txBody>
      </p:sp>
    </p:spTree>
    <p:extLst>
      <p:ext uri="{BB962C8B-B14F-4D97-AF65-F5344CB8AC3E}">
        <p14:creationId xmlns:p14="http://schemas.microsoft.com/office/powerpoint/2010/main" val="1808323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014D-76EE-4BAF-B6B1-424A3E6C7D30}"/>
              </a:ext>
            </a:extLst>
          </p:cNvPr>
          <p:cNvSpPr>
            <a:spLocks noGrp="1"/>
          </p:cNvSpPr>
          <p:nvPr>
            <p:ph type="title"/>
          </p:nvPr>
        </p:nvSpPr>
        <p:spPr/>
        <p:txBody>
          <a:bodyPr/>
          <a:lstStyle/>
          <a:p>
            <a:r>
              <a:rPr lang="en-GB" dirty="0"/>
              <a:t>References and Essential Readings</a:t>
            </a:r>
          </a:p>
        </p:txBody>
      </p:sp>
      <p:sp>
        <p:nvSpPr>
          <p:cNvPr id="3" name="Content Placeholder 2">
            <a:extLst>
              <a:ext uri="{FF2B5EF4-FFF2-40B4-BE49-F238E27FC236}">
                <a16:creationId xmlns:a16="http://schemas.microsoft.com/office/drawing/2014/main" id="{AAB87716-CC8C-4313-A4EB-E7FE38DFAF49}"/>
              </a:ext>
            </a:extLst>
          </p:cNvPr>
          <p:cNvSpPr>
            <a:spLocks noGrp="1"/>
          </p:cNvSpPr>
          <p:nvPr>
            <p:ph idx="1"/>
          </p:nvPr>
        </p:nvSpPr>
        <p:spPr>
          <a:xfrm>
            <a:off x="237845" y="1025611"/>
            <a:ext cx="11835089" cy="5750138"/>
          </a:xfrm>
        </p:spPr>
        <p:txBody>
          <a:bodyPr>
            <a:normAutofit/>
          </a:bodyPr>
          <a:lstStyle/>
          <a:p>
            <a:r>
              <a:rPr lang="en-GB" sz="2400" dirty="0"/>
              <a:t>Reading List</a:t>
            </a:r>
            <a:r>
              <a:rPr lang="en-GB" sz="2400"/>
              <a:t>: </a:t>
            </a:r>
            <a:r>
              <a:rPr lang="en-GB" sz="2400">
                <a:hlinkClick r:id="rId2"/>
              </a:rPr>
              <a:t>https://rl.talis.com/3/westminster/lists/2CAA7D6B-DCAD-AB71-C97B-7FEFCB499C28.html</a:t>
            </a:r>
            <a:endParaRPr lang="en-GB" sz="2400" dirty="0"/>
          </a:p>
          <a:p>
            <a:pPr lvl="3"/>
            <a:endParaRPr lang="en-GB" sz="1400" dirty="0"/>
          </a:p>
          <a:p>
            <a:r>
              <a:rPr lang="en-GB" sz="2400" dirty="0"/>
              <a:t>Connolly, T.  &amp; </a:t>
            </a:r>
            <a:r>
              <a:rPr lang="en-GB" sz="2400" dirty="0" err="1"/>
              <a:t>Begg</a:t>
            </a:r>
            <a:r>
              <a:rPr lang="en-GB" sz="2400" dirty="0"/>
              <a:t>, C. E. (2015). Database systems: a practical approach to design, implementation and management. 6th Edition (Global Edition). Pearson Education. </a:t>
            </a:r>
          </a:p>
          <a:p>
            <a:pPr lvl="3"/>
            <a:endParaRPr lang="en-GB" sz="1400" dirty="0"/>
          </a:p>
          <a:p>
            <a:r>
              <a:rPr lang="en-GB" sz="2400" dirty="0" err="1"/>
              <a:t>Elmasri</a:t>
            </a:r>
            <a:r>
              <a:rPr lang="en-GB" sz="2400" dirty="0"/>
              <a:t>, R. &amp; </a:t>
            </a:r>
            <a:r>
              <a:rPr lang="en-GB" sz="2400" dirty="0" err="1"/>
              <a:t>Navathe</a:t>
            </a:r>
            <a:r>
              <a:rPr lang="en-GB" sz="2400" dirty="0"/>
              <a:t>, S. (2017). Fundamentals of Database Systems. 7th Edition (Global Edition). Pearson Education. </a:t>
            </a:r>
          </a:p>
          <a:p>
            <a:pPr lvl="3"/>
            <a:endParaRPr lang="en-GB" sz="1400" dirty="0"/>
          </a:p>
          <a:p>
            <a:r>
              <a:rPr lang="en-GB" sz="2400" dirty="0"/>
              <a:t>W3Schools (2022). SQL Tutorial. Available from </a:t>
            </a:r>
            <a:r>
              <a:rPr lang="en-GB" sz="2400" dirty="0">
                <a:hlinkClick r:id="rId3"/>
              </a:rPr>
              <a:t>https://www.w3schools.com/sql/</a:t>
            </a:r>
            <a:r>
              <a:rPr lang="en-GB" sz="2400" dirty="0"/>
              <a:t> [Accessed 15 September 2022]</a:t>
            </a:r>
          </a:p>
          <a:p>
            <a:pPr lvl="3"/>
            <a:endParaRPr lang="en-GB" sz="1400" dirty="0"/>
          </a:p>
          <a:p>
            <a:r>
              <a:rPr lang="en-GB" sz="2400" dirty="0"/>
              <a:t>W3resource (2022). SQL Subqueries. Available from </a:t>
            </a:r>
            <a:r>
              <a:rPr lang="en-GB" sz="2400" dirty="0">
                <a:hlinkClick r:id="rId4"/>
              </a:rPr>
              <a:t>https://www.w3resource.com/sql/subqueries/understanding-sql-subqueries.php</a:t>
            </a:r>
            <a:r>
              <a:rPr lang="en-GB" sz="2400" dirty="0"/>
              <a:t>  [Accessed 15 September 2022]</a:t>
            </a:r>
          </a:p>
          <a:p>
            <a:endParaRPr lang="en-GB" dirty="0"/>
          </a:p>
        </p:txBody>
      </p:sp>
      <p:sp>
        <p:nvSpPr>
          <p:cNvPr id="4" name="Slide Number Placeholder 3">
            <a:extLst>
              <a:ext uri="{FF2B5EF4-FFF2-40B4-BE49-F238E27FC236}">
                <a16:creationId xmlns:a16="http://schemas.microsoft.com/office/drawing/2014/main" id="{97EE81DF-FA2C-4DE2-9F33-8E7DE96E35D1}"/>
              </a:ext>
            </a:extLst>
          </p:cNvPr>
          <p:cNvSpPr>
            <a:spLocks noGrp="1"/>
          </p:cNvSpPr>
          <p:nvPr>
            <p:ph type="sldNum" sz="quarter" idx="12"/>
          </p:nvPr>
        </p:nvSpPr>
        <p:spPr/>
        <p:txBody>
          <a:bodyPr/>
          <a:lstStyle/>
          <a:p>
            <a:fld id="{1EBB458C-3622-4FDF-8CA7-83B6267620B8}" type="slidenum">
              <a:rPr lang="en-GB" smtClean="0"/>
              <a:t>44</a:t>
            </a:fld>
            <a:endParaRPr lang="en-GB"/>
          </a:p>
        </p:txBody>
      </p:sp>
    </p:spTree>
    <p:extLst>
      <p:ext uri="{BB962C8B-B14F-4D97-AF65-F5344CB8AC3E}">
        <p14:creationId xmlns:p14="http://schemas.microsoft.com/office/powerpoint/2010/main" val="300481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19D8-ADED-44DA-B67F-3A67495871F3}"/>
              </a:ext>
            </a:extLst>
          </p:cNvPr>
          <p:cNvSpPr>
            <a:spLocks noGrp="1"/>
          </p:cNvSpPr>
          <p:nvPr>
            <p:ph type="title"/>
          </p:nvPr>
        </p:nvSpPr>
        <p:spPr/>
        <p:txBody>
          <a:bodyPr>
            <a:normAutofit/>
          </a:bodyPr>
          <a:lstStyle/>
          <a:p>
            <a:r>
              <a:rPr lang="en-GB" dirty="0"/>
              <a:t>Logical ERD</a:t>
            </a:r>
          </a:p>
        </p:txBody>
      </p:sp>
      <p:sp>
        <p:nvSpPr>
          <p:cNvPr id="18" name="Content Placeholder 2">
            <a:extLst>
              <a:ext uri="{FF2B5EF4-FFF2-40B4-BE49-F238E27FC236}">
                <a16:creationId xmlns:a16="http://schemas.microsoft.com/office/drawing/2014/main" id="{8B0DCBDD-F1B8-41CB-A4B9-C669DC333ECD}"/>
              </a:ext>
            </a:extLst>
          </p:cNvPr>
          <p:cNvSpPr>
            <a:spLocks noGrp="1"/>
          </p:cNvSpPr>
          <p:nvPr>
            <p:ph idx="1"/>
          </p:nvPr>
        </p:nvSpPr>
        <p:spPr>
          <a:xfrm>
            <a:off x="237845" y="1132764"/>
            <a:ext cx="9698635" cy="5725236"/>
          </a:xfrm>
        </p:spPr>
        <p:txBody>
          <a:bodyPr>
            <a:normAutofit/>
          </a:bodyPr>
          <a:lstStyle/>
          <a:p>
            <a:r>
              <a:rPr lang="en-GB" dirty="0"/>
              <a:t>Emp has a recursive relationship.</a:t>
            </a:r>
          </a:p>
          <a:p>
            <a:r>
              <a:rPr lang="en-GB" dirty="0"/>
              <a:t>Between Dept and Emp</a:t>
            </a:r>
          </a:p>
          <a:p>
            <a:pPr lvl="1"/>
            <a:r>
              <a:rPr lang="en-GB" dirty="0"/>
              <a:t>One-to-Many relationship optional on both sides.</a:t>
            </a:r>
          </a:p>
          <a:p>
            <a:pPr lvl="1"/>
            <a:r>
              <a:rPr lang="en-GB" dirty="0"/>
              <a:t>Dept is the Parent table, Emp is the Child table.</a:t>
            </a:r>
          </a:p>
          <a:p>
            <a:pPr lvl="1"/>
            <a:r>
              <a:rPr lang="en-GB" dirty="0"/>
              <a:t>Child Emp carries a FK </a:t>
            </a:r>
            <a:r>
              <a:rPr lang="en-GB" dirty="0" err="1"/>
              <a:t>deptNo</a:t>
            </a:r>
            <a:r>
              <a:rPr lang="en-GB" dirty="0"/>
              <a:t> that references the PK </a:t>
            </a:r>
            <a:r>
              <a:rPr lang="en-GB" dirty="0" err="1"/>
              <a:t>deptNo</a:t>
            </a:r>
            <a:r>
              <a:rPr lang="en-GB" dirty="0"/>
              <a:t> of its parent Dept.</a:t>
            </a:r>
          </a:p>
          <a:p>
            <a:pPr lvl="1"/>
            <a:r>
              <a:rPr lang="en-GB" dirty="0"/>
              <a:t>Participations are both 0.</a:t>
            </a:r>
          </a:p>
          <a:p>
            <a:r>
              <a:rPr lang="en-GB" dirty="0"/>
              <a:t>Between Emp and Device</a:t>
            </a:r>
          </a:p>
          <a:p>
            <a:pPr lvl="1"/>
            <a:r>
              <a:rPr lang="en-GB" dirty="0"/>
              <a:t>One-to-Many relationship optional on one side.</a:t>
            </a:r>
          </a:p>
          <a:p>
            <a:pPr lvl="1"/>
            <a:r>
              <a:rPr lang="en-GB" dirty="0"/>
              <a:t>Emp is the Parent table, Device is the Child table.</a:t>
            </a:r>
          </a:p>
          <a:p>
            <a:pPr lvl="1"/>
            <a:r>
              <a:rPr lang="en-GB" dirty="0"/>
              <a:t>Child Device carries a FK </a:t>
            </a:r>
            <a:r>
              <a:rPr lang="en-GB" dirty="0" err="1"/>
              <a:t>empId</a:t>
            </a:r>
            <a:r>
              <a:rPr lang="en-GB" dirty="0"/>
              <a:t> that references the PK </a:t>
            </a:r>
            <a:r>
              <a:rPr lang="en-GB" dirty="0" err="1"/>
              <a:t>empId</a:t>
            </a:r>
            <a:r>
              <a:rPr lang="en-GB" dirty="0"/>
              <a:t> of its parent Emp.</a:t>
            </a:r>
          </a:p>
          <a:p>
            <a:pPr lvl="1"/>
            <a:r>
              <a:rPr lang="en-GB" dirty="0"/>
              <a:t>Participation is 1 on the Emp side.</a:t>
            </a:r>
          </a:p>
          <a:p>
            <a:pPr lvl="1"/>
            <a:r>
              <a:rPr lang="en-GB" dirty="0"/>
              <a:t>Participation is 1 on the Device side.</a:t>
            </a:r>
          </a:p>
        </p:txBody>
      </p:sp>
      <p:pic>
        <p:nvPicPr>
          <p:cNvPr id="23" name="Picture 22" descr="This diagram shows a simple logical ERD between the Dept, Emp and Device tables. Dept is the parent of Emp and Emp is the parent of Device.">
            <a:extLst>
              <a:ext uri="{FF2B5EF4-FFF2-40B4-BE49-F238E27FC236}">
                <a16:creationId xmlns:a16="http://schemas.microsoft.com/office/drawing/2014/main" id="{CBCE62FE-322C-412A-B159-13EA6899A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454" y="0"/>
            <a:ext cx="5451480" cy="6232154"/>
          </a:xfrm>
          <a:prstGeom prst="rect">
            <a:avLst/>
          </a:prstGeom>
        </p:spPr>
      </p:pic>
      <p:sp>
        <p:nvSpPr>
          <p:cNvPr id="4" name="Slide Number Placeholder 3">
            <a:extLst>
              <a:ext uri="{FF2B5EF4-FFF2-40B4-BE49-F238E27FC236}">
                <a16:creationId xmlns:a16="http://schemas.microsoft.com/office/drawing/2014/main" id="{DBA2E6F1-9ECB-4BD8-BA52-5673AC2E9599}"/>
              </a:ext>
            </a:extLst>
          </p:cNvPr>
          <p:cNvSpPr>
            <a:spLocks noGrp="1"/>
          </p:cNvSpPr>
          <p:nvPr>
            <p:ph type="sldNum" sz="quarter" idx="12"/>
          </p:nvPr>
        </p:nvSpPr>
        <p:spPr/>
        <p:txBody>
          <a:bodyPr/>
          <a:lstStyle/>
          <a:p>
            <a:fld id="{1EBB458C-3622-4FDF-8CA7-83B6267620B8}" type="slidenum">
              <a:rPr lang="en-GB" smtClean="0"/>
              <a:t>5</a:t>
            </a:fld>
            <a:endParaRPr lang="en-GB"/>
          </a:p>
        </p:txBody>
      </p:sp>
    </p:spTree>
    <p:extLst>
      <p:ext uri="{BB962C8B-B14F-4D97-AF65-F5344CB8AC3E}">
        <p14:creationId xmlns:p14="http://schemas.microsoft.com/office/powerpoint/2010/main" val="373371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5E9F-7925-4164-9A0B-CCC81AEBA5DA}"/>
              </a:ext>
            </a:extLst>
          </p:cNvPr>
          <p:cNvSpPr>
            <a:spLocks noGrp="1"/>
          </p:cNvSpPr>
          <p:nvPr>
            <p:ph type="title"/>
          </p:nvPr>
        </p:nvSpPr>
        <p:spPr/>
        <p:txBody>
          <a:bodyPr/>
          <a:lstStyle/>
          <a:p>
            <a:r>
              <a:rPr lang="en-GB" dirty="0"/>
              <a:t>Creating Dept table</a:t>
            </a:r>
          </a:p>
        </p:txBody>
      </p:sp>
      <p:sp>
        <p:nvSpPr>
          <p:cNvPr id="5" name="TextBox 4">
            <a:extLst>
              <a:ext uri="{FF2B5EF4-FFF2-40B4-BE49-F238E27FC236}">
                <a16:creationId xmlns:a16="http://schemas.microsoft.com/office/drawing/2014/main" id="{8D07A397-58DB-4E28-AD8A-E620E1BA008A}"/>
              </a:ext>
            </a:extLst>
          </p:cNvPr>
          <p:cNvSpPr txBox="1"/>
          <p:nvPr/>
        </p:nvSpPr>
        <p:spPr>
          <a:xfrm>
            <a:off x="619070" y="2416061"/>
            <a:ext cx="11072635" cy="4032964"/>
          </a:xfrm>
          <a:prstGeom prst="rect">
            <a:avLst/>
          </a:prstGeom>
          <a:solidFill>
            <a:schemeClr val="tx1"/>
          </a:solidFill>
        </p:spPr>
        <p:txBody>
          <a:bodyPr wrap="square" bIns="46800" rtlCol="0" anchor="ctr" anchorCtr="0">
            <a:spAutoFit/>
          </a:bodyPr>
          <a:lstStyle/>
          <a:p>
            <a:pPr marL="180000" lvl="0" indent="0">
              <a:buNone/>
            </a:pPr>
            <a:r>
              <a:rPr lang="en-GB" sz="3200" dirty="0">
                <a:solidFill>
                  <a:srgbClr val="FFFFFF"/>
                </a:solidFill>
                <a:latin typeface="Consolas" panose="020B0609020204030204" pitchFamily="49" charset="0"/>
                <a:cs typeface="Times New Roman" pitchFamily="18" charset="0"/>
              </a:rPr>
              <a:t>CREATE TABLE Dept</a:t>
            </a:r>
          </a:p>
          <a:p>
            <a:pPr marL="180000" lvl="0" indent="0">
              <a:buNone/>
            </a:pPr>
            <a:r>
              <a:rPr lang="en-GB" sz="3200" dirty="0">
                <a:solidFill>
                  <a:srgbClr val="FFFFFF"/>
                </a:solidFill>
                <a:latin typeface="Consolas" panose="020B0609020204030204" pitchFamily="49" charset="0"/>
                <a:cs typeface="Times New Roman" pitchFamily="18" charset="0"/>
              </a:rPr>
              <a:t>(</a:t>
            </a:r>
          </a:p>
          <a:p>
            <a:pPr marL="180000" lvl="0" indent="0">
              <a:buNone/>
            </a:pPr>
            <a:r>
              <a:rPr lang="en-GB" sz="3200" dirty="0">
                <a:solidFill>
                  <a:srgbClr val="FFFFFF"/>
                </a:solidFill>
                <a:latin typeface="Consolas" panose="020B0609020204030204" pitchFamily="49" charset="0"/>
                <a:cs typeface="Times New Roman" pitchFamily="18" charset="0"/>
              </a:rPr>
              <a:t>	</a:t>
            </a:r>
            <a:r>
              <a:rPr lang="en-GB" sz="3200" dirty="0" err="1">
                <a:solidFill>
                  <a:srgbClr val="FFFFFF"/>
                </a:solidFill>
                <a:latin typeface="Consolas" panose="020B0609020204030204" pitchFamily="49" charset="0"/>
                <a:cs typeface="Times New Roman" pitchFamily="18" charset="0"/>
              </a:rPr>
              <a:t>deptNo</a:t>
            </a:r>
            <a:r>
              <a:rPr lang="en-GB" sz="3200" dirty="0">
                <a:solidFill>
                  <a:srgbClr val="FFFFFF"/>
                </a:solidFill>
                <a:latin typeface="Consolas" panose="020B0609020204030204" pitchFamily="49" charset="0"/>
                <a:cs typeface="Times New Roman" pitchFamily="18" charset="0"/>
              </a:rPr>
              <a:t>		INTEGER,</a:t>
            </a:r>
          </a:p>
          <a:p>
            <a:pPr marL="180000" lvl="0" indent="0">
              <a:buNone/>
            </a:pPr>
            <a:r>
              <a:rPr lang="en-GB" sz="3200" dirty="0">
                <a:solidFill>
                  <a:srgbClr val="FFFFFF"/>
                </a:solidFill>
                <a:latin typeface="Consolas" panose="020B0609020204030204" pitchFamily="49" charset="0"/>
                <a:cs typeface="Times New Roman" pitchFamily="18" charset="0"/>
              </a:rPr>
              <a:t>	</a:t>
            </a:r>
            <a:r>
              <a:rPr lang="en-GB" sz="3200" dirty="0" err="1">
                <a:solidFill>
                  <a:srgbClr val="FFFFFF"/>
                </a:solidFill>
                <a:latin typeface="Consolas" panose="020B0609020204030204" pitchFamily="49" charset="0"/>
                <a:cs typeface="Times New Roman" pitchFamily="18" charset="0"/>
              </a:rPr>
              <a:t>dName</a:t>
            </a:r>
            <a:r>
              <a:rPr lang="en-GB" sz="3200" dirty="0">
                <a:solidFill>
                  <a:srgbClr val="FFFFFF"/>
                </a:solidFill>
                <a:latin typeface="Consolas" panose="020B0609020204030204" pitchFamily="49" charset="0"/>
                <a:cs typeface="Times New Roman" pitchFamily="18" charset="0"/>
              </a:rPr>
              <a:t>		VARCHAR(20) </a:t>
            </a:r>
            <a:r>
              <a:rPr lang="en-GB" sz="3200" dirty="0">
                <a:solidFill>
                  <a:srgbClr val="FFC000"/>
                </a:solidFill>
                <a:latin typeface="Consolas" panose="020B0609020204030204" pitchFamily="49" charset="0"/>
                <a:cs typeface="Times New Roman" pitchFamily="18" charset="0"/>
              </a:rPr>
              <a:t>UNIQUE</a:t>
            </a:r>
            <a:r>
              <a:rPr lang="en-GB" sz="3200" dirty="0">
                <a:solidFill>
                  <a:srgbClr val="FFFFFF"/>
                </a:solidFill>
                <a:latin typeface="Consolas" panose="020B0609020204030204" pitchFamily="49" charset="0"/>
                <a:cs typeface="Times New Roman" pitchFamily="18" charset="0"/>
              </a:rPr>
              <a:t> </a:t>
            </a:r>
            <a:r>
              <a:rPr lang="en-GB" sz="3200" dirty="0">
                <a:solidFill>
                  <a:srgbClr val="FFC000"/>
                </a:solidFill>
                <a:latin typeface="Consolas" panose="020B0609020204030204" pitchFamily="49" charset="0"/>
                <a:cs typeface="Times New Roman" pitchFamily="18" charset="0"/>
              </a:rPr>
              <a:t>NOT NULL</a:t>
            </a:r>
            <a:r>
              <a:rPr lang="en-GB" sz="3200" dirty="0">
                <a:solidFill>
                  <a:srgbClr val="FFFFFF"/>
                </a:solidFill>
                <a:latin typeface="Consolas" panose="020B0609020204030204" pitchFamily="49" charset="0"/>
                <a:cs typeface="Times New Roman" pitchFamily="18" charset="0"/>
              </a:rPr>
              <a:t>,</a:t>
            </a:r>
          </a:p>
          <a:p>
            <a:pPr marL="180000" lvl="0" indent="0">
              <a:buNone/>
            </a:pPr>
            <a:r>
              <a:rPr lang="en-GB" sz="3200" dirty="0">
                <a:solidFill>
                  <a:srgbClr val="FFFFFF"/>
                </a:solidFill>
                <a:latin typeface="Consolas" panose="020B0609020204030204" pitchFamily="49" charset="0"/>
                <a:cs typeface="Times New Roman" pitchFamily="18" charset="0"/>
              </a:rPr>
              <a:t>	</a:t>
            </a:r>
            <a:r>
              <a:rPr lang="en-GB" sz="3200" dirty="0" err="1">
                <a:solidFill>
                  <a:srgbClr val="FFFFFF"/>
                </a:solidFill>
                <a:latin typeface="Consolas" panose="020B0609020204030204" pitchFamily="49" charset="0"/>
                <a:cs typeface="Times New Roman" pitchFamily="18" charset="0"/>
              </a:rPr>
              <a:t>dLoc</a:t>
            </a:r>
            <a:r>
              <a:rPr lang="en-GB" sz="3200" dirty="0">
                <a:solidFill>
                  <a:srgbClr val="FFFFFF"/>
                </a:solidFill>
                <a:latin typeface="Consolas" panose="020B0609020204030204" pitchFamily="49" charset="0"/>
                <a:cs typeface="Times New Roman" pitchFamily="18" charset="0"/>
              </a:rPr>
              <a:t>			VARCHAR(30) </a:t>
            </a:r>
            <a:r>
              <a:rPr lang="en-GB" sz="3200" dirty="0">
                <a:solidFill>
                  <a:srgbClr val="FFC000"/>
                </a:solidFill>
                <a:latin typeface="Consolas" panose="020B0609020204030204" pitchFamily="49" charset="0"/>
                <a:cs typeface="Times New Roman" pitchFamily="18" charset="0"/>
              </a:rPr>
              <a:t>NOT NULL</a:t>
            </a:r>
            <a:r>
              <a:rPr lang="en-GB" sz="3200" dirty="0">
                <a:solidFill>
                  <a:srgbClr val="FFFFFF"/>
                </a:solidFill>
                <a:latin typeface="Consolas" panose="020B0609020204030204" pitchFamily="49" charset="0"/>
                <a:cs typeface="Times New Roman" pitchFamily="18" charset="0"/>
              </a:rPr>
              <a:t>,</a:t>
            </a:r>
          </a:p>
          <a:p>
            <a:pPr marL="180000" lvl="0" indent="0">
              <a:buNone/>
            </a:pPr>
            <a:r>
              <a:rPr lang="en-GB" sz="3200" dirty="0">
                <a:solidFill>
                  <a:srgbClr val="FFFFFF"/>
                </a:solidFill>
                <a:latin typeface="Consolas" panose="020B0609020204030204" pitchFamily="49" charset="0"/>
                <a:cs typeface="Times New Roman" pitchFamily="18" charset="0"/>
              </a:rPr>
              <a:t>	</a:t>
            </a:r>
            <a:r>
              <a:rPr lang="en-GB" sz="3200" dirty="0" err="1">
                <a:solidFill>
                  <a:srgbClr val="FFFFFF"/>
                </a:solidFill>
                <a:latin typeface="Consolas" panose="020B0609020204030204" pitchFamily="49" charset="0"/>
                <a:cs typeface="Times New Roman" pitchFamily="18" charset="0"/>
              </a:rPr>
              <a:t>createDate</a:t>
            </a:r>
            <a:r>
              <a:rPr lang="en-GB" sz="3200" dirty="0">
                <a:solidFill>
                  <a:srgbClr val="FFFFFF"/>
                </a:solidFill>
                <a:latin typeface="Consolas" panose="020B0609020204030204" pitchFamily="49" charset="0"/>
                <a:cs typeface="Times New Roman" pitchFamily="18" charset="0"/>
              </a:rPr>
              <a:t>	DATE,</a:t>
            </a:r>
          </a:p>
          <a:p>
            <a:pPr marL="180000" lvl="0" indent="0">
              <a:buNone/>
            </a:pPr>
            <a:r>
              <a:rPr lang="en-GB" sz="3200" dirty="0">
                <a:solidFill>
                  <a:srgbClr val="FFFFFF"/>
                </a:solidFill>
                <a:latin typeface="Consolas" panose="020B0609020204030204" pitchFamily="49" charset="0"/>
                <a:cs typeface="Times New Roman" pitchFamily="18" charset="0"/>
              </a:rPr>
              <a:t>	CONSTRAINT 	</a:t>
            </a:r>
            <a:r>
              <a:rPr lang="en-GB" sz="3200" dirty="0" err="1">
                <a:solidFill>
                  <a:srgbClr val="FFFFFF"/>
                </a:solidFill>
                <a:latin typeface="Consolas" panose="020B0609020204030204" pitchFamily="49" charset="0"/>
                <a:cs typeface="Times New Roman" pitchFamily="18" charset="0"/>
              </a:rPr>
              <a:t>d_dno_pk</a:t>
            </a:r>
            <a:r>
              <a:rPr lang="en-GB" sz="3200" dirty="0">
                <a:solidFill>
                  <a:srgbClr val="FFFFFF"/>
                </a:solidFill>
                <a:latin typeface="Consolas" panose="020B0609020204030204" pitchFamily="49" charset="0"/>
                <a:cs typeface="Times New Roman" pitchFamily="18" charset="0"/>
              </a:rPr>
              <a:t> </a:t>
            </a:r>
            <a:r>
              <a:rPr lang="en-GB" sz="3200" b="1" dirty="0">
                <a:solidFill>
                  <a:srgbClr val="FF6060"/>
                </a:solidFill>
                <a:latin typeface="Consolas" panose="020B0609020204030204" pitchFamily="49" charset="0"/>
                <a:cs typeface="Times New Roman" pitchFamily="18" charset="0"/>
              </a:rPr>
              <a:t>PRIMARY KEY </a:t>
            </a:r>
            <a:r>
              <a:rPr lang="en-GB" sz="3200" dirty="0">
                <a:solidFill>
                  <a:srgbClr val="FFFFFF"/>
                </a:solidFill>
                <a:latin typeface="Consolas" panose="020B0609020204030204" pitchFamily="49" charset="0"/>
                <a:cs typeface="Times New Roman" pitchFamily="18" charset="0"/>
              </a:rPr>
              <a:t>(</a:t>
            </a:r>
            <a:r>
              <a:rPr lang="en-GB" sz="3200" dirty="0" err="1">
                <a:solidFill>
                  <a:srgbClr val="FFFFFF"/>
                </a:solidFill>
                <a:latin typeface="Consolas" panose="020B0609020204030204" pitchFamily="49" charset="0"/>
                <a:cs typeface="Times New Roman" pitchFamily="18" charset="0"/>
              </a:rPr>
              <a:t>deptNo</a:t>
            </a:r>
            <a:r>
              <a:rPr lang="en-GB" sz="3200" dirty="0">
                <a:solidFill>
                  <a:srgbClr val="FFFFFF"/>
                </a:solidFill>
                <a:latin typeface="Consolas" panose="020B0609020204030204" pitchFamily="49" charset="0"/>
                <a:cs typeface="Times New Roman" pitchFamily="18" charset="0"/>
              </a:rPr>
              <a:t>)</a:t>
            </a:r>
          </a:p>
          <a:p>
            <a:pPr marL="180000" lvl="0" indent="0">
              <a:buNone/>
            </a:pPr>
            <a:r>
              <a:rPr lang="en-GB" sz="3200" dirty="0">
                <a:solidFill>
                  <a:srgbClr val="FFFFFF"/>
                </a:solidFill>
                <a:latin typeface="Consolas" panose="020B0609020204030204" pitchFamily="49" charset="0"/>
                <a:cs typeface="Times New Roman" pitchFamily="18" charset="0"/>
              </a:rPr>
              <a:t>);</a:t>
            </a:r>
          </a:p>
        </p:txBody>
      </p:sp>
      <p:sp>
        <p:nvSpPr>
          <p:cNvPr id="6" name="TextBox 5">
            <a:extLst>
              <a:ext uri="{FF2B5EF4-FFF2-40B4-BE49-F238E27FC236}">
                <a16:creationId xmlns:a16="http://schemas.microsoft.com/office/drawing/2014/main" id="{8C0CB7E8-1B83-4AAE-BF88-FC9BF740361E}"/>
              </a:ext>
            </a:extLst>
          </p:cNvPr>
          <p:cNvSpPr txBox="1"/>
          <p:nvPr/>
        </p:nvSpPr>
        <p:spPr>
          <a:xfrm>
            <a:off x="619070" y="800100"/>
            <a:ext cx="11072635" cy="1570751"/>
          </a:xfrm>
          <a:prstGeom prst="rect">
            <a:avLst/>
          </a:prstGeom>
          <a:solidFill>
            <a:schemeClr val="tx1"/>
          </a:solidFill>
        </p:spPr>
        <p:txBody>
          <a:bodyPr wrap="square" bIns="46800" rtlCol="0" anchor="ctr" anchorCtr="0">
            <a:spAutoFit/>
          </a:bodyPr>
          <a:lstStyle/>
          <a:p>
            <a:pPr marL="180000" lvl="0" indent="0">
              <a:buNone/>
            </a:pPr>
            <a:r>
              <a:rPr lang="en-GB" sz="3200" dirty="0">
                <a:solidFill>
                  <a:srgbClr val="FFFFFF"/>
                </a:solidFill>
                <a:latin typeface="Consolas" panose="020B0609020204030204" pitchFamily="49" charset="0"/>
                <a:cs typeface="Times New Roman" pitchFamily="18" charset="0"/>
              </a:rPr>
              <a:t>DROP TABLE IF EXISTS Device;</a:t>
            </a:r>
          </a:p>
          <a:p>
            <a:pPr marL="180000" lvl="0" indent="0">
              <a:buNone/>
            </a:pPr>
            <a:r>
              <a:rPr lang="en-GB" sz="3200" dirty="0">
                <a:solidFill>
                  <a:srgbClr val="FFFFFF"/>
                </a:solidFill>
                <a:latin typeface="Consolas" panose="020B0609020204030204" pitchFamily="49" charset="0"/>
                <a:cs typeface="Times New Roman" pitchFamily="18" charset="0"/>
              </a:rPr>
              <a:t>DROP TABLE IF EXISTS Emp;</a:t>
            </a:r>
          </a:p>
          <a:p>
            <a:pPr marL="180000" lvl="0" indent="0">
              <a:buNone/>
            </a:pPr>
            <a:r>
              <a:rPr lang="en-GB" sz="3200" dirty="0">
                <a:solidFill>
                  <a:srgbClr val="FFFFFF"/>
                </a:solidFill>
                <a:latin typeface="Consolas" panose="020B0609020204030204" pitchFamily="49" charset="0"/>
                <a:cs typeface="Times New Roman" pitchFamily="18" charset="0"/>
              </a:rPr>
              <a:t>DROP TABLE IF EXISTS Dept;</a:t>
            </a:r>
          </a:p>
        </p:txBody>
      </p:sp>
      <p:sp>
        <p:nvSpPr>
          <p:cNvPr id="4" name="Slide Number Placeholder 3">
            <a:extLst>
              <a:ext uri="{FF2B5EF4-FFF2-40B4-BE49-F238E27FC236}">
                <a16:creationId xmlns:a16="http://schemas.microsoft.com/office/drawing/2014/main" id="{160B3693-530D-4A82-891A-B359E0ED1ECA}"/>
              </a:ext>
            </a:extLst>
          </p:cNvPr>
          <p:cNvSpPr>
            <a:spLocks noGrp="1"/>
          </p:cNvSpPr>
          <p:nvPr>
            <p:ph type="sldNum" sz="quarter" idx="12"/>
          </p:nvPr>
        </p:nvSpPr>
        <p:spPr/>
        <p:txBody>
          <a:bodyPr/>
          <a:lstStyle/>
          <a:p>
            <a:fld id="{1EBB458C-3622-4FDF-8CA7-83B6267620B8}" type="slidenum">
              <a:rPr lang="en-GB" smtClean="0"/>
              <a:t>6</a:t>
            </a:fld>
            <a:endParaRPr lang="en-GB"/>
          </a:p>
        </p:txBody>
      </p:sp>
    </p:spTree>
    <p:extLst>
      <p:ext uri="{BB962C8B-B14F-4D97-AF65-F5344CB8AC3E}">
        <p14:creationId xmlns:p14="http://schemas.microsoft.com/office/powerpoint/2010/main" val="6848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5E9F-7925-4164-9A0B-CCC81AEBA5DA}"/>
              </a:ext>
            </a:extLst>
          </p:cNvPr>
          <p:cNvSpPr>
            <a:spLocks noGrp="1"/>
          </p:cNvSpPr>
          <p:nvPr>
            <p:ph type="title"/>
          </p:nvPr>
        </p:nvSpPr>
        <p:spPr/>
        <p:txBody>
          <a:bodyPr/>
          <a:lstStyle/>
          <a:p>
            <a:r>
              <a:rPr lang="en-GB" dirty="0"/>
              <a:t>Creating Emp table</a:t>
            </a:r>
          </a:p>
        </p:txBody>
      </p:sp>
      <p:sp>
        <p:nvSpPr>
          <p:cNvPr id="4" name="Slide Number Placeholder 3">
            <a:extLst>
              <a:ext uri="{FF2B5EF4-FFF2-40B4-BE49-F238E27FC236}">
                <a16:creationId xmlns:a16="http://schemas.microsoft.com/office/drawing/2014/main" id="{160B3693-530D-4A82-891A-B359E0ED1ECA}"/>
              </a:ext>
            </a:extLst>
          </p:cNvPr>
          <p:cNvSpPr>
            <a:spLocks noGrp="1"/>
          </p:cNvSpPr>
          <p:nvPr>
            <p:ph type="sldNum" sz="quarter" idx="12"/>
          </p:nvPr>
        </p:nvSpPr>
        <p:spPr/>
        <p:txBody>
          <a:bodyPr/>
          <a:lstStyle/>
          <a:p>
            <a:fld id="{1EBB458C-3622-4FDF-8CA7-83B6267620B8}" type="slidenum">
              <a:rPr lang="en-GB" smtClean="0"/>
              <a:t>7</a:t>
            </a:fld>
            <a:endParaRPr lang="en-GB"/>
          </a:p>
        </p:txBody>
      </p:sp>
      <p:sp>
        <p:nvSpPr>
          <p:cNvPr id="7" name="TextBox 6">
            <a:extLst>
              <a:ext uri="{FF2B5EF4-FFF2-40B4-BE49-F238E27FC236}">
                <a16:creationId xmlns:a16="http://schemas.microsoft.com/office/drawing/2014/main" id="{36D92186-B216-442D-9ABA-59FFA011AF24}"/>
              </a:ext>
            </a:extLst>
          </p:cNvPr>
          <p:cNvSpPr txBox="1"/>
          <p:nvPr/>
        </p:nvSpPr>
        <p:spPr>
          <a:xfrm>
            <a:off x="119067" y="752333"/>
            <a:ext cx="12072934" cy="6057899"/>
          </a:xfrm>
          <a:prstGeom prst="rect">
            <a:avLst/>
          </a:prstGeom>
          <a:solidFill>
            <a:schemeClr val="tx1"/>
          </a:solidFill>
        </p:spPr>
        <p:txBody>
          <a:bodyPr wrap="square" bIns="46800" rtlCol="0" anchor="ctr" anchorCtr="0">
            <a:noAutofit/>
          </a:bodyPr>
          <a:lstStyle/>
          <a:p>
            <a:pPr marL="180000" lvl="0" indent="0">
              <a:spcBef>
                <a:spcPts val="600"/>
              </a:spcBef>
              <a:buNone/>
            </a:pPr>
            <a:r>
              <a:rPr lang="en-GB" sz="2400" dirty="0">
                <a:solidFill>
                  <a:srgbClr val="FFFFFF"/>
                </a:solidFill>
                <a:latin typeface="Consolas" panose="020B0609020204030204" pitchFamily="49" charset="0"/>
                <a:cs typeface="Times New Roman" pitchFamily="18" charset="0"/>
              </a:rPr>
              <a:t>CREATE TABLE Emp</a:t>
            </a:r>
          </a:p>
          <a:p>
            <a:pPr marL="180000" lvl="0" indent="0">
              <a:buNone/>
            </a:pP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empId</a:t>
            </a:r>
            <a:r>
              <a:rPr lang="en-GB" sz="2400" dirty="0">
                <a:solidFill>
                  <a:srgbClr val="FFFFFF"/>
                </a:solidFill>
                <a:latin typeface="Consolas" panose="020B0609020204030204" pitchFamily="49" charset="0"/>
                <a:cs typeface="Times New Roman" pitchFamily="18" charset="0"/>
              </a:rPr>
              <a:t>		INTEGER,</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fName</a:t>
            </a:r>
            <a:r>
              <a:rPr lang="en-GB" sz="2400" dirty="0">
                <a:solidFill>
                  <a:srgbClr val="FFFFFF"/>
                </a:solidFill>
                <a:latin typeface="Consolas" panose="020B0609020204030204" pitchFamily="49" charset="0"/>
                <a:cs typeface="Times New Roman" pitchFamily="18" charset="0"/>
              </a:rPr>
              <a:t>		VARCHAR(50) 	</a:t>
            </a:r>
            <a:r>
              <a:rPr lang="en-GB" sz="2400" dirty="0">
                <a:solidFill>
                  <a:srgbClr val="FFC000"/>
                </a:solidFill>
                <a:latin typeface="Consolas" panose="020B0609020204030204" pitchFamily="49" charset="0"/>
                <a:cs typeface="Times New Roman" pitchFamily="18" charset="0"/>
              </a:rPr>
              <a:t>NOT NULL</a:t>
            </a: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lName</a:t>
            </a:r>
            <a:r>
              <a:rPr lang="en-GB" sz="2400" dirty="0">
                <a:solidFill>
                  <a:srgbClr val="FFFFFF"/>
                </a:solidFill>
                <a:latin typeface="Consolas" panose="020B0609020204030204" pitchFamily="49" charset="0"/>
                <a:cs typeface="Times New Roman" pitchFamily="18" charset="0"/>
              </a:rPr>
              <a:t>		VARCHAR(50) 	</a:t>
            </a:r>
            <a:r>
              <a:rPr lang="en-GB" sz="2400" dirty="0">
                <a:solidFill>
                  <a:srgbClr val="FFC000"/>
                </a:solidFill>
                <a:latin typeface="Consolas" panose="020B0609020204030204" pitchFamily="49" charset="0"/>
                <a:cs typeface="Times New Roman" pitchFamily="18" charset="0"/>
              </a:rPr>
              <a:t>NOT NULL</a:t>
            </a: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	position 	VARCHAR(50) 	</a:t>
            </a:r>
            <a:r>
              <a:rPr lang="en-GB" sz="2400" dirty="0">
                <a:solidFill>
                  <a:srgbClr val="FFC000"/>
                </a:solidFill>
                <a:latin typeface="Consolas" panose="020B0609020204030204" pitchFamily="49" charset="0"/>
                <a:cs typeface="Times New Roman" pitchFamily="18" charset="0"/>
              </a:rPr>
              <a:t>NOT NULL</a:t>
            </a: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hireDate</a:t>
            </a:r>
            <a:r>
              <a:rPr lang="en-GB" sz="2400" dirty="0">
                <a:solidFill>
                  <a:srgbClr val="FFFFFF"/>
                </a:solidFill>
                <a:latin typeface="Consolas" panose="020B0609020204030204" pitchFamily="49" charset="0"/>
                <a:cs typeface="Times New Roman" pitchFamily="18" charset="0"/>
              </a:rPr>
              <a:t>	DATE 			</a:t>
            </a:r>
            <a:r>
              <a:rPr lang="en-GB" sz="2400" dirty="0">
                <a:solidFill>
                  <a:srgbClr val="FFC000"/>
                </a:solidFill>
                <a:latin typeface="Consolas" panose="020B0609020204030204" pitchFamily="49" charset="0"/>
                <a:cs typeface="Times New Roman" pitchFamily="18" charset="0"/>
              </a:rPr>
              <a:t>NOT NULL</a:t>
            </a:r>
            <a:r>
              <a:rPr lang="en-GB" sz="2400" dirty="0">
                <a:solidFill>
                  <a:srgbClr val="FFFFFF"/>
                </a:solidFill>
                <a:latin typeface="Consolas" panose="020B0609020204030204" pitchFamily="49" charset="0"/>
                <a:cs typeface="Times New Roman" pitchFamily="18" charset="0"/>
              </a:rPr>
              <a:t>, </a:t>
            </a:r>
          </a:p>
          <a:p>
            <a:pPr marL="180000" lvl="0" indent="0">
              <a:buNone/>
            </a:pPr>
            <a:r>
              <a:rPr lang="en-GB" sz="2400" dirty="0">
                <a:solidFill>
                  <a:srgbClr val="FFFFFF"/>
                </a:solidFill>
                <a:latin typeface="Consolas" panose="020B0609020204030204" pitchFamily="49" charset="0"/>
                <a:cs typeface="Times New Roman" pitchFamily="18" charset="0"/>
              </a:rPr>
              <a:t>	salary	DECIMAL(7,2)</a:t>
            </a:r>
            <a:r>
              <a:rPr lang="en-GB" sz="2400" dirty="0">
                <a:solidFill>
                  <a:srgbClr val="FFC000"/>
                </a:solidFill>
                <a:latin typeface="Consolas" panose="020B0609020204030204" pitchFamily="49" charset="0"/>
                <a:cs typeface="Times New Roman" pitchFamily="18" charset="0"/>
              </a:rPr>
              <a:t> 	NOT NULL</a:t>
            </a: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commPct</a:t>
            </a:r>
            <a:r>
              <a:rPr lang="en-GB" sz="2400" dirty="0">
                <a:solidFill>
                  <a:srgbClr val="FFFFFF"/>
                </a:solidFill>
                <a:latin typeface="Consolas" panose="020B0609020204030204" pitchFamily="49" charset="0"/>
                <a:cs typeface="Times New Roman" pitchFamily="18" charset="0"/>
              </a:rPr>
              <a:t>	DECIMAL(2,2),</a:t>
            </a:r>
          </a:p>
          <a:p>
            <a:pPr marL="180000" lvl="0" indent="0">
              <a:buNone/>
            </a:pPr>
            <a:r>
              <a:rPr lang="en-GB" sz="2400" dirty="0">
                <a:solidFill>
                  <a:srgbClr val="FFFFFF"/>
                </a:solidFill>
                <a:latin typeface="Consolas" panose="020B0609020204030204" pitchFamily="49" charset="0"/>
                <a:cs typeface="Times New Roman" pitchFamily="18" charset="0"/>
              </a:rPr>
              <a:t>	email		VARCHAR(100) 	</a:t>
            </a:r>
            <a:r>
              <a:rPr lang="en-GB" sz="2400" dirty="0">
                <a:solidFill>
                  <a:srgbClr val="FFC000"/>
                </a:solidFill>
                <a:latin typeface="Consolas" panose="020B0609020204030204" pitchFamily="49" charset="0"/>
                <a:cs typeface="Times New Roman" pitchFamily="18" charset="0"/>
              </a:rPr>
              <a:t>UNIQUE</a:t>
            </a:r>
            <a:r>
              <a:rPr lang="en-GB" sz="2400" dirty="0">
                <a:solidFill>
                  <a:srgbClr val="FFFFFF"/>
                </a:solidFill>
                <a:latin typeface="Consolas" panose="020B0609020204030204" pitchFamily="49" charset="0"/>
                <a:cs typeface="Times New Roman" pitchFamily="18" charset="0"/>
              </a:rPr>
              <a:t> </a:t>
            </a:r>
            <a:r>
              <a:rPr lang="en-GB" sz="2400" dirty="0">
                <a:solidFill>
                  <a:srgbClr val="FFC000"/>
                </a:solidFill>
                <a:latin typeface="Consolas" panose="020B0609020204030204" pitchFamily="49" charset="0"/>
                <a:cs typeface="Times New Roman" pitchFamily="18" charset="0"/>
              </a:rPr>
              <a:t>NOT NULL</a:t>
            </a:r>
            <a:r>
              <a:rPr lang="en-GB" sz="2400" dirty="0">
                <a:solidFill>
                  <a:schemeClr val="bg1"/>
                </a:solidFill>
                <a:latin typeface="Consolas" panose="020B0609020204030204" pitchFamily="49" charset="0"/>
                <a:cs typeface="Times New Roman" pitchFamily="18" charset="0"/>
              </a:rPr>
              <a:t>,</a:t>
            </a:r>
            <a:r>
              <a:rPr lang="en-GB" sz="2400" dirty="0">
                <a:solidFill>
                  <a:srgbClr val="FFC000"/>
                </a:solidFill>
                <a:latin typeface="Consolas" panose="020B0609020204030204" pitchFamily="49" charset="0"/>
                <a:cs typeface="Times New Roman" pitchFamily="18" charset="0"/>
              </a:rPr>
              <a:t> </a:t>
            </a:r>
            <a:r>
              <a:rPr lang="en-GB" sz="2400" dirty="0">
                <a:solidFill>
                  <a:srgbClr val="FFFFFF"/>
                </a:solidFill>
                <a:latin typeface="Consolas" panose="020B0609020204030204" pitchFamily="49" charset="0"/>
                <a:cs typeface="Times New Roman" pitchFamily="18" charset="0"/>
              </a:rPr>
              <a:t>	</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deptNo</a:t>
            </a:r>
            <a:r>
              <a:rPr lang="en-GB" sz="2400" dirty="0">
                <a:solidFill>
                  <a:srgbClr val="FFFFFF"/>
                </a:solidFill>
                <a:latin typeface="Consolas" panose="020B0609020204030204" pitchFamily="49" charset="0"/>
                <a:cs typeface="Times New Roman" pitchFamily="18" charset="0"/>
              </a:rPr>
              <a:t>	INTEGER,</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mgrId</a:t>
            </a:r>
            <a:r>
              <a:rPr lang="en-GB" sz="2400" dirty="0">
                <a:solidFill>
                  <a:srgbClr val="FFFFFF"/>
                </a:solidFill>
                <a:latin typeface="Consolas" panose="020B0609020204030204" pitchFamily="49" charset="0"/>
                <a:cs typeface="Times New Roman" pitchFamily="18" charset="0"/>
              </a:rPr>
              <a:t>		INTEGER,</a:t>
            </a:r>
          </a:p>
          <a:p>
            <a:pPr marL="180000" lvl="0" indent="0">
              <a:buNone/>
            </a:pPr>
            <a:r>
              <a:rPr lang="en-GB" sz="2400" dirty="0">
                <a:solidFill>
                  <a:srgbClr val="FFFFFF"/>
                </a:solidFill>
                <a:latin typeface="Consolas" panose="020B0609020204030204" pitchFamily="49" charset="0"/>
                <a:cs typeface="Times New Roman" pitchFamily="18" charset="0"/>
              </a:rPr>
              <a:t>	CONSTRAINT </a:t>
            </a:r>
            <a:r>
              <a:rPr lang="en-GB" sz="2400" dirty="0" err="1">
                <a:solidFill>
                  <a:srgbClr val="FFFFFF"/>
                </a:solidFill>
                <a:latin typeface="Consolas" panose="020B0609020204030204" pitchFamily="49" charset="0"/>
                <a:cs typeface="Times New Roman" pitchFamily="18" charset="0"/>
              </a:rPr>
              <a:t>e_eid_pk</a:t>
            </a:r>
            <a:r>
              <a:rPr lang="en-GB" sz="2400" dirty="0">
                <a:solidFill>
                  <a:srgbClr val="FFFFFF"/>
                </a:solidFill>
                <a:latin typeface="Consolas" panose="020B0609020204030204" pitchFamily="49" charset="0"/>
                <a:cs typeface="Times New Roman" pitchFamily="18" charset="0"/>
              </a:rPr>
              <a:t> </a:t>
            </a:r>
            <a:r>
              <a:rPr lang="en-GB" sz="2400" b="1" dirty="0">
                <a:solidFill>
                  <a:srgbClr val="FF6060"/>
                </a:solidFill>
                <a:latin typeface="Consolas" panose="020B0609020204030204" pitchFamily="49" charset="0"/>
                <a:cs typeface="Times New Roman" pitchFamily="18" charset="0"/>
              </a:rPr>
              <a:t>PRIMARY KEY </a:t>
            </a:r>
            <a:r>
              <a:rPr lang="en-GB" sz="2400" dirty="0">
                <a:solidFill>
                  <a:srgbClr val="FFFFFF"/>
                </a:solidFill>
                <a:latin typeface="Consolas" panose="020B0609020204030204" pitchFamily="49" charset="0"/>
                <a:cs typeface="Times New Roman" pitchFamily="18" charset="0"/>
              </a:rPr>
              <a:t>(</a:t>
            </a:r>
            <a:r>
              <a:rPr lang="en-GB" sz="2400" dirty="0" err="1">
                <a:solidFill>
                  <a:srgbClr val="FFFFFF"/>
                </a:solidFill>
                <a:latin typeface="Consolas" panose="020B0609020204030204" pitchFamily="49" charset="0"/>
                <a:cs typeface="Times New Roman" pitchFamily="18" charset="0"/>
              </a:rPr>
              <a:t>empId</a:t>
            </a: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	CONSTRAINT </a:t>
            </a:r>
            <a:r>
              <a:rPr lang="en-GB" sz="2400" dirty="0" err="1">
                <a:solidFill>
                  <a:srgbClr val="FFFFFF"/>
                </a:solidFill>
                <a:latin typeface="Consolas" panose="020B0609020204030204" pitchFamily="49" charset="0"/>
                <a:cs typeface="Times New Roman" pitchFamily="18" charset="0"/>
              </a:rPr>
              <a:t>e_dno_fk</a:t>
            </a:r>
            <a:r>
              <a:rPr lang="en-GB" sz="2400" dirty="0">
                <a:solidFill>
                  <a:srgbClr val="FFFFFF"/>
                </a:solidFill>
                <a:latin typeface="Consolas" panose="020B0609020204030204" pitchFamily="49" charset="0"/>
                <a:cs typeface="Times New Roman" pitchFamily="18" charset="0"/>
              </a:rPr>
              <a:t> </a:t>
            </a:r>
            <a:r>
              <a:rPr lang="en-GB" sz="2400" b="1" dirty="0">
                <a:solidFill>
                  <a:srgbClr val="FF6060"/>
                </a:solidFill>
                <a:latin typeface="Consolas" panose="020B0609020204030204" pitchFamily="49" charset="0"/>
                <a:cs typeface="Times New Roman" pitchFamily="18" charset="0"/>
              </a:rPr>
              <a:t>FOREIGN KEY </a:t>
            </a:r>
            <a:r>
              <a:rPr lang="en-GB" sz="2400" dirty="0">
                <a:solidFill>
                  <a:srgbClr val="FFFFFF"/>
                </a:solidFill>
                <a:latin typeface="Consolas" panose="020B0609020204030204" pitchFamily="49" charset="0"/>
                <a:cs typeface="Times New Roman" pitchFamily="18" charset="0"/>
              </a:rPr>
              <a:t>(</a:t>
            </a:r>
            <a:r>
              <a:rPr lang="en-GB" sz="2400" dirty="0" err="1">
                <a:solidFill>
                  <a:srgbClr val="FFFFFF"/>
                </a:solidFill>
                <a:latin typeface="Consolas" panose="020B0609020204030204" pitchFamily="49" charset="0"/>
                <a:cs typeface="Times New Roman" pitchFamily="18" charset="0"/>
              </a:rPr>
              <a:t>deptNo</a:t>
            </a:r>
            <a:r>
              <a:rPr lang="en-GB" sz="2400" dirty="0">
                <a:solidFill>
                  <a:srgbClr val="FFFFFF"/>
                </a:solidFill>
                <a:latin typeface="Consolas" panose="020B0609020204030204" pitchFamily="49" charset="0"/>
                <a:cs typeface="Times New Roman" pitchFamily="18" charset="0"/>
              </a:rPr>
              <a:t>) REFERENCES Dept(</a:t>
            </a:r>
            <a:r>
              <a:rPr lang="en-GB" sz="2400" dirty="0" err="1">
                <a:solidFill>
                  <a:srgbClr val="FFFFFF"/>
                </a:solidFill>
                <a:latin typeface="Consolas" panose="020B0609020204030204" pitchFamily="49" charset="0"/>
                <a:cs typeface="Times New Roman" pitchFamily="18" charset="0"/>
              </a:rPr>
              <a:t>deptNo</a:t>
            </a: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 	CONSTRAINT </a:t>
            </a:r>
            <a:r>
              <a:rPr lang="en-GB" sz="2400" dirty="0" err="1">
                <a:solidFill>
                  <a:srgbClr val="FFFFFF"/>
                </a:solidFill>
                <a:latin typeface="Consolas" panose="020B0609020204030204" pitchFamily="49" charset="0"/>
                <a:cs typeface="Times New Roman" pitchFamily="18" charset="0"/>
              </a:rPr>
              <a:t>e_mid_fk</a:t>
            </a:r>
            <a:r>
              <a:rPr lang="en-GB" sz="2400" dirty="0">
                <a:solidFill>
                  <a:srgbClr val="FFFFFF"/>
                </a:solidFill>
                <a:latin typeface="Consolas" panose="020B0609020204030204" pitchFamily="49" charset="0"/>
                <a:cs typeface="Times New Roman" pitchFamily="18" charset="0"/>
              </a:rPr>
              <a:t> </a:t>
            </a:r>
            <a:r>
              <a:rPr lang="en-GB" sz="2400" b="1" dirty="0">
                <a:solidFill>
                  <a:srgbClr val="FF6060"/>
                </a:solidFill>
                <a:latin typeface="Consolas" panose="020B0609020204030204" pitchFamily="49" charset="0"/>
                <a:cs typeface="Times New Roman" pitchFamily="18" charset="0"/>
              </a:rPr>
              <a:t>FOREIGN KEY </a:t>
            </a:r>
            <a:r>
              <a:rPr lang="en-GB" sz="2400" dirty="0">
                <a:solidFill>
                  <a:srgbClr val="FFFFFF"/>
                </a:solidFill>
                <a:latin typeface="Consolas" panose="020B0609020204030204" pitchFamily="49" charset="0"/>
                <a:cs typeface="Times New Roman" pitchFamily="18" charset="0"/>
              </a:rPr>
              <a:t>(</a:t>
            </a:r>
            <a:r>
              <a:rPr lang="en-GB" sz="2400" dirty="0" err="1">
                <a:solidFill>
                  <a:srgbClr val="FFFFFF"/>
                </a:solidFill>
                <a:latin typeface="Consolas" panose="020B0609020204030204" pitchFamily="49" charset="0"/>
                <a:cs typeface="Times New Roman" pitchFamily="18" charset="0"/>
              </a:rPr>
              <a:t>mgrId</a:t>
            </a:r>
            <a:r>
              <a:rPr lang="en-GB" sz="2400" dirty="0">
                <a:solidFill>
                  <a:srgbClr val="FFFFFF"/>
                </a:solidFill>
                <a:latin typeface="Consolas" panose="020B0609020204030204" pitchFamily="49" charset="0"/>
                <a:cs typeface="Times New Roman" pitchFamily="18" charset="0"/>
              </a:rPr>
              <a:t>) REFERENCES Emp(</a:t>
            </a:r>
            <a:r>
              <a:rPr lang="en-GB" sz="2400" dirty="0" err="1">
                <a:solidFill>
                  <a:srgbClr val="FFFFFF"/>
                </a:solidFill>
                <a:latin typeface="Consolas" panose="020B0609020204030204" pitchFamily="49" charset="0"/>
                <a:cs typeface="Times New Roman" pitchFamily="18" charset="0"/>
              </a:rPr>
              <a:t>empId</a:t>
            </a: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a:t>
            </a:r>
          </a:p>
        </p:txBody>
      </p:sp>
    </p:spTree>
    <p:extLst>
      <p:ext uri="{BB962C8B-B14F-4D97-AF65-F5344CB8AC3E}">
        <p14:creationId xmlns:p14="http://schemas.microsoft.com/office/powerpoint/2010/main" val="382339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5E9F-7925-4164-9A0B-CCC81AEBA5DA}"/>
              </a:ext>
            </a:extLst>
          </p:cNvPr>
          <p:cNvSpPr>
            <a:spLocks noGrp="1"/>
          </p:cNvSpPr>
          <p:nvPr>
            <p:ph type="title"/>
          </p:nvPr>
        </p:nvSpPr>
        <p:spPr/>
        <p:txBody>
          <a:bodyPr/>
          <a:lstStyle/>
          <a:p>
            <a:r>
              <a:rPr lang="en-GB" dirty="0"/>
              <a:t>Creating Device table</a:t>
            </a:r>
          </a:p>
        </p:txBody>
      </p:sp>
      <p:sp>
        <p:nvSpPr>
          <p:cNvPr id="4" name="Slide Number Placeholder 3">
            <a:extLst>
              <a:ext uri="{FF2B5EF4-FFF2-40B4-BE49-F238E27FC236}">
                <a16:creationId xmlns:a16="http://schemas.microsoft.com/office/drawing/2014/main" id="{160B3693-530D-4A82-891A-B359E0ED1ECA}"/>
              </a:ext>
            </a:extLst>
          </p:cNvPr>
          <p:cNvSpPr>
            <a:spLocks noGrp="1"/>
          </p:cNvSpPr>
          <p:nvPr>
            <p:ph type="sldNum" sz="quarter" idx="12"/>
          </p:nvPr>
        </p:nvSpPr>
        <p:spPr/>
        <p:txBody>
          <a:bodyPr/>
          <a:lstStyle/>
          <a:p>
            <a:fld id="{1EBB458C-3622-4FDF-8CA7-83B6267620B8}" type="slidenum">
              <a:rPr lang="en-GB" smtClean="0"/>
              <a:t>8</a:t>
            </a:fld>
            <a:endParaRPr lang="en-GB"/>
          </a:p>
        </p:txBody>
      </p:sp>
      <p:sp>
        <p:nvSpPr>
          <p:cNvPr id="7" name="TextBox 6">
            <a:extLst>
              <a:ext uri="{FF2B5EF4-FFF2-40B4-BE49-F238E27FC236}">
                <a16:creationId xmlns:a16="http://schemas.microsoft.com/office/drawing/2014/main" id="{36D92186-B216-442D-9ABA-59FFA011AF24}"/>
              </a:ext>
            </a:extLst>
          </p:cNvPr>
          <p:cNvSpPr txBox="1"/>
          <p:nvPr/>
        </p:nvSpPr>
        <p:spPr>
          <a:xfrm>
            <a:off x="166541" y="937225"/>
            <a:ext cx="11954155" cy="5511800"/>
          </a:xfrm>
          <a:prstGeom prst="rect">
            <a:avLst/>
          </a:prstGeom>
          <a:solidFill>
            <a:schemeClr val="tx1"/>
          </a:solidFill>
        </p:spPr>
        <p:txBody>
          <a:bodyPr wrap="square" bIns="46800" rtlCol="0" anchor="ctr" anchorCtr="0">
            <a:noAutofit/>
          </a:bodyPr>
          <a:lstStyle/>
          <a:p>
            <a:pPr marL="180000" lvl="0" indent="0">
              <a:spcBef>
                <a:spcPts val="600"/>
              </a:spcBef>
              <a:buNone/>
            </a:pPr>
            <a:r>
              <a:rPr lang="en-GB" sz="2400" dirty="0">
                <a:solidFill>
                  <a:srgbClr val="FFFFFF"/>
                </a:solidFill>
                <a:latin typeface="Consolas" panose="020B0609020204030204" pitchFamily="49" charset="0"/>
                <a:cs typeface="Times New Roman" pitchFamily="18" charset="0"/>
              </a:rPr>
              <a:t>CREATE TABLE Device</a:t>
            </a:r>
          </a:p>
          <a:p>
            <a:pPr marL="180000" lvl="0" indent="0">
              <a:buNone/>
            </a:pP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deviceNo</a:t>
            </a:r>
            <a:r>
              <a:rPr lang="en-GB" sz="2400" dirty="0">
                <a:solidFill>
                  <a:srgbClr val="FFFFFF"/>
                </a:solidFill>
                <a:latin typeface="Consolas" panose="020B0609020204030204" pitchFamily="49" charset="0"/>
                <a:cs typeface="Times New Roman" pitchFamily="18" charset="0"/>
              </a:rPr>
              <a:t> 		INTEGER,</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deviceMake</a:t>
            </a:r>
            <a:r>
              <a:rPr lang="en-GB" sz="2400" dirty="0">
                <a:solidFill>
                  <a:srgbClr val="FFFFFF"/>
                </a:solidFill>
                <a:latin typeface="Consolas" panose="020B0609020204030204" pitchFamily="49" charset="0"/>
                <a:cs typeface="Times New Roman" pitchFamily="18" charset="0"/>
              </a:rPr>
              <a:t> 	VARCHAR(50) 	</a:t>
            </a:r>
            <a:r>
              <a:rPr lang="en-GB" sz="2400" dirty="0">
                <a:solidFill>
                  <a:srgbClr val="FFC000"/>
                </a:solidFill>
                <a:latin typeface="Consolas" panose="020B0609020204030204" pitchFamily="49" charset="0"/>
                <a:cs typeface="Times New Roman" pitchFamily="18" charset="0"/>
              </a:rPr>
              <a:t>NOT NULL</a:t>
            </a: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deviceModel</a:t>
            </a:r>
            <a:r>
              <a:rPr lang="en-GB" sz="2400" dirty="0">
                <a:solidFill>
                  <a:srgbClr val="FFFFFF"/>
                </a:solidFill>
                <a:latin typeface="Consolas" panose="020B0609020204030204" pitchFamily="49" charset="0"/>
                <a:cs typeface="Times New Roman" pitchFamily="18" charset="0"/>
              </a:rPr>
              <a:t>	VARCHAR(50) 	</a:t>
            </a:r>
            <a:r>
              <a:rPr lang="en-GB" sz="2400" dirty="0">
                <a:solidFill>
                  <a:srgbClr val="FFC000"/>
                </a:solidFill>
                <a:latin typeface="Consolas" panose="020B0609020204030204" pitchFamily="49" charset="0"/>
                <a:cs typeface="Times New Roman" pitchFamily="18" charset="0"/>
              </a:rPr>
              <a:t>NOT NULL</a:t>
            </a: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devicePurchDate</a:t>
            </a:r>
            <a:r>
              <a:rPr lang="en-GB" sz="2400" dirty="0">
                <a:solidFill>
                  <a:srgbClr val="FFFFFF"/>
                </a:solidFill>
                <a:latin typeface="Consolas" panose="020B0609020204030204" pitchFamily="49" charset="0"/>
                <a:cs typeface="Times New Roman" pitchFamily="18" charset="0"/>
              </a:rPr>
              <a:t> 	DATE 			</a:t>
            </a:r>
            <a:r>
              <a:rPr lang="en-GB" sz="2400" dirty="0">
                <a:solidFill>
                  <a:srgbClr val="FFC000"/>
                </a:solidFill>
                <a:latin typeface="Consolas" panose="020B0609020204030204" pitchFamily="49" charset="0"/>
                <a:cs typeface="Times New Roman" pitchFamily="18" charset="0"/>
              </a:rPr>
              <a:t>NOT NULL</a:t>
            </a:r>
            <a:r>
              <a:rPr lang="en-GB" sz="2400" dirty="0">
                <a:solidFill>
                  <a:srgbClr val="FFFFFF"/>
                </a:solidFill>
                <a:latin typeface="Consolas" panose="020B0609020204030204" pitchFamily="49" charset="0"/>
                <a:cs typeface="Times New Roman" pitchFamily="18" charset="0"/>
              </a:rPr>
              <a:t>, </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devicePrice</a:t>
            </a:r>
            <a:r>
              <a:rPr lang="en-GB" sz="2400" dirty="0">
                <a:solidFill>
                  <a:srgbClr val="FFFFFF"/>
                </a:solidFill>
                <a:latin typeface="Consolas" panose="020B0609020204030204" pitchFamily="49" charset="0"/>
                <a:cs typeface="Times New Roman" pitchFamily="18" charset="0"/>
              </a:rPr>
              <a:t> 	DECIMAL(7,2)</a:t>
            </a:r>
            <a:r>
              <a:rPr lang="en-GB" sz="2400" dirty="0">
                <a:solidFill>
                  <a:srgbClr val="FFC000"/>
                </a:solidFill>
                <a:latin typeface="Consolas" panose="020B0609020204030204" pitchFamily="49" charset="0"/>
                <a:cs typeface="Times New Roman" pitchFamily="18" charset="0"/>
              </a:rPr>
              <a:t> 	NOT NULL</a:t>
            </a: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deviceFaults</a:t>
            </a:r>
            <a:r>
              <a:rPr lang="en-GB" sz="2400" dirty="0">
                <a:solidFill>
                  <a:srgbClr val="FFFFFF"/>
                </a:solidFill>
                <a:latin typeface="Consolas" panose="020B0609020204030204" pitchFamily="49" charset="0"/>
                <a:cs typeface="Times New Roman" pitchFamily="18" charset="0"/>
              </a:rPr>
              <a:t> 	VARCHAR(200),</a:t>
            </a:r>
          </a:p>
          <a:p>
            <a:pPr marL="180000" lvl="0" indent="0">
              <a:buNone/>
            </a:pPr>
            <a:r>
              <a:rPr lang="en-GB" sz="2400" dirty="0">
                <a:solidFill>
                  <a:srgbClr val="FFFFFF"/>
                </a:solidFill>
                <a:latin typeface="Consolas" panose="020B0609020204030204" pitchFamily="49" charset="0"/>
                <a:cs typeface="Times New Roman" pitchFamily="18" charset="0"/>
              </a:rPr>
              <a:t>	</a:t>
            </a:r>
            <a:r>
              <a:rPr lang="en-GB" sz="2400" dirty="0" err="1">
                <a:solidFill>
                  <a:srgbClr val="FFFFFF"/>
                </a:solidFill>
                <a:latin typeface="Consolas" panose="020B0609020204030204" pitchFamily="49" charset="0"/>
                <a:cs typeface="Times New Roman" pitchFamily="18" charset="0"/>
              </a:rPr>
              <a:t>empId</a:t>
            </a:r>
            <a:r>
              <a:rPr lang="en-GB" sz="2400" dirty="0">
                <a:solidFill>
                  <a:srgbClr val="FFFFFF"/>
                </a:solidFill>
                <a:latin typeface="Consolas" panose="020B0609020204030204" pitchFamily="49" charset="0"/>
                <a:cs typeface="Times New Roman" pitchFamily="18" charset="0"/>
              </a:rPr>
              <a:t>			INTEGER 		</a:t>
            </a:r>
            <a:r>
              <a:rPr lang="en-GB" sz="2400" dirty="0">
                <a:solidFill>
                  <a:srgbClr val="FFC000"/>
                </a:solidFill>
                <a:latin typeface="Consolas" panose="020B0609020204030204" pitchFamily="49" charset="0"/>
                <a:cs typeface="Times New Roman" pitchFamily="18" charset="0"/>
              </a:rPr>
              <a:t>NOT NULL</a:t>
            </a: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	CONSTRAINT </a:t>
            </a:r>
            <a:r>
              <a:rPr lang="en-GB" sz="2400" dirty="0" err="1">
                <a:solidFill>
                  <a:srgbClr val="FFFFFF"/>
                </a:solidFill>
                <a:latin typeface="Consolas" panose="020B0609020204030204" pitchFamily="49" charset="0"/>
                <a:cs typeface="Times New Roman" pitchFamily="18" charset="0"/>
              </a:rPr>
              <a:t>d_dno_pk</a:t>
            </a:r>
            <a:r>
              <a:rPr lang="en-GB" sz="2400" dirty="0">
                <a:solidFill>
                  <a:srgbClr val="FFFFFF"/>
                </a:solidFill>
                <a:latin typeface="Consolas" panose="020B0609020204030204" pitchFamily="49" charset="0"/>
                <a:cs typeface="Times New Roman" pitchFamily="18" charset="0"/>
              </a:rPr>
              <a:t> </a:t>
            </a:r>
            <a:r>
              <a:rPr lang="en-GB" sz="2400" b="1" dirty="0">
                <a:solidFill>
                  <a:srgbClr val="FF6060"/>
                </a:solidFill>
                <a:latin typeface="Consolas" panose="020B0609020204030204" pitchFamily="49" charset="0"/>
                <a:cs typeface="Times New Roman" pitchFamily="18" charset="0"/>
              </a:rPr>
              <a:t>PRIMARY KEY </a:t>
            </a:r>
            <a:r>
              <a:rPr lang="en-GB" sz="2400" dirty="0">
                <a:solidFill>
                  <a:srgbClr val="FFFFFF"/>
                </a:solidFill>
                <a:latin typeface="Consolas" panose="020B0609020204030204" pitchFamily="49" charset="0"/>
                <a:cs typeface="Times New Roman" pitchFamily="18" charset="0"/>
              </a:rPr>
              <a:t>(</a:t>
            </a:r>
            <a:r>
              <a:rPr lang="en-GB" sz="2400" dirty="0" err="1">
                <a:solidFill>
                  <a:srgbClr val="FFFFFF"/>
                </a:solidFill>
                <a:latin typeface="Consolas" panose="020B0609020204030204" pitchFamily="49" charset="0"/>
                <a:cs typeface="Times New Roman" pitchFamily="18" charset="0"/>
              </a:rPr>
              <a:t>deviceNo</a:t>
            </a: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	CONSTRAINT </a:t>
            </a:r>
            <a:r>
              <a:rPr lang="en-GB" sz="2400" dirty="0" err="1">
                <a:solidFill>
                  <a:srgbClr val="FFFFFF"/>
                </a:solidFill>
                <a:latin typeface="Consolas" panose="020B0609020204030204" pitchFamily="49" charset="0"/>
                <a:cs typeface="Times New Roman" pitchFamily="18" charset="0"/>
              </a:rPr>
              <a:t>d_eid_fk</a:t>
            </a:r>
            <a:r>
              <a:rPr lang="en-GB" sz="2400" dirty="0">
                <a:solidFill>
                  <a:srgbClr val="FFFFFF"/>
                </a:solidFill>
                <a:latin typeface="Consolas" panose="020B0609020204030204" pitchFamily="49" charset="0"/>
                <a:cs typeface="Times New Roman" pitchFamily="18" charset="0"/>
              </a:rPr>
              <a:t> </a:t>
            </a:r>
            <a:r>
              <a:rPr lang="en-GB" sz="2400" b="1" dirty="0">
                <a:solidFill>
                  <a:srgbClr val="FF6060"/>
                </a:solidFill>
                <a:latin typeface="Consolas" panose="020B0609020204030204" pitchFamily="49" charset="0"/>
                <a:cs typeface="Times New Roman" pitchFamily="18" charset="0"/>
              </a:rPr>
              <a:t>FOREIGN KEY </a:t>
            </a:r>
            <a:r>
              <a:rPr lang="en-GB" sz="2400" dirty="0">
                <a:solidFill>
                  <a:srgbClr val="FFFFFF"/>
                </a:solidFill>
                <a:latin typeface="Consolas" panose="020B0609020204030204" pitchFamily="49" charset="0"/>
                <a:cs typeface="Times New Roman" pitchFamily="18" charset="0"/>
              </a:rPr>
              <a:t>(</a:t>
            </a:r>
            <a:r>
              <a:rPr lang="en-GB" sz="2400" dirty="0" err="1">
                <a:solidFill>
                  <a:srgbClr val="FFFFFF"/>
                </a:solidFill>
                <a:latin typeface="Consolas" panose="020B0609020204030204" pitchFamily="49" charset="0"/>
                <a:cs typeface="Times New Roman" pitchFamily="18" charset="0"/>
              </a:rPr>
              <a:t>empId</a:t>
            </a:r>
            <a:r>
              <a:rPr lang="en-GB" sz="2400" dirty="0">
                <a:solidFill>
                  <a:srgbClr val="FFFFFF"/>
                </a:solidFill>
                <a:latin typeface="Consolas" panose="020B0609020204030204" pitchFamily="49" charset="0"/>
                <a:cs typeface="Times New Roman" pitchFamily="18" charset="0"/>
              </a:rPr>
              <a:t>) REFERENCES Emp(</a:t>
            </a:r>
            <a:r>
              <a:rPr lang="en-GB" sz="2400" dirty="0" err="1">
                <a:solidFill>
                  <a:srgbClr val="FFFFFF"/>
                </a:solidFill>
                <a:latin typeface="Consolas" panose="020B0609020204030204" pitchFamily="49" charset="0"/>
                <a:cs typeface="Times New Roman" pitchFamily="18" charset="0"/>
              </a:rPr>
              <a:t>empId</a:t>
            </a:r>
            <a:r>
              <a:rPr lang="en-GB" sz="2400" dirty="0">
                <a:solidFill>
                  <a:srgbClr val="FFFFFF"/>
                </a:solidFill>
                <a:latin typeface="Consolas" panose="020B0609020204030204" pitchFamily="49" charset="0"/>
                <a:cs typeface="Times New Roman" pitchFamily="18" charset="0"/>
              </a:rPr>
              <a:t>)</a:t>
            </a:r>
          </a:p>
          <a:p>
            <a:pPr marL="180000" lvl="0" indent="0">
              <a:buNone/>
            </a:pPr>
            <a:r>
              <a:rPr lang="en-GB" sz="2400" dirty="0">
                <a:solidFill>
                  <a:srgbClr val="FFFFFF"/>
                </a:solidFill>
                <a:latin typeface="Consolas" panose="020B0609020204030204" pitchFamily="49" charset="0"/>
                <a:cs typeface="Times New Roman" pitchFamily="18" charset="0"/>
              </a:rPr>
              <a:t>);</a:t>
            </a:r>
          </a:p>
        </p:txBody>
      </p:sp>
    </p:spTree>
    <p:extLst>
      <p:ext uri="{BB962C8B-B14F-4D97-AF65-F5344CB8AC3E}">
        <p14:creationId xmlns:p14="http://schemas.microsoft.com/office/powerpoint/2010/main" val="58750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5E9F-7925-4164-9A0B-CCC81AEBA5DA}"/>
              </a:ext>
            </a:extLst>
          </p:cNvPr>
          <p:cNvSpPr>
            <a:spLocks noGrp="1"/>
          </p:cNvSpPr>
          <p:nvPr>
            <p:ph type="title"/>
          </p:nvPr>
        </p:nvSpPr>
        <p:spPr/>
        <p:txBody>
          <a:bodyPr/>
          <a:lstStyle/>
          <a:p>
            <a:r>
              <a:rPr lang="en-GB" dirty="0"/>
              <a:t>Populating Dept tables</a:t>
            </a:r>
          </a:p>
        </p:txBody>
      </p:sp>
      <p:sp>
        <p:nvSpPr>
          <p:cNvPr id="7" name="TextBox 6">
            <a:extLst>
              <a:ext uri="{FF2B5EF4-FFF2-40B4-BE49-F238E27FC236}">
                <a16:creationId xmlns:a16="http://schemas.microsoft.com/office/drawing/2014/main" id="{3521E15A-EFD4-41BD-827E-6B5113809DB3}"/>
              </a:ext>
            </a:extLst>
          </p:cNvPr>
          <p:cNvSpPr txBox="1"/>
          <p:nvPr/>
        </p:nvSpPr>
        <p:spPr>
          <a:xfrm>
            <a:off x="358255" y="1407617"/>
            <a:ext cx="11381441" cy="4433891"/>
          </a:xfrm>
          <a:prstGeom prst="rect">
            <a:avLst/>
          </a:prstGeom>
          <a:solidFill>
            <a:schemeClr val="tx1"/>
          </a:solidFill>
        </p:spPr>
        <p:txBody>
          <a:bodyPr wrap="square" bIns="46800" rtlCol="0" anchor="ctr" anchorCtr="0">
            <a:noAutofit/>
          </a:bodyPr>
          <a:lstStyle/>
          <a:p>
            <a:pPr marL="180000" lvl="0" indent="0">
              <a:buNone/>
            </a:pPr>
            <a:r>
              <a:rPr lang="en-GB" sz="2800" dirty="0">
                <a:solidFill>
                  <a:srgbClr val="FFFFFF"/>
                </a:solidFill>
                <a:latin typeface="Consolas" panose="020B0609020204030204" pitchFamily="49" charset="0"/>
                <a:cs typeface="Times New Roman" pitchFamily="18" charset="0"/>
              </a:rPr>
              <a:t>INSERT INTO </a:t>
            </a:r>
          </a:p>
          <a:p>
            <a:pPr marL="180000" lvl="0" indent="0">
              <a:buNone/>
            </a:pPr>
            <a:r>
              <a:rPr lang="en-GB" sz="2800" dirty="0">
                <a:solidFill>
                  <a:srgbClr val="FFFFFF"/>
                </a:solidFill>
                <a:latin typeface="Consolas" panose="020B0609020204030204" pitchFamily="49" charset="0"/>
                <a:cs typeface="Times New Roman" pitchFamily="18" charset="0"/>
              </a:rPr>
              <a:t>Dept (</a:t>
            </a:r>
            <a:r>
              <a:rPr lang="en-GB" sz="2800" dirty="0" err="1">
                <a:solidFill>
                  <a:srgbClr val="FFFFFF"/>
                </a:solidFill>
                <a:latin typeface="Consolas" panose="020B0609020204030204" pitchFamily="49" charset="0"/>
                <a:cs typeface="Times New Roman" pitchFamily="18" charset="0"/>
              </a:rPr>
              <a:t>deptNo</a:t>
            </a:r>
            <a:r>
              <a:rPr lang="en-GB" sz="2800" dirty="0">
                <a:solidFill>
                  <a:srgbClr val="FFFFFF"/>
                </a:solidFill>
                <a:latin typeface="Consolas" panose="020B0609020204030204" pitchFamily="49" charset="0"/>
                <a:cs typeface="Times New Roman" pitchFamily="18" charset="0"/>
              </a:rPr>
              <a:t>, </a:t>
            </a:r>
            <a:r>
              <a:rPr lang="en-GB" sz="2800" dirty="0" err="1">
                <a:solidFill>
                  <a:srgbClr val="FFFFFF"/>
                </a:solidFill>
                <a:latin typeface="Consolas" panose="020B0609020204030204" pitchFamily="49" charset="0"/>
                <a:cs typeface="Times New Roman" pitchFamily="18" charset="0"/>
              </a:rPr>
              <a:t>dName</a:t>
            </a:r>
            <a:r>
              <a:rPr lang="en-GB" sz="2800" dirty="0">
                <a:solidFill>
                  <a:srgbClr val="FFFFFF"/>
                </a:solidFill>
                <a:latin typeface="Consolas" panose="020B0609020204030204" pitchFamily="49" charset="0"/>
                <a:cs typeface="Times New Roman" pitchFamily="18" charset="0"/>
              </a:rPr>
              <a:t>, </a:t>
            </a:r>
            <a:r>
              <a:rPr lang="en-GB" sz="2800" dirty="0" err="1">
                <a:solidFill>
                  <a:srgbClr val="FFFFFF"/>
                </a:solidFill>
                <a:latin typeface="Consolas" panose="020B0609020204030204" pitchFamily="49" charset="0"/>
                <a:cs typeface="Times New Roman" pitchFamily="18" charset="0"/>
              </a:rPr>
              <a:t>dLoc</a:t>
            </a:r>
            <a:r>
              <a:rPr lang="en-GB" sz="2800" dirty="0">
                <a:solidFill>
                  <a:srgbClr val="FFFFFF"/>
                </a:solidFill>
                <a:latin typeface="Consolas" panose="020B0609020204030204" pitchFamily="49" charset="0"/>
                <a:cs typeface="Times New Roman" pitchFamily="18" charset="0"/>
              </a:rPr>
              <a:t>, </a:t>
            </a:r>
            <a:r>
              <a:rPr lang="en-GB" sz="2800" dirty="0" err="1">
                <a:solidFill>
                  <a:srgbClr val="FFFFFF"/>
                </a:solidFill>
                <a:latin typeface="Consolas" panose="020B0609020204030204" pitchFamily="49" charset="0"/>
                <a:cs typeface="Times New Roman" pitchFamily="18" charset="0"/>
              </a:rPr>
              <a:t>createDate</a:t>
            </a:r>
            <a:r>
              <a:rPr lang="en-GB" sz="2800" dirty="0">
                <a:solidFill>
                  <a:srgbClr val="FFFFFF"/>
                </a:solidFill>
                <a:latin typeface="Consolas" panose="020B0609020204030204" pitchFamily="49" charset="0"/>
                <a:cs typeface="Times New Roman" pitchFamily="18" charset="0"/>
              </a:rPr>
              <a:t>)</a:t>
            </a:r>
          </a:p>
          <a:p>
            <a:pPr marL="180000" lvl="0" indent="0">
              <a:buNone/>
            </a:pPr>
            <a:r>
              <a:rPr lang="en-GB" sz="2800" dirty="0">
                <a:solidFill>
                  <a:srgbClr val="FFFFFF"/>
                </a:solidFill>
                <a:latin typeface="Consolas" panose="020B0609020204030204" pitchFamily="49" charset="0"/>
                <a:cs typeface="Times New Roman" pitchFamily="18" charset="0"/>
              </a:rPr>
              <a:t>VALUES</a:t>
            </a:r>
          </a:p>
          <a:p>
            <a:pPr marL="180000" lvl="0" indent="0">
              <a:buNone/>
            </a:pPr>
            <a:r>
              <a:rPr lang="en-GB" sz="2800" dirty="0">
                <a:solidFill>
                  <a:srgbClr val="FFFFFF"/>
                </a:solidFill>
                <a:latin typeface="Consolas" panose="020B0609020204030204" pitchFamily="49" charset="0"/>
                <a:cs typeface="Times New Roman" pitchFamily="18" charset="0"/>
              </a:rPr>
              <a:t>(10, 'Database Management', 'New Cav', '2021-03-21'),</a:t>
            </a:r>
          </a:p>
          <a:p>
            <a:pPr marL="180000" lvl="0" indent="0">
              <a:buNone/>
            </a:pPr>
            <a:r>
              <a:rPr lang="en-GB" sz="2800" dirty="0">
                <a:solidFill>
                  <a:srgbClr val="FFFFFF"/>
                </a:solidFill>
                <a:latin typeface="Consolas" panose="020B0609020204030204" pitchFamily="49" charset="0"/>
                <a:cs typeface="Times New Roman" pitchFamily="18" charset="0"/>
              </a:rPr>
              <a:t>(20, 'Systems Design', 'Harrow', '2021-01-06'),</a:t>
            </a:r>
          </a:p>
          <a:p>
            <a:pPr marL="180000" lvl="0" indent="0">
              <a:buNone/>
            </a:pPr>
            <a:r>
              <a:rPr lang="en-GB" sz="2800" dirty="0">
                <a:solidFill>
                  <a:srgbClr val="FFFFFF"/>
                </a:solidFill>
                <a:latin typeface="Consolas" panose="020B0609020204030204" pitchFamily="49" charset="0"/>
                <a:cs typeface="Times New Roman" pitchFamily="18" charset="0"/>
              </a:rPr>
              <a:t>(30, 'IT Development', 'New Cav', '2021-04-25'),</a:t>
            </a:r>
          </a:p>
          <a:p>
            <a:pPr marL="180000" lvl="0" indent="0">
              <a:buNone/>
            </a:pPr>
            <a:r>
              <a:rPr lang="en-GB" sz="2800" dirty="0">
                <a:solidFill>
                  <a:srgbClr val="FFFFFF"/>
                </a:solidFill>
                <a:latin typeface="Consolas" panose="020B0609020204030204" pitchFamily="49" charset="0"/>
                <a:cs typeface="Times New Roman" pitchFamily="18" charset="0"/>
              </a:rPr>
              <a:t>(40, 'Project Management', 'Regents', '2021-02-12'),</a:t>
            </a:r>
          </a:p>
          <a:p>
            <a:pPr marL="180000" lvl="0" indent="0">
              <a:buNone/>
            </a:pPr>
            <a:r>
              <a:rPr lang="en-GB" sz="2800" dirty="0">
                <a:solidFill>
                  <a:srgbClr val="FFFFFF"/>
                </a:solidFill>
                <a:latin typeface="Consolas" panose="020B0609020204030204" pitchFamily="49" charset="0"/>
                <a:cs typeface="Times New Roman" pitchFamily="18" charset="0"/>
              </a:rPr>
              <a:t>(50, 'Systems Testing', 'Marylebone', NULL);</a:t>
            </a:r>
          </a:p>
        </p:txBody>
      </p:sp>
      <p:sp>
        <p:nvSpPr>
          <p:cNvPr id="4" name="Slide Number Placeholder 3">
            <a:extLst>
              <a:ext uri="{FF2B5EF4-FFF2-40B4-BE49-F238E27FC236}">
                <a16:creationId xmlns:a16="http://schemas.microsoft.com/office/drawing/2014/main" id="{160B3693-530D-4A82-891A-B359E0ED1ECA}"/>
              </a:ext>
            </a:extLst>
          </p:cNvPr>
          <p:cNvSpPr>
            <a:spLocks noGrp="1"/>
          </p:cNvSpPr>
          <p:nvPr>
            <p:ph type="sldNum" sz="quarter" idx="12"/>
          </p:nvPr>
        </p:nvSpPr>
        <p:spPr/>
        <p:txBody>
          <a:bodyPr/>
          <a:lstStyle/>
          <a:p>
            <a:fld id="{1EBB458C-3622-4FDF-8CA7-83B6267620B8}" type="slidenum">
              <a:rPr lang="en-GB" smtClean="0"/>
              <a:t>9</a:t>
            </a:fld>
            <a:endParaRPr lang="en-GB"/>
          </a:p>
        </p:txBody>
      </p:sp>
    </p:spTree>
    <p:extLst>
      <p:ext uri="{BB962C8B-B14F-4D97-AF65-F5344CB8AC3E}">
        <p14:creationId xmlns:p14="http://schemas.microsoft.com/office/powerpoint/2010/main" val="576970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1_5COSC020W_LECT_TEMPLATE" id="{F71C250F-6254-464A-833A-F0B5257B4D92}" vid="{9ECB937A-785A-4ED3-8EA4-7C71BFBAC9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21_5COSC020W_LECT_TEMPLATE</Template>
  <TotalTime>4403</TotalTime>
  <Words>3842</Words>
  <Application>Microsoft Office PowerPoint</Application>
  <PresentationFormat>Widescreen</PresentationFormat>
  <Paragraphs>551</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Consolas</vt:lpstr>
      <vt:lpstr>Courier New</vt:lpstr>
      <vt:lpstr>Wingdings</vt:lpstr>
      <vt:lpstr>Office Theme</vt:lpstr>
      <vt:lpstr>5COSC020W DATABASE SYSTEMS – LECTURE 07</vt:lpstr>
      <vt:lpstr>Lecture 07 – Outline for part 1: Aggregations </vt:lpstr>
      <vt:lpstr>Lecture 07 – Outline for part 2: Subqueries</vt:lpstr>
      <vt:lpstr>SQL Statements and subsets of SQL</vt:lpstr>
      <vt:lpstr>Logical ERD</vt:lpstr>
      <vt:lpstr>Creating Dept table</vt:lpstr>
      <vt:lpstr>Creating Emp table</vt:lpstr>
      <vt:lpstr>Creating Device table</vt:lpstr>
      <vt:lpstr>Populating Dept tables</vt:lpstr>
      <vt:lpstr>Populating Emp tables</vt:lpstr>
      <vt:lpstr>Populating Device tables</vt:lpstr>
      <vt:lpstr>Group Functions</vt:lpstr>
      <vt:lpstr>Group functions with numeric data</vt:lpstr>
      <vt:lpstr>Group functions with numeric data (and additional condition)</vt:lpstr>
      <vt:lpstr>Group functions with strings of characters</vt:lpstr>
      <vt:lpstr>Group functions with dates</vt:lpstr>
      <vt:lpstr>COUNT group function – specify column or not</vt:lpstr>
      <vt:lpstr>COUNT group function – handling repeated values</vt:lpstr>
      <vt:lpstr>Group functions and NULL values</vt:lpstr>
      <vt:lpstr>Creating groups of data</vt:lpstr>
      <vt:lpstr>GROUP BY clause</vt:lpstr>
      <vt:lpstr>GROUP BY clause – include grouped column or not</vt:lpstr>
      <vt:lpstr>GROUP BY clause – with multiple columns</vt:lpstr>
      <vt:lpstr>GROUP BY clause – illegal query (1)</vt:lpstr>
      <vt:lpstr>GROUP BY clause – illegal query (2)</vt:lpstr>
      <vt:lpstr>Restricting group results</vt:lpstr>
      <vt:lpstr>HAVING clause</vt:lpstr>
      <vt:lpstr>HAVING clause and WHERE clause</vt:lpstr>
      <vt:lpstr>Using subqueries to solve specific problems</vt:lpstr>
      <vt:lpstr>Using subqueries – Example</vt:lpstr>
      <vt:lpstr>Guidelines for subqueries</vt:lpstr>
      <vt:lpstr>Single-row subquery vs. multiple-row subquery </vt:lpstr>
      <vt:lpstr>Single-row comparison operators </vt:lpstr>
      <vt:lpstr>Single-row subqueries – Example (1) </vt:lpstr>
      <vt:lpstr>Single-row subqueries – Example (2) </vt:lpstr>
      <vt:lpstr>Using GROUP functions with single-row subqueries</vt:lpstr>
      <vt:lpstr>Grouping data and restricting with a single-row subquery</vt:lpstr>
      <vt:lpstr>Illegal single-row subquery</vt:lpstr>
      <vt:lpstr>Multiple-row comparison operators </vt:lpstr>
      <vt:lpstr>Using &lt; ANY in multiple-row subquery </vt:lpstr>
      <vt:lpstr>Using &lt; ALL in multiple-row subquery</vt:lpstr>
      <vt:lpstr>Using &gt; ANY in multiple-row subquery</vt:lpstr>
      <vt:lpstr>Using &gt; ALL in multiple-row subquery</vt:lpstr>
      <vt:lpstr>References and Essential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5COSC020W DATABASE SYSTEMS – LECTURE 02</dc:title>
  <dc:creator>Francois Roubert</dc:creator>
  <cp:lastModifiedBy>Francois Roubert</cp:lastModifiedBy>
  <cp:revision>350</cp:revision>
  <dcterms:created xsi:type="dcterms:W3CDTF">2021-08-01T10:59:58Z</dcterms:created>
  <dcterms:modified xsi:type="dcterms:W3CDTF">2022-09-16T16:14:19Z</dcterms:modified>
</cp:coreProperties>
</file>