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Hagrid Text Heavy" charset="1" panose="00000A00000000000000"/>
      <p:regular r:id="rId20"/>
    </p:embeddedFont>
    <p:embeddedFont>
      <p:font typeface="Open Sans Light Bold" charset="1" panose="020B0806030504020204"/>
      <p:regular r:id="rId21"/>
    </p:embeddedFont>
    <p:embeddedFont>
      <p:font typeface="Hagrid Text Bold" charset="1" panose="00000800000000000000"/>
      <p:regular r:id="rId22"/>
    </p:embeddedFont>
    <p:embeddedFont>
      <p:font typeface="Inter Bold" charset="1" panose="020B0802030000000004"/>
      <p:regular r:id="rId23"/>
    </p:embeddedFont>
    <p:embeddedFont>
      <p:font typeface="Open Sans Light" charset="1" panose="020B0306030504020204"/>
      <p:regular r:id="rId24"/>
    </p:embeddedFont>
    <p:embeddedFont>
      <p:font typeface="Inter" charset="1" panose="020B05020300000000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gif" Type="http://schemas.openxmlformats.org/officeDocument/2006/relationships/image"/><Relationship Id="rId5"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gif" Type="http://schemas.openxmlformats.org/officeDocument/2006/relationships/image"/><Relationship Id="rId5"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4.gif"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gif" Type="http://schemas.openxmlformats.org/officeDocument/2006/relationships/image"/><Relationship Id="rId5" Target="../media/image26.gif" Type="http://schemas.openxmlformats.org/officeDocument/2006/relationships/image"/><Relationship Id="rId6" Target="../media/image18.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gif"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8.gif"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8.gif"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gif"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gif"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gif"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E2020"/>
        </a:solidFill>
      </p:bgPr>
    </p:bg>
    <p:spTree>
      <p:nvGrpSpPr>
        <p:cNvPr id="1" name=""/>
        <p:cNvGrpSpPr/>
        <p:nvPr/>
      </p:nvGrpSpPr>
      <p:grpSpPr>
        <a:xfrm>
          <a:off x="0" y="0"/>
          <a:ext cx="0" cy="0"/>
          <a:chOff x="0" y="0"/>
          <a:chExt cx="0" cy="0"/>
        </a:xfrm>
      </p:grpSpPr>
      <p:sp>
        <p:nvSpPr>
          <p:cNvPr name="Freeform 2" id="2"/>
          <p:cNvSpPr/>
          <p:nvPr/>
        </p:nvSpPr>
        <p:spPr>
          <a:xfrm flipH="false" flipV="false" rot="2047493">
            <a:off x="6751754" y="6887065"/>
            <a:ext cx="4784491" cy="3672097"/>
          </a:xfrm>
          <a:custGeom>
            <a:avLst/>
            <a:gdLst/>
            <a:ahLst/>
            <a:cxnLst/>
            <a:rect r="r" b="b" t="t" l="l"/>
            <a:pathLst>
              <a:path h="3672097" w="4784491">
                <a:moveTo>
                  <a:pt x="0" y="0"/>
                </a:moveTo>
                <a:lnTo>
                  <a:pt x="4784492" y="0"/>
                </a:lnTo>
                <a:lnTo>
                  <a:pt x="4784492" y="3672098"/>
                </a:lnTo>
                <a:lnTo>
                  <a:pt x="0" y="3672098"/>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34261">
            <a:off x="9507002" y="2931258"/>
            <a:ext cx="14664589" cy="9715290"/>
          </a:xfrm>
          <a:custGeom>
            <a:avLst/>
            <a:gdLst/>
            <a:ahLst/>
            <a:cxnLst/>
            <a:rect r="r" b="b" t="t" l="l"/>
            <a:pathLst>
              <a:path h="9715290" w="14664589">
                <a:moveTo>
                  <a:pt x="0" y="0"/>
                </a:moveTo>
                <a:lnTo>
                  <a:pt x="14664589" y="0"/>
                </a:lnTo>
                <a:lnTo>
                  <a:pt x="14664589" y="9715290"/>
                </a:lnTo>
                <a:lnTo>
                  <a:pt x="0" y="97152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611753" y="817691"/>
            <a:ext cx="9921834" cy="10555142"/>
          </a:xfrm>
          <a:custGeom>
            <a:avLst/>
            <a:gdLst/>
            <a:ahLst/>
            <a:cxnLst/>
            <a:rect r="r" b="b" t="t" l="l"/>
            <a:pathLst>
              <a:path h="10555142" w="9921834">
                <a:moveTo>
                  <a:pt x="0" y="0"/>
                </a:moveTo>
                <a:lnTo>
                  <a:pt x="9921834" y="0"/>
                </a:lnTo>
                <a:lnTo>
                  <a:pt x="9921834" y="10555142"/>
                </a:lnTo>
                <a:lnTo>
                  <a:pt x="0" y="105551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019623">
            <a:off x="-1044767" y="-96343"/>
            <a:ext cx="4784491" cy="3672097"/>
          </a:xfrm>
          <a:custGeom>
            <a:avLst/>
            <a:gdLst/>
            <a:ahLst/>
            <a:cxnLst/>
            <a:rect r="r" b="b" t="t" l="l"/>
            <a:pathLst>
              <a:path h="3672097" w="4784491">
                <a:moveTo>
                  <a:pt x="0" y="0"/>
                </a:moveTo>
                <a:lnTo>
                  <a:pt x="4784491" y="0"/>
                </a:lnTo>
                <a:lnTo>
                  <a:pt x="4784491" y="3672097"/>
                </a:lnTo>
                <a:lnTo>
                  <a:pt x="0" y="3672097"/>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35450" y="2630375"/>
            <a:ext cx="9113210" cy="2934824"/>
          </a:xfrm>
          <a:prstGeom prst="rect">
            <a:avLst/>
          </a:prstGeom>
        </p:spPr>
        <p:txBody>
          <a:bodyPr anchor="t" rtlCol="false" tIns="0" lIns="0" bIns="0" rIns="0">
            <a:spAutoFit/>
          </a:bodyPr>
          <a:lstStyle/>
          <a:p>
            <a:pPr algn="ctr">
              <a:lnSpc>
                <a:spcPts val="11373"/>
              </a:lnSpc>
            </a:pPr>
            <a:r>
              <a:rPr lang="en-US" sz="11150">
                <a:solidFill>
                  <a:srgbClr val="FFECD9"/>
                </a:solidFill>
                <a:latin typeface="Hagrid Text Heavy"/>
                <a:ea typeface="Hagrid Text Heavy"/>
                <a:cs typeface="Hagrid Text Heavy"/>
                <a:sym typeface="Hagrid Text Heavy"/>
              </a:rPr>
              <a:t>Know Your Pet</a:t>
            </a:r>
          </a:p>
        </p:txBody>
      </p:sp>
      <p:sp>
        <p:nvSpPr>
          <p:cNvPr name="TextBox 7" id="7"/>
          <p:cNvSpPr txBox="true"/>
          <p:nvPr/>
        </p:nvSpPr>
        <p:spPr>
          <a:xfrm rot="0">
            <a:off x="1685299" y="6047637"/>
            <a:ext cx="7458701" cy="1488441"/>
          </a:xfrm>
          <a:prstGeom prst="rect">
            <a:avLst/>
          </a:prstGeom>
        </p:spPr>
        <p:txBody>
          <a:bodyPr anchor="t" rtlCol="false" tIns="0" lIns="0" bIns="0" rIns="0">
            <a:spAutoFit/>
          </a:bodyPr>
          <a:lstStyle/>
          <a:p>
            <a:pPr algn="ctr">
              <a:lnSpc>
                <a:spcPts val="4199"/>
              </a:lnSpc>
            </a:pPr>
            <a:r>
              <a:rPr lang="en-US" sz="2999">
                <a:solidFill>
                  <a:srgbClr val="FFECD9"/>
                </a:solidFill>
                <a:latin typeface="Open Sans Light Bold"/>
                <a:ea typeface="Open Sans Light Bold"/>
                <a:cs typeface="Open Sans Light Bold"/>
                <a:sym typeface="Open Sans Light Bold"/>
              </a:rPr>
              <a:t>Neural Networks</a:t>
            </a:r>
          </a:p>
          <a:p>
            <a:pPr algn="ctr">
              <a:lnSpc>
                <a:spcPts val="3919"/>
              </a:lnSpc>
            </a:pPr>
            <a:r>
              <a:rPr lang="en-US" sz="2799">
                <a:solidFill>
                  <a:srgbClr val="FFECD9"/>
                </a:solidFill>
                <a:latin typeface="Open Sans Light Bold"/>
                <a:ea typeface="Open Sans Light Bold"/>
                <a:cs typeface="Open Sans Light Bold"/>
                <a:sym typeface="Open Sans Light Bold"/>
              </a:rPr>
              <a:t>Individual Project</a:t>
            </a:r>
          </a:p>
          <a:p>
            <a:pPr algn="ctr">
              <a:lnSpc>
                <a:spcPts val="391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CD9"/>
        </a:solidFill>
      </p:bgPr>
    </p:bg>
    <p:spTree>
      <p:nvGrpSpPr>
        <p:cNvPr id="1" name=""/>
        <p:cNvGrpSpPr/>
        <p:nvPr/>
      </p:nvGrpSpPr>
      <p:grpSpPr>
        <a:xfrm>
          <a:off x="0" y="0"/>
          <a:ext cx="0" cy="0"/>
          <a:chOff x="0" y="0"/>
          <a:chExt cx="0" cy="0"/>
        </a:xfrm>
      </p:grpSpPr>
      <p:sp>
        <p:nvSpPr>
          <p:cNvPr name="Freeform 2" id="2"/>
          <p:cNvSpPr/>
          <p:nvPr/>
        </p:nvSpPr>
        <p:spPr>
          <a:xfrm flipH="false" flipV="false" rot="538875">
            <a:off x="13718874" y="2394360"/>
            <a:ext cx="4833999" cy="8316558"/>
          </a:xfrm>
          <a:custGeom>
            <a:avLst/>
            <a:gdLst/>
            <a:ahLst/>
            <a:cxnLst/>
            <a:rect r="r" b="b" t="t" l="l"/>
            <a:pathLst>
              <a:path h="8316558" w="4833999">
                <a:moveTo>
                  <a:pt x="0" y="0"/>
                </a:moveTo>
                <a:lnTo>
                  <a:pt x="4833999" y="0"/>
                </a:lnTo>
                <a:lnTo>
                  <a:pt x="4833999" y="8316557"/>
                </a:lnTo>
                <a:lnTo>
                  <a:pt x="0" y="8316557"/>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30127">
            <a:off x="-532158" y="-1451411"/>
            <a:ext cx="4833999" cy="8316558"/>
          </a:xfrm>
          <a:custGeom>
            <a:avLst/>
            <a:gdLst/>
            <a:ahLst/>
            <a:cxnLst/>
            <a:rect r="r" b="b" t="t" l="l"/>
            <a:pathLst>
              <a:path h="8316558" w="4833999">
                <a:moveTo>
                  <a:pt x="0" y="0"/>
                </a:moveTo>
                <a:lnTo>
                  <a:pt x="4833999" y="0"/>
                </a:lnTo>
                <a:lnTo>
                  <a:pt x="4833999"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9258300"/>
            <a:ext cx="18288000" cy="1457556"/>
            <a:chOff x="0" y="0"/>
            <a:chExt cx="4816593" cy="383883"/>
          </a:xfrm>
        </p:grpSpPr>
        <p:sp>
          <p:nvSpPr>
            <p:cNvPr name="Freeform 5" id="5"/>
            <p:cNvSpPr/>
            <p:nvPr/>
          </p:nvSpPr>
          <p:spPr>
            <a:xfrm flipH="false" flipV="false" rot="0">
              <a:off x="0" y="0"/>
              <a:ext cx="4816592" cy="383883"/>
            </a:xfrm>
            <a:custGeom>
              <a:avLst/>
              <a:gdLst/>
              <a:ahLst/>
              <a:cxnLst/>
              <a:rect r="r" b="b" t="t" l="l"/>
              <a:pathLst>
                <a:path h="383883" w="4816592">
                  <a:moveTo>
                    <a:pt x="0" y="0"/>
                  </a:moveTo>
                  <a:lnTo>
                    <a:pt x="4816592" y="0"/>
                  </a:lnTo>
                  <a:lnTo>
                    <a:pt x="4816592" y="383883"/>
                  </a:lnTo>
                  <a:lnTo>
                    <a:pt x="0" y="383883"/>
                  </a:lnTo>
                  <a:close/>
                </a:path>
              </a:pathLst>
            </a:custGeom>
            <a:solidFill>
              <a:srgbClr val="EFBF6A"/>
            </a:solidFill>
          </p:spPr>
        </p:sp>
        <p:sp>
          <p:nvSpPr>
            <p:cNvPr name="TextBox 6" id="6"/>
            <p:cNvSpPr txBox="true"/>
            <p:nvPr/>
          </p:nvSpPr>
          <p:spPr>
            <a:xfrm>
              <a:off x="0" y="-38100"/>
              <a:ext cx="4816593" cy="421983"/>
            </a:xfrm>
            <a:prstGeom prst="rect">
              <a:avLst/>
            </a:prstGeom>
          </p:spPr>
          <p:txBody>
            <a:bodyPr anchor="ctr" rtlCol="false" tIns="50800" lIns="50800" bIns="50800" rIns="50800"/>
            <a:lstStyle/>
            <a:p>
              <a:pPr algn="ctr">
                <a:lnSpc>
                  <a:spcPts val="2659"/>
                </a:lnSpc>
                <a:spcBef>
                  <a:spcPct val="0"/>
                </a:spcBef>
              </a:pPr>
            </a:p>
          </p:txBody>
        </p:sp>
      </p:grpSp>
      <p:pic>
        <p:nvPicPr>
          <p:cNvPr name="Picture 7" id="7"/>
          <p:cNvPicPr>
            <a:picLocks noChangeAspect="true"/>
          </p:cNvPicPr>
          <p:nvPr/>
        </p:nvPicPr>
        <p:blipFill>
          <a:blip r:embed="rId4"/>
          <a:srcRect l="0" t="0" r="0" b="0"/>
          <a:stretch>
            <a:fillRect/>
          </a:stretch>
        </p:blipFill>
        <p:spPr>
          <a:xfrm flipH="false" flipV="false" rot="0">
            <a:off x="15545671" y="7710189"/>
            <a:ext cx="2742329" cy="2576811"/>
          </a:xfrm>
          <a:prstGeom prst="rect">
            <a:avLst/>
          </a:prstGeom>
        </p:spPr>
      </p:pic>
      <p:sp>
        <p:nvSpPr>
          <p:cNvPr name="Freeform 8" id="8"/>
          <p:cNvSpPr/>
          <p:nvPr/>
        </p:nvSpPr>
        <p:spPr>
          <a:xfrm flipH="false" flipV="false" rot="0">
            <a:off x="3266156" y="518809"/>
            <a:ext cx="10737391" cy="8479786"/>
          </a:xfrm>
          <a:custGeom>
            <a:avLst/>
            <a:gdLst/>
            <a:ahLst/>
            <a:cxnLst/>
            <a:rect r="r" b="b" t="t" l="l"/>
            <a:pathLst>
              <a:path h="8479786" w="10737391">
                <a:moveTo>
                  <a:pt x="0" y="0"/>
                </a:moveTo>
                <a:lnTo>
                  <a:pt x="10737391" y="0"/>
                </a:lnTo>
                <a:lnTo>
                  <a:pt x="10737391" y="8479786"/>
                </a:lnTo>
                <a:lnTo>
                  <a:pt x="0" y="8479786"/>
                </a:lnTo>
                <a:lnTo>
                  <a:pt x="0" y="0"/>
                </a:lnTo>
                <a:close/>
              </a:path>
            </a:pathLst>
          </a:custGeom>
          <a:blipFill>
            <a:blip r:embed="rId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ECD9"/>
        </a:solidFill>
      </p:bgPr>
    </p:bg>
    <p:spTree>
      <p:nvGrpSpPr>
        <p:cNvPr id="1" name=""/>
        <p:cNvGrpSpPr/>
        <p:nvPr/>
      </p:nvGrpSpPr>
      <p:grpSpPr>
        <a:xfrm>
          <a:off x="0" y="0"/>
          <a:ext cx="0" cy="0"/>
          <a:chOff x="0" y="0"/>
          <a:chExt cx="0" cy="0"/>
        </a:xfrm>
      </p:grpSpPr>
      <p:sp>
        <p:nvSpPr>
          <p:cNvPr name="Freeform 2" id="2"/>
          <p:cNvSpPr/>
          <p:nvPr/>
        </p:nvSpPr>
        <p:spPr>
          <a:xfrm flipH="false" flipV="false" rot="538875">
            <a:off x="13718874" y="2394360"/>
            <a:ext cx="4833999" cy="8316558"/>
          </a:xfrm>
          <a:custGeom>
            <a:avLst/>
            <a:gdLst/>
            <a:ahLst/>
            <a:cxnLst/>
            <a:rect r="r" b="b" t="t" l="l"/>
            <a:pathLst>
              <a:path h="8316558" w="4833999">
                <a:moveTo>
                  <a:pt x="0" y="0"/>
                </a:moveTo>
                <a:lnTo>
                  <a:pt x="4833999" y="0"/>
                </a:lnTo>
                <a:lnTo>
                  <a:pt x="4833999" y="8316557"/>
                </a:lnTo>
                <a:lnTo>
                  <a:pt x="0" y="8316557"/>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30127">
            <a:off x="-532158" y="-1451411"/>
            <a:ext cx="4833999" cy="8316558"/>
          </a:xfrm>
          <a:custGeom>
            <a:avLst/>
            <a:gdLst/>
            <a:ahLst/>
            <a:cxnLst/>
            <a:rect r="r" b="b" t="t" l="l"/>
            <a:pathLst>
              <a:path h="8316558" w="4833999">
                <a:moveTo>
                  <a:pt x="0" y="0"/>
                </a:moveTo>
                <a:lnTo>
                  <a:pt x="4833999" y="0"/>
                </a:lnTo>
                <a:lnTo>
                  <a:pt x="4833999"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9258300"/>
            <a:ext cx="18288000" cy="1457556"/>
            <a:chOff x="0" y="0"/>
            <a:chExt cx="4816593" cy="383883"/>
          </a:xfrm>
        </p:grpSpPr>
        <p:sp>
          <p:nvSpPr>
            <p:cNvPr name="Freeform 5" id="5"/>
            <p:cNvSpPr/>
            <p:nvPr/>
          </p:nvSpPr>
          <p:spPr>
            <a:xfrm flipH="false" flipV="false" rot="0">
              <a:off x="0" y="0"/>
              <a:ext cx="4816592" cy="383883"/>
            </a:xfrm>
            <a:custGeom>
              <a:avLst/>
              <a:gdLst/>
              <a:ahLst/>
              <a:cxnLst/>
              <a:rect r="r" b="b" t="t" l="l"/>
              <a:pathLst>
                <a:path h="383883" w="4816592">
                  <a:moveTo>
                    <a:pt x="0" y="0"/>
                  </a:moveTo>
                  <a:lnTo>
                    <a:pt x="4816592" y="0"/>
                  </a:lnTo>
                  <a:lnTo>
                    <a:pt x="4816592" y="383883"/>
                  </a:lnTo>
                  <a:lnTo>
                    <a:pt x="0" y="383883"/>
                  </a:lnTo>
                  <a:close/>
                </a:path>
              </a:pathLst>
            </a:custGeom>
            <a:solidFill>
              <a:srgbClr val="EFBF6A"/>
            </a:solidFill>
          </p:spPr>
        </p:sp>
        <p:sp>
          <p:nvSpPr>
            <p:cNvPr name="TextBox 6" id="6"/>
            <p:cNvSpPr txBox="true"/>
            <p:nvPr/>
          </p:nvSpPr>
          <p:spPr>
            <a:xfrm>
              <a:off x="0" y="-38100"/>
              <a:ext cx="4816593" cy="421983"/>
            </a:xfrm>
            <a:prstGeom prst="rect">
              <a:avLst/>
            </a:prstGeom>
          </p:spPr>
          <p:txBody>
            <a:bodyPr anchor="ctr" rtlCol="false" tIns="50800" lIns="50800" bIns="50800" rIns="50800"/>
            <a:lstStyle/>
            <a:p>
              <a:pPr algn="ctr">
                <a:lnSpc>
                  <a:spcPts val="2659"/>
                </a:lnSpc>
                <a:spcBef>
                  <a:spcPct val="0"/>
                </a:spcBef>
              </a:pPr>
            </a:p>
          </p:txBody>
        </p:sp>
      </p:grpSp>
      <p:pic>
        <p:nvPicPr>
          <p:cNvPr name="Picture 7" id="7"/>
          <p:cNvPicPr>
            <a:picLocks noChangeAspect="true"/>
          </p:cNvPicPr>
          <p:nvPr/>
        </p:nvPicPr>
        <p:blipFill>
          <a:blip r:embed="rId4"/>
          <a:srcRect l="0" t="0" r="0" b="0"/>
          <a:stretch>
            <a:fillRect/>
          </a:stretch>
        </p:blipFill>
        <p:spPr>
          <a:xfrm flipH="false" flipV="false" rot="0">
            <a:off x="15545671" y="7710189"/>
            <a:ext cx="2742329" cy="2576811"/>
          </a:xfrm>
          <a:prstGeom prst="rect">
            <a:avLst/>
          </a:prstGeom>
        </p:spPr>
      </p:pic>
      <p:sp>
        <p:nvSpPr>
          <p:cNvPr name="Freeform 8" id="8"/>
          <p:cNvSpPr/>
          <p:nvPr/>
        </p:nvSpPr>
        <p:spPr>
          <a:xfrm flipH="false" flipV="false" rot="0">
            <a:off x="1028700" y="759805"/>
            <a:ext cx="14038919" cy="7991385"/>
          </a:xfrm>
          <a:custGeom>
            <a:avLst/>
            <a:gdLst/>
            <a:ahLst/>
            <a:cxnLst/>
            <a:rect r="r" b="b" t="t" l="l"/>
            <a:pathLst>
              <a:path h="7991385" w="14038919">
                <a:moveTo>
                  <a:pt x="0" y="0"/>
                </a:moveTo>
                <a:lnTo>
                  <a:pt x="14038919" y="0"/>
                </a:lnTo>
                <a:lnTo>
                  <a:pt x="14038919" y="7991384"/>
                </a:lnTo>
                <a:lnTo>
                  <a:pt x="0" y="7991384"/>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ECD9"/>
        </a:solidFill>
      </p:bgPr>
    </p:bg>
    <p:spTree>
      <p:nvGrpSpPr>
        <p:cNvPr id="1" name=""/>
        <p:cNvGrpSpPr/>
        <p:nvPr/>
      </p:nvGrpSpPr>
      <p:grpSpPr>
        <a:xfrm>
          <a:off x="0" y="0"/>
          <a:ext cx="0" cy="0"/>
          <a:chOff x="0" y="0"/>
          <a:chExt cx="0" cy="0"/>
        </a:xfrm>
      </p:grpSpPr>
      <p:sp>
        <p:nvSpPr>
          <p:cNvPr name="Freeform 2" id="2"/>
          <p:cNvSpPr/>
          <p:nvPr/>
        </p:nvSpPr>
        <p:spPr>
          <a:xfrm flipH="true" flipV="true" rot="-6674525">
            <a:off x="-5372460" y="3193436"/>
            <a:ext cx="14664589" cy="9715290"/>
          </a:xfrm>
          <a:custGeom>
            <a:avLst/>
            <a:gdLst/>
            <a:ahLst/>
            <a:cxnLst/>
            <a:rect r="r" b="b" t="t" l="l"/>
            <a:pathLst>
              <a:path h="9715290" w="14664589">
                <a:moveTo>
                  <a:pt x="14664589" y="9715290"/>
                </a:moveTo>
                <a:lnTo>
                  <a:pt x="0" y="9715290"/>
                </a:lnTo>
                <a:lnTo>
                  <a:pt x="0" y="0"/>
                </a:lnTo>
                <a:lnTo>
                  <a:pt x="14664589" y="0"/>
                </a:lnTo>
                <a:lnTo>
                  <a:pt x="14664589" y="971529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254985"/>
            <a:ext cx="6787227" cy="7777031"/>
          </a:xfrm>
          <a:custGeom>
            <a:avLst/>
            <a:gdLst/>
            <a:ahLst/>
            <a:cxnLst/>
            <a:rect r="r" b="b" t="t" l="l"/>
            <a:pathLst>
              <a:path h="7777031" w="6787227">
                <a:moveTo>
                  <a:pt x="0" y="0"/>
                </a:moveTo>
                <a:lnTo>
                  <a:pt x="6787227" y="0"/>
                </a:lnTo>
                <a:lnTo>
                  <a:pt x="6787227" y="7777030"/>
                </a:lnTo>
                <a:lnTo>
                  <a:pt x="0" y="7777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815927" y="4844643"/>
            <a:ext cx="10016741" cy="1196025"/>
          </a:xfrm>
          <a:prstGeom prst="rect">
            <a:avLst/>
          </a:prstGeom>
        </p:spPr>
        <p:txBody>
          <a:bodyPr anchor="t" rtlCol="false" tIns="0" lIns="0" bIns="0" rIns="0">
            <a:spAutoFit/>
          </a:bodyPr>
          <a:lstStyle/>
          <a:p>
            <a:pPr algn="ctr">
              <a:lnSpc>
                <a:spcPts val="8970"/>
              </a:lnSpc>
            </a:pPr>
            <a:r>
              <a:rPr lang="en-US" sz="8794">
                <a:solidFill>
                  <a:srgbClr val="8E2020"/>
                </a:solidFill>
                <a:latin typeface="Hagrid Text Heavy"/>
                <a:ea typeface="Hagrid Text Heavy"/>
                <a:cs typeface="Hagrid Text Heavy"/>
                <a:sym typeface="Hagrid Text Heavy"/>
              </a:rPr>
              <a:t>Demostration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8E2020"/>
        </a:solidFill>
      </p:bgPr>
    </p:bg>
    <p:spTree>
      <p:nvGrpSpPr>
        <p:cNvPr id="1" name=""/>
        <p:cNvGrpSpPr/>
        <p:nvPr/>
      </p:nvGrpSpPr>
      <p:grpSpPr>
        <a:xfrm>
          <a:off x="0" y="0"/>
          <a:ext cx="0" cy="0"/>
          <a:chOff x="0" y="0"/>
          <a:chExt cx="0" cy="0"/>
        </a:xfrm>
      </p:grpSpPr>
      <p:sp>
        <p:nvSpPr>
          <p:cNvPr name="Freeform 2" id="2"/>
          <p:cNvSpPr/>
          <p:nvPr/>
        </p:nvSpPr>
        <p:spPr>
          <a:xfrm flipH="false" flipV="false" rot="886655">
            <a:off x="13519421" y="3844837"/>
            <a:ext cx="4833999" cy="8316558"/>
          </a:xfrm>
          <a:custGeom>
            <a:avLst/>
            <a:gdLst/>
            <a:ahLst/>
            <a:cxnLst/>
            <a:rect r="r" b="b" t="t" l="l"/>
            <a:pathLst>
              <a:path h="8316558" w="4833999">
                <a:moveTo>
                  <a:pt x="0" y="0"/>
                </a:moveTo>
                <a:lnTo>
                  <a:pt x="4833999" y="0"/>
                </a:lnTo>
                <a:lnTo>
                  <a:pt x="4833999"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7502">
            <a:off x="-216332" y="-1715247"/>
            <a:ext cx="4833999" cy="8316558"/>
          </a:xfrm>
          <a:custGeom>
            <a:avLst/>
            <a:gdLst/>
            <a:ahLst/>
            <a:cxnLst/>
            <a:rect r="r" b="b" t="t" l="l"/>
            <a:pathLst>
              <a:path h="8316558" w="4833999">
                <a:moveTo>
                  <a:pt x="0" y="0"/>
                </a:moveTo>
                <a:lnTo>
                  <a:pt x="4834000" y="0"/>
                </a:lnTo>
                <a:lnTo>
                  <a:pt x="4834000"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20727" y="1181100"/>
            <a:ext cx="16646546" cy="1261932"/>
          </a:xfrm>
          <a:prstGeom prst="rect">
            <a:avLst/>
          </a:prstGeom>
        </p:spPr>
        <p:txBody>
          <a:bodyPr anchor="t" rtlCol="false" tIns="0" lIns="0" bIns="0" rIns="0">
            <a:spAutoFit/>
          </a:bodyPr>
          <a:lstStyle/>
          <a:p>
            <a:pPr algn="ctr">
              <a:lnSpc>
                <a:spcPts val="9517"/>
              </a:lnSpc>
            </a:pPr>
            <a:r>
              <a:rPr lang="en-US" sz="9331">
                <a:solidFill>
                  <a:srgbClr val="FFECD9"/>
                </a:solidFill>
                <a:latin typeface="Hagrid Text Heavy"/>
                <a:ea typeface="Hagrid Text Heavy"/>
                <a:cs typeface="Hagrid Text Heavy"/>
                <a:sym typeface="Hagrid Text Heavy"/>
              </a:rPr>
              <a:t>Conclusion</a:t>
            </a:r>
          </a:p>
        </p:txBody>
      </p:sp>
      <p:pic>
        <p:nvPicPr>
          <p:cNvPr name="Picture 5" id="5"/>
          <p:cNvPicPr>
            <a:picLocks noChangeAspect="true"/>
          </p:cNvPicPr>
          <p:nvPr/>
        </p:nvPicPr>
        <p:blipFill>
          <a:blip r:embed="rId4"/>
          <a:srcRect l="0" t="0" r="0" b="0"/>
          <a:stretch>
            <a:fillRect/>
          </a:stretch>
        </p:blipFill>
        <p:spPr>
          <a:xfrm flipH="false" flipV="false" rot="0">
            <a:off x="7256908" y="7708526"/>
            <a:ext cx="3774184" cy="3099549"/>
          </a:xfrm>
          <a:prstGeom prst="rect">
            <a:avLst/>
          </a:prstGeom>
        </p:spPr>
      </p:pic>
      <p:sp>
        <p:nvSpPr>
          <p:cNvPr name="TextBox 6" id="6"/>
          <p:cNvSpPr txBox="true"/>
          <p:nvPr/>
        </p:nvSpPr>
        <p:spPr>
          <a:xfrm rot="0">
            <a:off x="2351580" y="4028535"/>
            <a:ext cx="6171196" cy="639231"/>
          </a:xfrm>
          <a:prstGeom prst="rect">
            <a:avLst/>
          </a:prstGeom>
        </p:spPr>
        <p:txBody>
          <a:bodyPr anchor="t" rtlCol="false" tIns="0" lIns="0" bIns="0" rIns="0">
            <a:spAutoFit/>
          </a:bodyPr>
          <a:lstStyle/>
          <a:p>
            <a:pPr algn="ctr">
              <a:lnSpc>
                <a:spcPts val="4793"/>
              </a:lnSpc>
            </a:pPr>
            <a:r>
              <a:rPr lang="en-US" sz="4699">
                <a:solidFill>
                  <a:srgbClr val="8E2020"/>
                </a:solidFill>
                <a:latin typeface="Hagrid Text Heavy"/>
                <a:ea typeface="Hagrid Text Heavy"/>
                <a:cs typeface="Hagrid Text Heavy"/>
                <a:sym typeface="Hagrid Text Heavy"/>
              </a:rPr>
              <a:t>Vaccine No. 1</a:t>
            </a:r>
          </a:p>
        </p:txBody>
      </p:sp>
      <p:sp>
        <p:nvSpPr>
          <p:cNvPr name="TextBox 7" id="7"/>
          <p:cNvSpPr txBox="true"/>
          <p:nvPr/>
        </p:nvSpPr>
        <p:spPr>
          <a:xfrm rot="0">
            <a:off x="9765225" y="4028535"/>
            <a:ext cx="6171196" cy="639231"/>
          </a:xfrm>
          <a:prstGeom prst="rect">
            <a:avLst/>
          </a:prstGeom>
        </p:spPr>
        <p:txBody>
          <a:bodyPr anchor="t" rtlCol="false" tIns="0" lIns="0" bIns="0" rIns="0">
            <a:spAutoFit/>
          </a:bodyPr>
          <a:lstStyle/>
          <a:p>
            <a:pPr algn="ctr">
              <a:lnSpc>
                <a:spcPts val="4793"/>
              </a:lnSpc>
            </a:pPr>
            <a:r>
              <a:rPr lang="en-US" sz="4699">
                <a:solidFill>
                  <a:srgbClr val="8E2020"/>
                </a:solidFill>
                <a:latin typeface="Hagrid Text Heavy"/>
                <a:ea typeface="Hagrid Text Heavy"/>
                <a:cs typeface="Hagrid Text Heavy"/>
                <a:sym typeface="Hagrid Text Heavy"/>
              </a:rPr>
              <a:t>Vaccine No. 2</a:t>
            </a:r>
          </a:p>
        </p:txBody>
      </p:sp>
      <p:sp>
        <p:nvSpPr>
          <p:cNvPr name="TextBox 8" id="8"/>
          <p:cNvSpPr txBox="true"/>
          <p:nvPr/>
        </p:nvSpPr>
        <p:spPr>
          <a:xfrm rot="0">
            <a:off x="1933871" y="2904011"/>
            <a:ext cx="14537150" cy="4036228"/>
          </a:xfrm>
          <a:prstGeom prst="rect">
            <a:avLst/>
          </a:prstGeom>
        </p:spPr>
        <p:txBody>
          <a:bodyPr anchor="t" rtlCol="false" tIns="0" lIns="0" bIns="0" rIns="0">
            <a:spAutoFit/>
          </a:bodyPr>
          <a:lstStyle/>
          <a:p>
            <a:pPr algn="ctr">
              <a:lnSpc>
                <a:spcPts val="4593"/>
              </a:lnSpc>
            </a:pPr>
            <a:r>
              <a:rPr lang="en-US" sz="3062">
                <a:solidFill>
                  <a:srgbClr val="FFFFFF"/>
                </a:solidFill>
                <a:latin typeface="Inter Bold"/>
                <a:ea typeface="Inter Bold"/>
                <a:cs typeface="Inter Bold"/>
                <a:sym typeface="Inter Bold"/>
              </a:rPr>
              <a:t>Based on the plots of training and validation accuracy and loss, it appears that the model is performing well, as the training and validation metrics are relatively close to each other and show an upward trend over the course of the training epochs. This suggests that the model is not overfitting to the training data, and is able to generalize to unseen data. However, it may be worthwhile to explore further techniques, such as adding more data or using regularization, to see if the model can be further improved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8E2020"/>
        </a:solidFill>
      </p:bgPr>
    </p:bg>
    <p:spTree>
      <p:nvGrpSpPr>
        <p:cNvPr id="1" name=""/>
        <p:cNvGrpSpPr/>
        <p:nvPr/>
      </p:nvGrpSpPr>
      <p:grpSpPr>
        <a:xfrm>
          <a:off x="0" y="0"/>
          <a:ext cx="0" cy="0"/>
          <a:chOff x="0" y="0"/>
          <a:chExt cx="0" cy="0"/>
        </a:xfrm>
      </p:grpSpPr>
      <p:sp>
        <p:nvSpPr>
          <p:cNvPr name="Freeform 2" id="2"/>
          <p:cNvSpPr/>
          <p:nvPr/>
        </p:nvSpPr>
        <p:spPr>
          <a:xfrm flipH="false" flipV="false" rot="1882306">
            <a:off x="14424379" y="-251455"/>
            <a:ext cx="4784491" cy="3672097"/>
          </a:xfrm>
          <a:custGeom>
            <a:avLst/>
            <a:gdLst/>
            <a:ahLst/>
            <a:cxnLst/>
            <a:rect r="r" b="b" t="t" l="l"/>
            <a:pathLst>
              <a:path h="3672097" w="4784491">
                <a:moveTo>
                  <a:pt x="0" y="0"/>
                </a:moveTo>
                <a:lnTo>
                  <a:pt x="4784491" y="0"/>
                </a:lnTo>
                <a:lnTo>
                  <a:pt x="4784491" y="3672098"/>
                </a:lnTo>
                <a:lnTo>
                  <a:pt x="0" y="3672098"/>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258300"/>
            <a:ext cx="18288000" cy="1457556"/>
            <a:chOff x="0" y="0"/>
            <a:chExt cx="4816593" cy="383883"/>
          </a:xfrm>
        </p:grpSpPr>
        <p:sp>
          <p:nvSpPr>
            <p:cNvPr name="Freeform 4" id="4"/>
            <p:cNvSpPr/>
            <p:nvPr/>
          </p:nvSpPr>
          <p:spPr>
            <a:xfrm flipH="false" flipV="false" rot="0">
              <a:off x="0" y="0"/>
              <a:ext cx="4816592" cy="383883"/>
            </a:xfrm>
            <a:custGeom>
              <a:avLst/>
              <a:gdLst/>
              <a:ahLst/>
              <a:cxnLst/>
              <a:rect r="r" b="b" t="t" l="l"/>
              <a:pathLst>
                <a:path h="383883" w="4816592">
                  <a:moveTo>
                    <a:pt x="0" y="0"/>
                  </a:moveTo>
                  <a:lnTo>
                    <a:pt x="4816592" y="0"/>
                  </a:lnTo>
                  <a:lnTo>
                    <a:pt x="4816592" y="383883"/>
                  </a:lnTo>
                  <a:lnTo>
                    <a:pt x="0" y="383883"/>
                  </a:lnTo>
                  <a:close/>
                </a:path>
              </a:pathLst>
            </a:custGeom>
            <a:solidFill>
              <a:srgbClr val="EFBF6A"/>
            </a:solidFill>
          </p:spPr>
        </p:sp>
        <p:sp>
          <p:nvSpPr>
            <p:cNvPr name="TextBox 5" id="5"/>
            <p:cNvSpPr txBox="true"/>
            <p:nvPr/>
          </p:nvSpPr>
          <p:spPr>
            <a:xfrm>
              <a:off x="0" y="-38100"/>
              <a:ext cx="4816593" cy="421983"/>
            </a:xfrm>
            <a:prstGeom prst="rect">
              <a:avLst/>
            </a:prstGeom>
          </p:spPr>
          <p:txBody>
            <a:bodyPr anchor="ctr" rtlCol="false" tIns="50800" lIns="50800" bIns="50800" rIns="50800"/>
            <a:lstStyle/>
            <a:p>
              <a:pPr algn="ctr">
                <a:lnSpc>
                  <a:spcPts val="2659"/>
                </a:lnSpc>
                <a:spcBef>
                  <a:spcPct val="0"/>
                </a:spcBef>
              </a:pPr>
            </a:p>
          </p:txBody>
        </p:sp>
      </p:grpSp>
      <p:pic>
        <p:nvPicPr>
          <p:cNvPr name="Picture 6" id="6"/>
          <p:cNvPicPr>
            <a:picLocks noChangeAspect="true"/>
          </p:cNvPicPr>
          <p:nvPr/>
        </p:nvPicPr>
        <p:blipFill>
          <a:blip r:embed="rId4"/>
          <a:srcRect l="0" t="0" r="0" b="0"/>
          <a:stretch>
            <a:fillRect/>
          </a:stretch>
        </p:blipFill>
        <p:spPr>
          <a:xfrm flipH="false" flipV="false" rot="0">
            <a:off x="7382504" y="5362007"/>
            <a:ext cx="4625071" cy="4625071"/>
          </a:xfrm>
          <a:prstGeom prst="rect">
            <a:avLst/>
          </a:prstGeom>
        </p:spPr>
      </p:pic>
      <p:pic>
        <p:nvPicPr>
          <p:cNvPr name="Picture 7" id="7"/>
          <p:cNvPicPr>
            <a:picLocks noChangeAspect="true"/>
          </p:cNvPicPr>
          <p:nvPr/>
        </p:nvPicPr>
        <p:blipFill>
          <a:blip r:embed="rId5"/>
          <a:srcRect l="0" t="0" r="0" b="0"/>
          <a:stretch>
            <a:fillRect/>
          </a:stretch>
        </p:blipFill>
        <p:spPr>
          <a:xfrm flipH="true" flipV="false" rot="0">
            <a:off x="-908675" y="5993977"/>
            <a:ext cx="6452088" cy="4293023"/>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13143860" y="5676675"/>
            <a:ext cx="5986670" cy="4310403"/>
          </a:xfrm>
          <a:prstGeom prst="rect">
            <a:avLst/>
          </a:prstGeom>
        </p:spPr>
      </p:pic>
      <p:sp>
        <p:nvSpPr>
          <p:cNvPr name="Freeform 9" id="9"/>
          <p:cNvSpPr/>
          <p:nvPr/>
        </p:nvSpPr>
        <p:spPr>
          <a:xfrm flipH="false" flipV="false" rot="-1861773">
            <a:off x="-922849" y="-257996"/>
            <a:ext cx="4784491" cy="3672097"/>
          </a:xfrm>
          <a:custGeom>
            <a:avLst/>
            <a:gdLst/>
            <a:ahLst/>
            <a:cxnLst/>
            <a:rect r="r" b="b" t="t" l="l"/>
            <a:pathLst>
              <a:path h="3672097" w="4784491">
                <a:moveTo>
                  <a:pt x="0" y="0"/>
                </a:moveTo>
                <a:lnTo>
                  <a:pt x="4784492" y="0"/>
                </a:lnTo>
                <a:lnTo>
                  <a:pt x="4784492" y="3672098"/>
                </a:lnTo>
                <a:lnTo>
                  <a:pt x="0" y="3672098"/>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3214346" y="1732484"/>
            <a:ext cx="11859309" cy="1362511"/>
          </a:xfrm>
          <a:prstGeom prst="rect">
            <a:avLst/>
          </a:prstGeom>
        </p:spPr>
        <p:txBody>
          <a:bodyPr anchor="t" rtlCol="false" tIns="0" lIns="0" bIns="0" rIns="0">
            <a:spAutoFit/>
          </a:bodyPr>
          <a:lstStyle/>
          <a:p>
            <a:pPr algn="ctr">
              <a:lnSpc>
                <a:spcPts val="10322"/>
              </a:lnSpc>
            </a:pPr>
            <a:r>
              <a:rPr lang="en-US" sz="10120">
                <a:solidFill>
                  <a:srgbClr val="FFECD9"/>
                </a:solidFill>
                <a:latin typeface="Hagrid Text Heavy"/>
                <a:ea typeface="Hagrid Text Heavy"/>
                <a:cs typeface="Hagrid Text Heavy"/>
                <a:sym typeface="Hagrid Text Heavy"/>
              </a:rPr>
              <a:t>Thank you </a:t>
            </a:r>
          </a:p>
        </p:txBody>
      </p:sp>
      <p:sp>
        <p:nvSpPr>
          <p:cNvPr name="TextBox 11" id="11"/>
          <p:cNvSpPr txBox="true"/>
          <p:nvPr/>
        </p:nvSpPr>
        <p:spPr>
          <a:xfrm rot="0">
            <a:off x="3575242" y="4623870"/>
            <a:ext cx="11137517" cy="519630"/>
          </a:xfrm>
          <a:prstGeom prst="rect">
            <a:avLst/>
          </a:prstGeom>
        </p:spPr>
        <p:txBody>
          <a:bodyPr anchor="t" rtlCol="false" tIns="0" lIns="0" bIns="0" rIns="0">
            <a:spAutoFit/>
          </a:bodyPr>
          <a:lstStyle/>
          <a:p>
            <a:pPr algn="ctr">
              <a:lnSpc>
                <a:spcPts val="4211"/>
              </a:lnSpc>
            </a:pPr>
            <a:r>
              <a:rPr lang="en-US" sz="3008">
                <a:solidFill>
                  <a:srgbClr val="FFECD9"/>
                </a:solidFill>
                <a:latin typeface="Inter"/>
                <a:ea typeface="Inter"/>
                <a:cs typeface="Inter"/>
                <a:sym typeface="Inter"/>
              </a:rPr>
              <a:t>LET'S KNOW YOUR PET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CD9"/>
        </a:solidFill>
      </p:bgPr>
    </p:bg>
    <p:spTree>
      <p:nvGrpSpPr>
        <p:cNvPr id="1" name=""/>
        <p:cNvGrpSpPr/>
        <p:nvPr/>
      </p:nvGrpSpPr>
      <p:grpSpPr>
        <a:xfrm>
          <a:off x="0" y="0"/>
          <a:ext cx="0" cy="0"/>
          <a:chOff x="0" y="0"/>
          <a:chExt cx="0" cy="0"/>
        </a:xfrm>
      </p:grpSpPr>
      <p:sp>
        <p:nvSpPr>
          <p:cNvPr name="TextBox 2" id="2"/>
          <p:cNvSpPr txBox="true"/>
          <p:nvPr/>
        </p:nvSpPr>
        <p:spPr>
          <a:xfrm rot="0">
            <a:off x="8914740" y="1152525"/>
            <a:ext cx="8084504" cy="1307226"/>
          </a:xfrm>
          <a:prstGeom prst="rect">
            <a:avLst/>
          </a:prstGeom>
        </p:spPr>
        <p:txBody>
          <a:bodyPr anchor="t" rtlCol="false" tIns="0" lIns="0" bIns="0" rIns="0">
            <a:spAutoFit/>
          </a:bodyPr>
          <a:lstStyle/>
          <a:p>
            <a:pPr algn="ctr">
              <a:lnSpc>
                <a:spcPts val="7862"/>
              </a:lnSpc>
            </a:pPr>
            <a:r>
              <a:rPr lang="en-US" sz="7707">
                <a:solidFill>
                  <a:srgbClr val="8E2020"/>
                </a:solidFill>
                <a:latin typeface="Hagrid Text Heavy"/>
                <a:ea typeface="Hagrid Text Heavy"/>
                <a:cs typeface="Hagrid Text Heavy"/>
                <a:sym typeface="Hagrid Text Heavy"/>
              </a:rPr>
              <a:t>Topic Outline</a:t>
            </a:r>
          </a:p>
        </p:txBody>
      </p:sp>
      <p:sp>
        <p:nvSpPr>
          <p:cNvPr name="Freeform 3" id="3"/>
          <p:cNvSpPr/>
          <p:nvPr/>
        </p:nvSpPr>
        <p:spPr>
          <a:xfrm flipH="false" flipV="false" rot="0">
            <a:off x="9144000" y="3388809"/>
            <a:ext cx="1392483" cy="1068731"/>
          </a:xfrm>
          <a:custGeom>
            <a:avLst/>
            <a:gdLst/>
            <a:ahLst/>
            <a:cxnLst/>
            <a:rect r="r" b="b" t="t" l="l"/>
            <a:pathLst>
              <a:path h="1068731" w="1392483">
                <a:moveTo>
                  <a:pt x="0" y="0"/>
                </a:moveTo>
                <a:lnTo>
                  <a:pt x="1392483" y="0"/>
                </a:lnTo>
                <a:lnTo>
                  <a:pt x="1392483" y="1068731"/>
                </a:lnTo>
                <a:lnTo>
                  <a:pt x="0" y="1068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144000" y="5457916"/>
            <a:ext cx="1392483" cy="1068731"/>
          </a:xfrm>
          <a:custGeom>
            <a:avLst/>
            <a:gdLst/>
            <a:ahLst/>
            <a:cxnLst/>
            <a:rect r="r" b="b" t="t" l="l"/>
            <a:pathLst>
              <a:path h="1068731" w="1392483">
                <a:moveTo>
                  <a:pt x="0" y="0"/>
                </a:moveTo>
                <a:lnTo>
                  <a:pt x="1392483" y="0"/>
                </a:lnTo>
                <a:lnTo>
                  <a:pt x="1392483" y="1068731"/>
                </a:lnTo>
                <a:lnTo>
                  <a:pt x="0" y="1068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144000" y="7527022"/>
            <a:ext cx="1392483" cy="1068731"/>
          </a:xfrm>
          <a:custGeom>
            <a:avLst/>
            <a:gdLst/>
            <a:ahLst/>
            <a:cxnLst/>
            <a:rect r="r" b="b" t="t" l="l"/>
            <a:pathLst>
              <a:path h="1068731" w="1392483">
                <a:moveTo>
                  <a:pt x="0" y="0"/>
                </a:moveTo>
                <a:lnTo>
                  <a:pt x="1392483" y="0"/>
                </a:lnTo>
                <a:lnTo>
                  <a:pt x="1392483" y="1068731"/>
                </a:lnTo>
                <a:lnTo>
                  <a:pt x="0" y="1068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73610">
            <a:off x="-2375922" y="4959523"/>
            <a:ext cx="10930193" cy="7241253"/>
          </a:xfrm>
          <a:custGeom>
            <a:avLst/>
            <a:gdLst/>
            <a:ahLst/>
            <a:cxnLst/>
            <a:rect r="r" b="b" t="t" l="l"/>
            <a:pathLst>
              <a:path h="7241253" w="10930193">
                <a:moveTo>
                  <a:pt x="0" y="0"/>
                </a:moveTo>
                <a:lnTo>
                  <a:pt x="10930193" y="0"/>
                </a:lnTo>
                <a:lnTo>
                  <a:pt x="10930193" y="7241253"/>
                </a:lnTo>
                <a:lnTo>
                  <a:pt x="0" y="7241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23341" y="1386463"/>
            <a:ext cx="7653224" cy="7514074"/>
          </a:xfrm>
          <a:custGeom>
            <a:avLst/>
            <a:gdLst/>
            <a:ahLst/>
            <a:cxnLst/>
            <a:rect r="r" b="b" t="t" l="l"/>
            <a:pathLst>
              <a:path h="7514074" w="7653224">
                <a:moveTo>
                  <a:pt x="0" y="0"/>
                </a:moveTo>
                <a:lnTo>
                  <a:pt x="7653224" y="0"/>
                </a:lnTo>
                <a:lnTo>
                  <a:pt x="7653224" y="7514074"/>
                </a:lnTo>
                <a:lnTo>
                  <a:pt x="0" y="75140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1172065" y="3458238"/>
            <a:ext cx="5003018" cy="926063"/>
          </a:xfrm>
          <a:prstGeom prst="rect">
            <a:avLst/>
          </a:prstGeom>
        </p:spPr>
        <p:txBody>
          <a:bodyPr anchor="t" rtlCol="false" tIns="0" lIns="0" bIns="0" rIns="0">
            <a:spAutoFit/>
          </a:bodyPr>
          <a:lstStyle/>
          <a:p>
            <a:pPr algn="l">
              <a:lnSpc>
                <a:spcPts val="3533"/>
              </a:lnSpc>
            </a:pPr>
            <a:r>
              <a:rPr lang="en-US" sz="3045" spc="106">
                <a:solidFill>
                  <a:srgbClr val="8E2020"/>
                </a:solidFill>
                <a:latin typeface="Hagrid Text Bold"/>
                <a:ea typeface="Hagrid Text Bold"/>
                <a:cs typeface="Hagrid Text Bold"/>
                <a:sym typeface="Hagrid Text Bold"/>
              </a:rPr>
              <a:t>INTRODUCTION TO CNN</a:t>
            </a:r>
          </a:p>
        </p:txBody>
      </p:sp>
      <p:sp>
        <p:nvSpPr>
          <p:cNvPr name="TextBox 9" id="9"/>
          <p:cNvSpPr txBox="true"/>
          <p:nvPr/>
        </p:nvSpPr>
        <p:spPr>
          <a:xfrm rot="0">
            <a:off x="11172065" y="5527345"/>
            <a:ext cx="5276741" cy="470768"/>
          </a:xfrm>
          <a:prstGeom prst="rect">
            <a:avLst/>
          </a:prstGeom>
        </p:spPr>
        <p:txBody>
          <a:bodyPr anchor="t" rtlCol="false" tIns="0" lIns="0" bIns="0" rIns="0">
            <a:spAutoFit/>
          </a:bodyPr>
          <a:lstStyle/>
          <a:p>
            <a:pPr algn="l">
              <a:lnSpc>
                <a:spcPts val="3533"/>
              </a:lnSpc>
            </a:pPr>
            <a:r>
              <a:rPr lang="en-US" sz="3045" spc="106">
                <a:solidFill>
                  <a:srgbClr val="8E2020"/>
                </a:solidFill>
                <a:latin typeface="Hagrid Text Bold"/>
                <a:ea typeface="Hagrid Text Bold"/>
                <a:cs typeface="Hagrid Text Bold"/>
                <a:sym typeface="Hagrid Text Bold"/>
              </a:rPr>
              <a:t>CODE DEMOSTRATION</a:t>
            </a:r>
          </a:p>
        </p:txBody>
      </p:sp>
      <p:sp>
        <p:nvSpPr>
          <p:cNvPr name="TextBox 10" id="10"/>
          <p:cNvSpPr txBox="true"/>
          <p:nvPr/>
        </p:nvSpPr>
        <p:spPr>
          <a:xfrm rot="0">
            <a:off x="11172065" y="7665880"/>
            <a:ext cx="5827179" cy="470768"/>
          </a:xfrm>
          <a:prstGeom prst="rect">
            <a:avLst/>
          </a:prstGeom>
        </p:spPr>
        <p:txBody>
          <a:bodyPr anchor="t" rtlCol="false" tIns="0" lIns="0" bIns="0" rIns="0">
            <a:spAutoFit/>
          </a:bodyPr>
          <a:lstStyle/>
          <a:p>
            <a:pPr algn="l">
              <a:lnSpc>
                <a:spcPts val="3533"/>
              </a:lnSpc>
            </a:pPr>
            <a:r>
              <a:rPr lang="en-US" sz="3045" spc="106">
                <a:solidFill>
                  <a:srgbClr val="8E2020"/>
                </a:solidFill>
                <a:latin typeface="Hagrid Text Bold"/>
                <a:ea typeface="Hagrid Text Bold"/>
                <a:cs typeface="Hagrid Text Bold"/>
                <a:sym typeface="Hagrid Text Bold"/>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8E2020"/>
        </a:solidFill>
      </p:bgPr>
    </p:bg>
    <p:spTree>
      <p:nvGrpSpPr>
        <p:cNvPr id="1" name=""/>
        <p:cNvGrpSpPr/>
        <p:nvPr/>
      </p:nvGrpSpPr>
      <p:grpSpPr>
        <a:xfrm>
          <a:off x="0" y="0"/>
          <a:ext cx="0" cy="0"/>
          <a:chOff x="0" y="0"/>
          <a:chExt cx="0" cy="0"/>
        </a:xfrm>
      </p:grpSpPr>
      <p:sp>
        <p:nvSpPr>
          <p:cNvPr name="Freeform 2" id="2"/>
          <p:cNvSpPr/>
          <p:nvPr/>
        </p:nvSpPr>
        <p:spPr>
          <a:xfrm flipH="false" flipV="false" rot="607769">
            <a:off x="-926365" y="-772620"/>
            <a:ext cx="4833999" cy="8316558"/>
          </a:xfrm>
          <a:custGeom>
            <a:avLst/>
            <a:gdLst/>
            <a:ahLst/>
            <a:cxnLst/>
            <a:rect r="r" b="b" t="t" l="l"/>
            <a:pathLst>
              <a:path h="8316558" w="4833999">
                <a:moveTo>
                  <a:pt x="0" y="0"/>
                </a:moveTo>
                <a:lnTo>
                  <a:pt x="4833999" y="0"/>
                </a:lnTo>
                <a:lnTo>
                  <a:pt x="4833999"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07769">
            <a:off x="13779532" y="3769591"/>
            <a:ext cx="4833999" cy="8316558"/>
          </a:xfrm>
          <a:custGeom>
            <a:avLst/>
            <a:gdLst/>
            <a:ahLst/>
            <a:cxnLst/>
            <a:rect r="r" b="b" t="t" l="l"/>
            <a:pathLst>
              <a:path h="8316558" w="4833999">
                <a:moveTo>
                  <a:pt x="0" y="0"/>
                </a:moveTo>
                <a:lnTo>
                  <a:pt x="4833999" y="0"/>
                </a:lnTo>
                <a:lnTo>
                  <a:pt x="4833999"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666759" y="2127829"/>
            <a:ext cx="12954482" cy="1399218"/>
          </a:xfrm>
          <a:prstGeom prst="rect">
            <a:avLst/>
          </a:prstGeom>
        </p:spPr>
        <p:txBody>
          <a:bodyPr anchor="t" rtlCol="false" tIns="0" lIns="0" bIns="0" rIns="0">
            <a:spAutoFit/>
          </a:bodyPr>
          <a:lstStyle/>
          <a:p>
            <a:pPr algn="ctr">
              <a:lnSpc>
                <a:spcPts val="10505"/>
              </a:lnSpc>
            </a:pPr>
            <a:r>
              <a:rPr lang="en-US" sz="10299">
                <a:solidFill>
                  <a:srgbClr val="FFECD9"/>
                </a:solidFill>
                <a:latin typeface="Hagrid Text Heavy"/>
                <a:ea typeface="Hagrid Text Heavy"/>
                <a:cs typeface="Hagrid Text Heavy"/>
                <a:sym typeface="Hagrid Text Heavy"/>
              </a:rPr>
              <a:t>Introduction </a:t>
            </a:r>
          </a:p>
        </p:txBody>
      </p:sp>
      <p:grpSp>
        <p:nvGrpSpPr>
          <p:cNvPr name="Group 5" id="5"/>
          <p:cNvGrpSpPr/>
          <p:nvPr/>
        </p:nvGrpSpPr>
        <p:grpSpPr>
          <a:xfrm rot="0">
            <a:off x="0" y="9258300"/>
            <a:ext cx="18288000" cy="1457556"/>
            <a:chOff x="0" y="0"/>
            <a:chExt cx="4816593" cy="383883"/>
          </a:xfrm>
        </p:grpSpPr>
        <p:sp>
          <p:nvSpPr>
            <p:cNvPr name="Freeform 6" id="6"/>
            <p:cNvSpPr/>
            <p:nvPr/>
          </p:nvSpPr>
          <p:spPr>
            <a:xfrm flipH="false" flipV="false" rot="0">
              <a:off x="0" y="0"/>
              <a:ext cx="4816592" cy="383883"/>
            </a:xfrm>
            <a:custGeom>
              <a:avLst/>
              <a:gdLst/>
              <a:ahLst/>
              <a:cxnLst/>
              <a:rect r="r" b="b" t="t" l="l"/>
              <a:pathLst>
                <a:path h="383883" w="4816592">
                  <a:moveTo>
                    <a:pt x="0" y="0"/>
                  </a:moveTo>
                  <a:lnTo>
                    <a:pt x="4816592" y="0"/>
                  </a:lnTo>
                  <a:lnTo>
                    <a:pt x="4816592" y="383883"/>
                  </a:lnTo>
                  <a:lnTo>
                    <a:pt x="0" y="383883"/>
                  </a:lnTo>
                  <a:close/>
                </a:path>
              </a:pathLst>
            </a:custGeom>
            <a:solidFill>
              <a:srgbClr val="EFBF6A"/>
            </a:solidFill>
          </p:spPr>
        </p:sp>
        <p:sp>
          <p:nvSpPr>
            <p:cNvPr name="TextBox 7" id="7"/>
            <p:cNvSpPr txBox="true"/>
            <p:nvPr/>
          </p:nvSpPr>
          <p:spPr>
            <a:xfrm>
              <a:off x="0" y="-38100"/>
              <a:ext cx="4816593" cy="421983"/>
            </a:xfrm>
            <a:prstGeom prst="rect">
              <a:avLst/>
            </a:prstGeom>
          </p:spPr>
          <p:txBody>
            <a:bodyPr anchor="ctr" rtlCol="false" tIns="50800" lIns="50800" bIns="50800" rIns="50800"/>
            <a:lstStyle/>
            <a:p>
              <a:pPr algn="ctr">
                <a:lnSpc>
                  <a:spcPts val="2659"/>
                </a:lnSpc>
                <a:spcBef>
                  <a:spcPct val="0"/>
                </a:spcBef>
              </a:pPr>
            </a:p>
          </p:txBody>
        </p:sp>
      </p:grpSp>
      <p:pic>
        <p:nvPicPr>
          <p:cNvPr name="Picture 8" id="8"/>
          <p:cNvPicPr>
            <a:picLocks noChangeAspect="true"/>
          </p:cNvPicPr>
          <p:nvPr/>
        </p:nvPicPr>
        <p:blipFill>
          <a:blip r:embed="rId4"/>
          <a:srcRect l="0" t="0" r="0" b="0"/>
          <a:stretch>
            <a:fillRect/>
          </a:stretch>
        </p:blipFill>
        <p:spPr>
          <a:xfrm flipH="false" flipV="false" rot="0">
            <a:off x="6221814" y="5421162"/>
            <a:ext cx="5844372" cy="4565916"/>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CD9"/>
        </a:solidFill>
      </p:bgPr>
    </p:bg>
    <p:spTree>
      <p:nvGrpSpPr>
        <p:cNvPr id="1" name=""/>
        <p:cNvGrpSpPr/>
        <p:nvPr/>
      </p:nvGrpSpPr>
      <p:grpSpPr>
        <a:xfrm>
          <a:off x="0" y="0"/>
          <a:ext cx="0" cy="0"/>
          <a:chOff x="0" y="0"/>
          <a:chExt cx="0" cy="0"/>
        </a:xfrm>
      </p:grpSpPr>
      <p:sp>
        <p:nvSpPr>
          <p:cNvPr name="TextBox 2" id="2"/>
          <p:cNvSpPr txBox="true"/>
          <p:nvPr/>
        </p:nvSpPr>
        <p:spPr>
          <a:xfrm rot="0">
            <a:off x="1028700" y="2378794"/>
            <a:ext cx="10016741" cy="1196025"/>
          </a:xfrm>
          <a:prstGeom prst="rect">
            <a:avLst/>
          </a:prstGeom>
        </p:spPr>
        <p:txBody>
          <a:bodyPr anchor="t" rtlCol="false" tIns="0" lIns="0" bIns="0" rIns="0">
            <a:spAutoFit/>
          </a:bodyPr>
          <a:lstStyle/>
          <a:p>
            <a:pPr algn="ctr">
              <a:lnSpc>
                <a:spcPts val="8970"/>
              </a:lnSpc>
            </a:pPr>
            <a:r>
              <a:rPr lang="en-US" sz="8794">
                <a:solidFill>
                  <a:srgbClr val="8E2020"/>
                </a:solidFill>
                <a:latin typeface="Hagrid Text Heavy"/>
                <a:ea typeface="Hagrid Text Heavy"/>
                <a:cs typeface="Hagrid Text Heavy"/>
                <a:sym typeface="Hagrid Text Heavy"/>
              </a:rPr>
              <a:t>Introduction</a:t>
            </a:r>
          </a:p>
        </p:txBody>
      </p:sp>
      <p:sp>
        <p:nvSpPr>
          <p:cNvPr name="Freeform 3" id="3"/>
          <p:cNvSpPr/>
          <p:nvPr/>
        </p:nvSpPr>
        <p:spPr>
          <a:xfrm flipH="false" flipV="false" rot="-1979583">
            <a:off x="10411749" y="1199314"/>
            <a:ext cx="14664589" cy="9715290"/>
          </a:xfrm>
          <a:custGeom>
            <a:avLst/>
            <a:gdLst/>
            <a:ahLst/>
            <a:cxnLst/>
            <a:rect r="r" b="b" t="t" l="l"/>
            <a:pathLst>
              <a:path h="9715290" w="14664589">
                <a:moveTo>
                  <a:pt x="0" y="0"/>
                </a:moveTo>
                <a:lnTo>
                  <a:pt x="14664589" y="0"/>
                </a:lnTo>
                <a:lnTo>
                  <a:pt x="14664589" y="9715290"/>
                </a:lnTo>
                <a:lnTo>
                  <a:pt x="0" y="97152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43642" y="4528040"/>
            <a:ext cx="9386856" cy="3905421"/>
          </a:xfrm>
          <a:prstGeom prst="rect">
            <a:avLst/>
          </a:prstGeom>
        </p:spPr>
        <p:txBody>
          <a:bodyPr anchor="t" rtlCol="false" tIns="0" lIns="0" bIns="0" rIns="0">
            <a:spAutoFit/>
          </a:bodyPr>
          <a:lstStyle/>
          <a:p>
            <a:pPr algn="ctr" marL="646730" indent="-323365" lvl="1">
              <a:lnSpc>
                <a:spcPts val="4493"/>
              </a:lnSpc>
              <a:buFont typeface="Arial"/>
              <a:buChar char="•"/>
            </a:pPr>
            <a:r>
              <a:rPr lang="en-US" sz="2995">
                <a:solidFill>
                  <a:srgbClr val="8E2020"/>
                </a:solidFill>
                <a:latin typeface="Inter Bold"/>
                <a:ea typeface="Inter Bold"/>
                <a:cs typeface="Inter Bold"/>
                <a:sym typeface="Inter Bold"/>
              </a:rPr>
              <a:t>This CNN model contains a basic classification of real images of cats and dogs. Real-world images contain more sophisticated information, and their aspect ratios and different shapes will be taken into account when creating the model and data set.</a:t>
            </a:r>
          </a:p>
          <a:p>
            <a:pPr algn="ctr">
              <a:lnSpc>
                <a:spcPts val="4493"/>
              </a:lnSpc>
            </a:pPr>
          </a:p>
        </p:txBody>
      </p:sp>
      <p:sp>
        <p:nvSpPr>
          <p:cNvPr name="Freeform 5" id="5"/>
          <p:cNvSpPr/>
          <p:nvPr/>
        </p:nvSpPr>
        <p:spPr>
          <a:xfrm flipH="false" flipV="false" rot="0">
            <a:off x="11045441" y="577332"/>
            <a:ext cx="9864737" cy="8680968"/>
          </a:xfrm>
          <a:custGeom>
            <a:avLst/>
            <a:gdLst/>
            <a:ahLst/>
            <a:cxnLst/>
            <a:rect r="r" b="b" t="t" l="l"/>
            <a:pathLst>
              <a:path h="8680968" w="9864737">
                <a:moveTo>
                  <a:pt x="0" y="0"/>
                </a:moveTo>
                <a:lnTo>
                  <a:pt x="9864736" y="0"/>
                </a:lnTo>
                <a:lnTo>
                  <a:pt x="9864736" y="8680968"/>
                </a:lnTo>
                <a:lnTo>
                  <a:pt x="0" y="8680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CD9"/>
        </a:solidFill>
      </p:bgPr>
    </p:bg>
    <p:spTree>
      <p:nvGrpSpPr>
        <p:cNvPr id="1" name=""/>
        <p:cNvGrpSpPr/>
        <p:nvPr/>
      </p:nvGrpSpPr>
      <p:grpSpPr>
        <a:xfrm>
          <a:off x="0" y="0"/>
          <a:ext cx="0" cy="0"/>
          <a:chOff x="0" y="0"/>
          <a:chExt cx="0" cy="0"/>
        </a:xfrm>
      </p:grpSpPr>
      <p:sp>
        <p:nvSpPr>
          <p:cNvPr name="Freeform 2" id="2"/>
          <p:cNvSpPr/>
          <p:nvPr/>
        </p:nvSpPr>
        <p:spPr>
          <a:xfrm flipH="false" flipV="false" rot="-2045069">
            <a:off x="13907129" y="-1007937"/>
            <a:ext cx="4833999" cy="8316558"/>
          </a:xfrm>
          <a:custGeom>
            <a:avLst/>
            <a:gdLst/>
            <a:ahLst/>
            <a:cxnLst/>
            <a:rect r="r" b="b" t="t" l="l"/>
            <a:pathLst>
              <a:path h="8316558" w="4833999">
                <a:moveTo>
                  <a:pt x="0" y="0"/>
                </a:moveTo>
                <a:lnTo>
                  <a:pt x="4833999" y="0"/>
                </a:lnTo>
                <a:lnTo>
                  <a:pt x="4833999"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45069">
            <a:off x="-854002" y="3012910"/>
            <a:ext cx="4833999" cy="8316558"/>
          </a:xfrm>
          <a:custGeom>
            <a:avLst/>
            <a:gdLst/>
            <a:ahLst/>
            <a:cxnLst/>
            <a:rect r="r" b="b" t="t" l="l"/>
            <a:pathLst>
              <a:path h="8316558" w="4833999">
                <a:moveTo>
                  <a:pt x="0" y="0"/>
                </a:moveTo>
                <a:lnTo>
                  <a:pt x="4834000" y="0"/>
                </a:lnTo>
                <a:lnTo>
                  <a:pt x="4834000"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99644" y="965701"/>
            <a:ext cx="13432007" cy="1407029"/>
          </a:xfrm>
          <a:prstGeom prst="rect">
            <a:avLst/>
          </a:prstGeom>
        </p:spPr>
        <p:txBody>
          <a:bodyPr anchor="t" rtlCol="false" tIns="0" lIns="0" bIns="0" rIns="0">
            <a:spAutoFit/>
          </a:bodyPr>
          <a:lstStyle/>
          <a:p>
            <a:pPr algn="ctr">
              <a:lnSpc>
                <a:spcPts val="10505"/>
              </a:lnSpc>
            </a:pPr>
            <a:r>
              <a:rPr lang="en-US" sz="10299">
                <a:solidFill>
                  <a:srgbClr val="8E2020"/>
                </a:solidFill>
                <a:latin typeface="Hagrid Text Heavy"/>
                <a:ea typeface="Hagrid Text Heavy"/>
                <a:cs typeface="Hagrid Text Heavy"/>
                <a:sym typeface="Hagrid Text Heavy"/>
              </a:rPr>
              <a:t>Methodology</a:t>
            </a:r>
          </a:p>
        </p:txBody>
      </p:sp>
      <p:grpSp>
        <p:nvGrpSpPr>
          <p:cNvPr name="Group 5" id="5"/>
          <p:cNvGrpSpPr/>
          <p:nvPr/>
        </p:nvGrpSpPr>
        <p:grpSpPr>
          <a:xfrm rot="0">
            <a:off x="0" y="9258300"/>
            <a:ext cx="18288000" cy="1457556"/>
            <a:chOff x="0" y="0"/>
            <a:chExt cx="4816593" cy="383883"/>
          </a:xfrm>
        </p:grpSpPr>
        <p:sp>
          <p:nvSpPr>
            <p:cNvPr name="Freeform 6" id="6"/>
            <p:cNvSpPr/>
            <p:nvPr/>
          </p:nvSpPr>
          <p:spPr>
            <a:xfrm flipH="false" flipV="false" rot="0">
              <a:off x="0" y="0"/>
              <a:ext cx="4816592" cy="383883"/>
            </a:xfrm>
            <a:custGeom>
              <a:avLst/>
              <a:gdLst/>
              <a:ahLst/>
              <a:cxnLst/>
              <a:rect r="r" b="b" t="t" l="l"/>
              <a:pathLst>
                <a:path h="383883" w="4816592">
                  <a:moveTo>
                    <a:pt x="0" y="0"/>
                  </a:moveTo>
                  <a:lnTo>
                    <a:pt x="4816592" y="0"/>
                  </a:lnTo>
                  <a:lnTo>
                    <a:pt x="4816592" y="383883"/>
                  </a:lnTo>
                  <a:lnTo>
                    <a:pt x="0" y="383883"/>
                  </a:lnTo>
                  <a:close/>
                </a:path>
              </a:pathLst>
            </a:custGeom>
            <a:solidFill>
              <a:srgbClr val="8E2020"/>
            </a:solidFill>
          </p:spPr>
        </p:sp>
        <p:sp>
          <p:nvSpPr>
            <p:cNvPr name="TextBox 7" id="7"/>
            <p:cNvSpPr txBox="true"/>
            <p:nvPr/>
          </p:nvSpPr>
          <p:spPr>
            <a:xfrm>
              <a:off x="0" y="-38100"/>
              <a:ext cx="4816593" cy="421983"/>
            </a:xfrm>
            <a:prstGeom prst="rect">
              <a:avLst/>
            </a:prstGeom>
          </p:spPr>
          <p:txBody>
            <a:bodyPr anchor="ctr" rtlCol="false" tIns="50800" lIns="50800" bIns="50800" rIns="50800"/>
            <a:lstStyle/>
            <a:p>
              <a:pPr algn="ctr">
                <a:lnSpc>
                  <a:spcPts val="2659"/>
                </a:lnSpc>
                <a:spcBef>
                  <a:spcPct val="0"/>
                </a:spcBef>
              </a:pPr>
            </a:p>
          </p:txBody>
        </p:sp>
      </p:grpSp>
      <p:pic>
        <p:nvPicPr>
          <p:cNvPr name="Picture 8" id="8"/>
          <p:cNvPicPr>
            <a:picLocks noChangeAspect="true"/>
          </p:cNvPicPr>
          <p:nvPr/>
        </p:nvPicPr>
        <p:blipFill>
          <a:blip r:embed="rId4"/>
          <a:srcRect l="0" t="0" r="0" b="0"/>
          <a:stretch>
            <a:fillRect/>
          </a:stretch>
        </p:blipFill>
        <p:spPr>
          <a:xfrm flipH="false" flipV="false" rot="0">
            <a:off x="14854041" y="7373737"/>
            <a:ext cx="3629640" cy="2613341"/>
          </a:xfrm>
          <a:prstGeom prst="rect">
            <a:avLst/>
          </a:prstGeom>
        </p:spPr>
      </p:pic>
      <p:sp>
        <p:nvSpPr>
          <p:cNvPr name="TextBox 9" id="9"/>
          <p:cNvSpPr txBox="true"/>
          <p:nvPr/>
        </p:nvSpPr>
        <p:spPr>
          <a:xfrm rot="0">
            <a:off x="1562998" y="2646362"/>
            <a:ext cx="15008014" cy="7340716"/>
          </a:xfrm>
          <a:prstGeom prst="rect">
            <a:avLst/>
          </a:prstGeom>
        </p:spPr>
        <p:txBody>
          <a:bodyPr anchor="t" rtlCol="false" tIns="0" lIns="0" bIns="0" rIns="0">
            <a:spAutoFit/>
          </a:bodyPr>
          <a:lstStyle/>
          <a:p>
            <a:pPr algn="l">
              <a:lnSpc>
                <a:spcPts val="6468"/>
              </a:lnSpc>
            </a:pPr>
            <a:r>
              <a:rPr lang="en-US" sz="4620">
                <a:solidFill>
                  <a:srgbClr val="8E2020"/>
                </a:solidFill>
                <a:latin typeface="Open Sans Light Bold"/>
                <a:ea typeface="Open Sans Light Bold"/>
                <a:cs typeface="Open Sans Light Bold"/>
                <a:sym typeface="Open Sans Light Bold"/>
              </a:rPr>
              <a:t>1.First, build the CNN, prepare the images with ImageGenetrator</a:t>
            </a:r>
          </a:p>
          <a:p>
            <a:pPr algn="l">
              <a:lnSpc>
                <a:spcPts val="6468"/>
              </a:lnSpc>
            </a:pPr>
          </a:p>
          <a:p>
            <a:pPr algn="l">
              <a:lnSpc>
                <a:spcPts val="6468"/>
              </a:lnSpc>
            </a:pPr>
            <a:r>
              <a:rPr lang="en-US" sz="4620">
                <a:solidFill>
                  <a:srgbClr val="8E2020"/>
                </a:solidFill>
                <a:latin typeface="Open Sans Light Bold"/>
                <a:ea typeface="Open Sans Light Bold"/>
                <a:cs typeface="Open Sans Light Bold"/>
                <a:sym typeface="Open Sans Light Bold"/>
              </a:rPr>
              <a:t>2.calculate or examine the results. </a:t>
            </a:r>
          </a:p>
          <a:p>
            <a:pPr algn="l">
              <a:lnSpc>
                <a:spcPts val="6468"/>
              </a:lnSpc>
            </a:pPr>
          </a:p>
          <a:p>
            <a:pPr algn="l">
              <a:lnSpc>
                <a:spcPts val="6468"/>
              </a:lnSpc>
            </a:pPr>
            <a:r>
              <a:rPr lang="en-US" sz="4620">
                <a:solidFill>
                  <a:srgbClr val="8E2020"/>
                </a:solidFill>
                <a:latin typeface="Open Sans Light Bold"/>
                <a:ea typeface="Open Sans Light Bold"/>
                <a:cs typeface="Open Sans Light Bold"/>
                <a:sym typeface="Open Sans Light Bold"/>
              </a:rPr>
              <a:t>3.Then Build and train the neural network to classify between two pets. After that training, check the validation accuracy</a:t>
            </a:r>
            <a:r>
              <a:rPr lang="en-US" sz="4620">
                <a:solidFill>
                  <a:srgbClr val="8E2020"/>
                </a:solidFill>
                <a:latin typeface="Open Sans Light"/>
                <a:ea typeface="Open Sans Light"/>
                <a:cs typeface="Open Sans Light"/>
                <a:sym typeface="Open Sans Light"/>
              </a:rPr>
              <a:t>.</a:t>
            </a:r>
          </a:p>
          <a:p>
            <a:pPr algn="l">
              <a:lnSpc>
                <a:spcPts val="6468"/>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CD9"/>
        </a:solidFill>
      </p:bgPr>
    </p:bg>
    <p:spTree>
      <p:nvGrpSpPr>
        <p:cNvPr id="1" name=""/>
        <p:cNvGrpSpPr/>
        <p:nvPr/>
      </p:nvGrpSpPr>
      <p:grpSpPr>
        <a:xfrm>
          <a:off x="0" y="0"/>
          <a:ext cx="0" cy="0"/>
          <a:chOff x="0" y="0"/>
          <a:chExt cx="0" cy="0"/>
        </a:xfrm>
      </p:grpSpPr>
      <p:sp>
        <p:nvSpPr>
          <p:cNvPr name="Freeform 2" id="2"/>
          <p:cNvSpPr/>
          <p:nvPr/>
        </p:nvSpPr>
        <p:spPr>
          <a:xfrm flipH="false" flipV="false" rot="-2045069">
            <a:off x="13907129" y="-1007937"/>
            <a:ext cx="4833999" cy="8316558"/>
          </a:xfrm>
          <a:custGeom>
            <a:avLst/>
            <a:gdLst/>
            <a:ahLst/>
            <a:cxnLst/>
            <a:rect r="r" b="b" t="t" l="l"/>
            <a:pathLst>
              <a:path h="8316558" w="4833999">
                <a:moveTo>
                  <a:pt x="0" y="0"/>
                </a:moveTo>
                <a:lnTo>
                  <a:pt x="4833999" y="0"/>
                </a:lnTo>
                <a:lnTo>
                  <a:pt x="4833999"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45069">
            <a:off x="-854002" y="3012910"/>
            <a:ext cx="4833999" cy="8316558"/>
          </a:xfrm>
          <a:custGeom>
            <a:avLst/>
            <a:gdLst/>
            <a:ahLst/>
            <a:cxnLst/>
            <a:rect r="r" b="b" t="t" l="l"/>
            <a:pathLst>
              <a:path h="8316558" w="4833999">
                <a:moveTo>
                  <a:pt x="0" y="0"/>
                </a:moveTo>
                <a:lnTo>
                  <a:pt x="4834000" y="0"/>
                </a:lnTo>
                <a:lnTo>
                  <a:pt x="4834000"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99644" y="965701"/>
            <a:ext cx="13432007" cy="1407029"/>
          </a:xfrm>
          <a:prstGeom prst="rect">
            <a:avLst/>
          </a:prstGeom>
        </p:spPr>
        <p:txBody>
          <a:bodyPr anchor="t" rtlCol="false" tIns="0" lIns="0" bIns="0" rIns="0">
            <a:spAutoFit/>
          </a:bodyPr>
          <a:lstStyle/>
          <a:p>
            <a:pPr algn="ctr">
              <a:lnSpc>
                <a:spcPts val="10505"/>
              </a:lnSpc>
            </a:pPr>
            <a:r>
              <a:rPr lang="en-US" sz="10299">
                <a:solidFill>
                  <a:srgbClr val="8E2020"/>
                </a:solidFill>
                <a:latin typeface="Hagrid Text Heavy"/>
                <a:ea typeface="Hagrid Text Heavy"/>
                <a:cs typeface="Hagrid Text Heavy"/>
                <a:sym typeface="Hagrid Text Heavy"/>
              </a:rPr>
              <a:t>Dataset Details</a:t>
            </a:r>
          </a:p>
        </p:txBody>
      </p:sp>
      <p:grpSp>
        <p:nvGrpSpPr>
          <p:cNvPr name="Group 5" id="5"/>
          <p:cNvGrpSpPr/>
          <p:nvPr/>
        </p:nvGrpSpPr>
        <p:grpSpPr>
          <a:xfrm rot="0">
            <a:off x="0" y="9258300"/>
            <a:ext cx="18288000" cy="1457556"/>
            <a:chOff x="0" y="0"/>
            <a:chExt cx="4816593" cy="383883"/>
          </a:xfrm>
        </p:grpSpPr>
        <p:sp>
          <p:nvSpPr>
            <p:cNvPr name="Freeform 6" id="6"/>
            <p:cNvSpPr/>
            <p:nvPr/>
          </p:nvSpPr>
          <p:spPr>
            <a:xfrm flipH="false" flipV="false" rot="0">
              <a:off x="0" y="0"/>
              <a:ext cx="4816592" cy="383883"/>
            </a:xfrm>
            <a:custGeom>
              <a:avLst/>
              <a:gdLst/>
              <a:ahLst/>
              <a:cxnLst/>
              <a:rect r="r" b="b" t="t" l="l"/>
              <a:pathLst>
                <a:path h="383883" w="4816592">
                  <a:moveTo>
                    <a:pt x="0" y="0"/>
                  </a:moveTo>
                  <a:lnTo>
                    <a:pt x="4816592" y="0"/>
                  </a:lnTo>
                  <a:lnTo>
                    <a:pt x="4816592" y="383883"/>
                  </a:lnTo>
                  <a:lnTo>
                    <a:pt x="0" y="383883"/>
                  </a:lnTo>
                  <a:close/>
                </a:path>
              </a:pathLst>
            </a:custGeom>
            <a:solidFill>
              <a:srgbClr val="8E2020"/>
            </a:solidFill>
          </p:spPr>
        </p:sp>
        <p:sp>
          <p:nvSpPr>
            <p:cNvPr name="TextBox 7" id="7"/>
            <p:cNvSpPr txBox="true"/>
            <p:nvPr/>
          </p:nvSpPr>
          <p:spPr>
            <a:xfrm>
              <a:off x="0" y="-38100"/>
              <a:ext cx="4816593" cy="421983"/>
            </a:xfrm>
            <a:prstGeom prst="rect">
              <a:avLst/>
            </a:prstGeom>
          </p:spPr>
          <p:txBody>
            <a:bodyPr anchor="ctr" rtlCol="false" tIns="50800" lIns="50800" bIns="50800" rIns="50800"/>
            <a:lstStyle/>
            <a:p>
              <a:pPr algn="ctr">
                <a:lnSpc>
                  <a:spcPts val="2659"/>
                </a:lnSpc>
                <a:spcBef>
                  <a:spcPct val="0"/>
                </a:spcBef>
              </a:pPr>
            </a:p>
          </p:txBody>
        </p:sp>
      </p:grpSp>
      <p:pic>
        <p:nvPicPr>
          <p:cNvPr name="Picture 8" id="8"/>
          <p:cNvPicPr>
            <a:picLocks noChangeAspect="true"/>
          </p:cNvPicPr>
          <p:nvPr/>
        </p:nvPicPr>
        <p:blipFill>
          <a:blip r:embed="rId4"/>
          <a:srcRect l="0" t="0" r="0" b="0"/>
          <a:stretch>
            <a:fillRect/>
          </a:stretch>
        </p:blipFill>
        <p:spPr>
          <a:xfrm flipH="false" flipV="false" rot="0">
            <a:off x="14854041" y="7373737"/>
            <a:ext cx="3629640" cy="2613341"/>
          </a:xfrm>
          <a:prstGeom prst="rect">
            <a:avLst/>
          </a:prstGeom>
        </p:spPr>
      </p:pic>
      <p:sp>
        <p:nvSpPr>
          <p:cNvPr name="TextBox 9" id="9"/>
          <p:cNvSpPr txBox="true"/>
          <p:nvPr/>
        </p:nvSpPr>
        <p:spPr>
          <a:xfrm rot="0">
            <a:off x="853547" y="2595687"/>
            <a:ext cx="15008014" cy="4659746"/>
          </a:xfrm>
          <a:prstGeom prst="rect">
            <a:avLst/>
          </a:prstGeom>
        </p:spPr>
        <p:txBody>
          <a:bodyPr anchor="t" rtlCol="false" tIns="0" lIns="0" bIns="0" rIns="0">
            <a:spAutoFit/>
          </a:bodyPr>
          <a:lstStyle/>
          <a:p>
            <a:pPr algn="l">
              <a:lnSpc>
                <a:spcPts val="6188"/>
              </a:lnSpc>
              <a:spcBef>
                <a:spcPct val="0"/>
              </a:spcBef>
            </a:pPr>
            <a:r>
              <a:rPr lang="en-US" sz="4420">
                <a:solidFill>
                  <a:srgbClr val="8E2020"/>
                </a:solidFill>
                <a:latin typeface="Open Sans Light Bold"/>
                <a:ea typeface="Open Sans Light Bold"/>
                <a:cs typeface="Open Sans Light Bold"/>
                <a:sym typeface="Open Sans Light Bold"/>
              </a:rPr>
              <a:t>The data set that was used is the Cats and Dogs data set, which is a subset of the Dogs vs. Cats dataset available on Kaggle. The used data set includes 2000 of the total data set. However, the original data set contains 25000 images; due to training time constraints, only taken a subset of them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CD9"/>
        </a:solidFill>
      </p:bgPr>
    </p:bg>
    <p:spTree>
      <p:nvGrpSpPr>
        <p:cNvPr id="1" name=""/>
        <p:cNvGrpSpPr/>
        <p:nvPr/>
      </p:nvGrpSpPr>
      <p:grpSpPr>
        <a:xfrm>
          <a:off x="0" y="0"/>
          <a:ext cx="0" cy="0"/>
          <a:chOff x="0" y="0"/>
          <a:chExt cx="0" cy="0"/>
        </a:xfrm>
      </p:grpSpPr>
      <p:sp>
        <p:nvSpPr>
          <p:cNvPr name="Freeform 2" id="2"/>
          <p:cNvSpPr/>
          <p:nvPr/>
        </p:nvSpPr>
        <p:spPr>
          <a:xfrm flipH="false" flipV="false" rot="538875">
            <a:off x="13718874" y="2394360"/>
            <a:ext cx="4833999" cy="8316558"/>
          </a:xfrm>
          <a:custGeom>
            <a:avLst/>
            <a:gdLst/>
            <a:ahLst/>
            <a:cxnLst/>
            <a:rect r="r" b="b" t="t" l="l"/>
            <a:pathLst>
              <a:path h="8316558" w="4833999">
                <a:moveTo>
                  <a:pt x="0" y="0"/>
                </a:moveTo>
                <a:lnTo>
                  <a:pt x="4833999" y="0"/>
                </a:lnTo>
                <a:lnTo>
                  <a:pt x="4833999" y="8316557"/>
                </a:lnTo>
                <a:lnTo>
                  <a:pt x="0" y="8316557"/>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30127">
            <a:off x="-532158" y="-1451411"/>
            <a:ext cx="4833999" cy="8316558"/>
          </a:xfrm>
          <a:custGeom>
            <a:avLst/>
            <a:gdLst/>
            <a:ahLst/>
            <a:cxnLst/>
            <a:rect r="r" b="b" t="t" l="l"/>
            <a:pathLst>
              <a:path h="8316558" w="4833999">
                <a:moveTo>
                  <a:pt x="0" y="0"/>
                </a:moveTo>
                <a:lnTo>
                  <a:pt x="4833999" y="0"/>
                </a:lnTo>
                <a:lnTo>
                  <a:pt x="4833999"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30718" y="742825"/>
            <a:ext cx="12535829" cy="2742877"/>
          </a:xfrm>
          <a:prstGeom prst="rect">
            <a:avLst/>
          </a:prstGeom>
        </p:spPr>
        <p:txBody>
          <a:bodyPr anchor="t" rtlCol="false" tIns="0" lIns="0" bIns="0" rIns="0">
            <a:spAutoFit/>
          </a:bodyPr>
          <a:lstStyle/>
          <a:p>
            <a:pPr algn="ctr">
              <a:lnSpc>
                <a:spcPts val="7080"/>
              </a:lnSpc>
            </a:pPr>
            <a:r>
              <a:rPr lang="en-US" sz="6942">
                <a:solidFill>
                  <a:srgbClr val="8E2020"/>
                </a:solidFill>
                <a:latin typeface="Hagrid Text Heavy"/>
                <a:ea typeface="Hagrid Text Heavy"/>
                <a:cs typeface="Hagrid Text Heavy"/>
                <a:sym typeface="Hagrid Text Heavy"/>
              </a:rPr>
              <a:t>Data Preprocessing Techniques</a:t>
            </a:r>
          </a:p>
          <a:p>
            <a:pPr algn="ctr">
              <a:lnSpc>
                <a:spcPts val="7080"/>
              </a:lnSpc>
            </a:pPr>
          </a:p>
        </p:txBody>
      </p:sp>
      <p:grpSp>
        <p:nvGrpSpPr>
          <p:cNvPr name="Group 5" id="5"/>
          <p:cNvGrpSpPr/>
          <p:nvPr/>
        </p:nvGrpSpPr>
        <p:grpSpPr>
          <a:xfrm rot="0">
            <a:off x="0" y="9258300"/>
            <a:ext cx="18288000" cy="1457556"/>
            <a:chOff x="0" y="0"/>
            <a:chExt cx="4816593" cy="383883"/>
          </a:xfrm>
        </p:grpSpPr>
        <p:sp>
          <p:nvSpPr>
            <p:cNvPr name="Freeform 6" id="6"/>
            <p:cNvSpPr/>
            <p:nvPr/>
          </p:nvSpPr>
          <p:spPr>
            <a:xfrm flipH="false" flipV="false" rot="0">
              <a:off x="0" y="0"/>
              <a:ext cx="4816592" cy="383883"/>
            </a:xfrm>
            <a:custGeom>
              <a:avLst/>
              <a:gdLst/>
              <a:ahLst/>
              <a:cxnLst/>
              <a:rect r="r" b="b" t="t" l="l"/>
              <a:pathLst>
                <a:path h="383883" w="4816592">
                  <a:moveTo>
                    <a:pt x="0" y="0"/>
                  </a:moveTo>
                  <a:lnTo>
                    <a:pt x="4816592" y="0"/>
                  </a:lnTo>
                  <a:lnTo>
                    <a:pt x="4816592" y="383883"/>
                  </a:lnTo>
                  <a:lnTo>
                    <a:pt x="0" y="383883"/>
                  </a:lnTo>
                  <a:close/>
                </a:path>
              </a:pathLst>
            </a:custGeom>
            <a:solidFill>
              <a:srgbClr val="EFBF6A"/>
            </a:solidFill>
          </p:spPr>
        </p:sp>
        <p:sp>
          <p:nvSpPr>
            <p:cNvPr name="TextBox 7" id="7"/>
            <p:cNvSpPr txBox="true"/>
            <p:nvPr/>
          </p:nvSpPr>
          <p:spPr>
            <a:xfrm>
              <a:off x="0" y="-38100"/>
              <a:ext cx="4816593" cy="421983"/>
            </a:xfrm>
            <a:prstGeom prst="rect">
              <a:avLst/>
            </a:prstGeom>
          </p:spPr>
          <p:txBody>
            <a:bodyPr anchor="ctr" rtlCol="false" tIns="50800" lIns="50800" bIns="50800" rIns="50800"/>
            <a:lstStyle/>
            <a:p>
              <a:pPr algn="ctr">
                <a:lnSpc>
                  <a:spcPts val="2659"/>
                </a:lnSpc>
                <a:spcBef>
                  <a:spcPct val="0"/>
                </a:spcBef>
              </a:pPr>
            </a:p>
          </p:txBody>
        </p:sp>
      </p:grpSp>
      <p:pic>
        <p:nvPicPr>
          <p:cNvPr name="Picture 8" id="8"/>
          <p:cNvPicPr>
            <a:picLocks noChangeAspect="true"/>
          </p:cNvPicPr>
          <p:nvPr/>
        </p:nvPicPr>
        <p:blipFill>
          <a:blip r:embed="rId4"/>
          <a:srcRect l="0" t="0" r="0" b="0"/>
          <a:stretch>
            <a:fillRect/>
          </a:stretch>
        </p:blipFill>
        <p:spPr>
          <a:xfrm flipH="false" flipV="false" rot="0">
            <a:off x="637393" y="8462703"/>
            <a:ext cx="1693402" cy="1591194"/>
          </a:xfrm>
          <a:prstGeom prst="rect">
            <a:avLst/>
          </a:prstGeom>
        </p:spPr>
      </p:pic>
      <p:sp>
        <p:nvSpPr>
          <p:cNvPr name="TextBox 9" id="9"/>
          <p:cNvSpPr txBox="true"/>
          <p:nvPr/>
        </p:nvSpPr>
        <p:spPr>
          <a:xfrm rot="0">
            <a:off x="1484094" y="4115908"/>
            <a:ext cx="13979281" cy="2639430"/>
          </a:xfrm>
          <a:prstGeom prst="rect">
            <a:avLst/>
          </a:prstGeom>
        </p:spPr>
        <p:txBody>
          <a:bodyPr anchor="t" rtlCol="false" tIns="0" lIns="0" bIns="0" rIns="0">
            <a:spAutoFit/>
          </a:bodyPr>
          <a:lstStyle/>
          <a:p>
            <a:pPr algn="l">
              <a:lnSpc>
                <a:spcPts val="5226"/>
              </a:lnSpc>
            </a:pPr>
            <a:r>
              <a:rPr lang="en-US" sz="3733">
                <a:solidFill>
                  <a:srgbClr val="8E2020"/>
                </a:solidFill>
                <a:latin typeface="Open Sans Light Bold"/>
                <a:ea typeface="Open Sans Light Bold"/>
                <a:cs typeface="Open Sans Light Bold"/>
                <a:sym typeface="Open Sans Light Bold"/>
              </a:rPr>
              <a:t>1.Rescaling pixel values</a:t>
            </a:r>
          </a:p>
          <a:p>
            <a:pPr algn="l">
              <a:lnSpc>
                <a:spcPts val="5226"/>
              </a:lnSpc>
            </a:pPr>
            <a:r>
              <a:rPr lang="en-US" sz="3733">
                <a:solidFill>
                  <a:srgbClr val="8E2020"/>
                </a:solidFill>
                <a:latin typeface="Open Sans Light Bold"/>
                <a:ea typeface="Open Sans Light Bold"/>
                <a:cs typeface="Open Sans Light Bold"/>
                <a:sym typeface="Open Sans Light Bold"/>
              </a:rPr>
              <a:t>2.Generating batches of images and labels</a:t>
            </a:r>
          </a:p>
          <a:p>
            <a:pPr algn="l">
              <a:lnSpc>
                <a:spcPts val="5226"/>
              </a:lnSpc>
            </a:pPr>
            <a:r>
              <a:rPr lang="en-US" sz="3733">
                <a:solidFill>
                  <a:srgbClr val="8E2020"/>
                </a:solidFill>
                <a:latin typeface="Open Sans Light Bold"/>
                <a:ea typeface="Open Sans Light Bold"/>
                <a:cs typeface="Open Sans Light Bold"/>
                <a:sym typeface="Open Sans Light Bold"/>
              </a:rPr>
              <a:t>3.Resizing images to a specified size.</a:t>
            </a:r>
          </a:p>
          <a:p>
            <a:pPr algn="l">
              <a:lnSpc>
                <a:spcPts val="5226"/>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CD9"/>
        </a:solidFill>
      </p:bgPr>
    </p:bg>
    <p:spTree>
      <p:nvGrpSpPr>
        <p:cNvPr id="1" name=""/>
        <p:cNvGrpSpPr/>
        <p:nvPr/>
      </p:nvGrpSpPr>
      <p:grpSpPr>
        <a:xfrm>
          <a:off x="0" y="0"/>
          <a:ext cx="0" cy="0"/>
          <a:chOff x="0" y="0"/>
          <a:chExt cx="0" cy="0"/>
        </a:xfrm>
      </p:grpSpPr>
      <p:sp>
        <p:nvSpPr>
          <p:cNvPr name="Freeform 2" id="2"/>
          <p:cNvSpPr/>
          <p:nvPr/>
        </p:nvSpPr>
        <p:spPr>
          <a:xfrm flipH="false" flipV="false" rot="538875">
            <a:off x="13718874" y="2394360"/>
            <a:ext cx="4833999" cy="8316558"/>
          </a:xfrm>
          <a:custGeom>
            <a:avLst/>
            <a:gdLst/>
            <a:ahLst/>
            <a:cxnLst/>
            <a:rect r="r" b="b" t="t" l="l"/>
            <a:pathLst>
              <a:path h="8316558" w="4833999">
                <a:moveTo>
                  <a:pt x="0" y="0"/>
                </a:moveTo>
                <a:lnTo>
                  <a:pt x="4833999" y="0"/>
                </a:lnTo>
                <a:lnTo>
                  <a:pt x="4833999" y="8316557"/>
                </a:lnTo>
                <a:lnTo>
                  <a:pt x="0" y="8316557"/>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30127">
            <a:off x="-532158" y="-1451411"/>
            <a:ext cx="4833999" cy="8316558"/>
          </a:xfrm>
          <a:custGeom>
            <a:avLst/>
            <a:gdLst/>
            <a:ahLst/>
            <a:cxnLst/>
            <a:rect r="r" b="b" t="t" l="l"/>
            <a:pathLst>
              <a:path h="8316558" w="4833999">
                <a:moveTo>
                  <a:pt x="0" y="0"/>
                </a:moveTo>
                <a:lnTo>
                  <a:pt x="4833999" y="0"/>
                </a:lnTo>
                <a:lnTo>
                  <a:pt x="4833999"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30718" y="742825"/>
            <a:ext cx="16028582" cy="3639195"/>
          </a:xfrm>
          <a:prstGeom prst="rect">
            <a:avLst/>
          </a:prstGeom>
        </p:spPr>
        <p:txBody>
          <a:bodyPr anchor="t" rtlCol="false" tIns="0" lIns="0" bIns="0" rIns="0">
            <a:spAutoFit/>
          </a:bodyPr>
          <a:lstStyle/>
          <a:p>
            <a:pPr algn="ctr">
              <a:lnSpc>
                <a:spcPts val="7080"/>
              </a:lnSpc>
            </a:pPr>
            <a:r>
              <a:rPr lang="en-US" sz="6942">
                <a:solidFill>
                  <a:srgbClr val="8E2020"/>
                </a:solidFill>
                <a:latin typeface="Hagrid Text Heavy"/>
                <a:ea typeface="Hagrid Text Heavy"/>
                <a:cs typeface="Hagrid Text Heavy"/>
                <a:sym typeface="Hagrid Text Heavy"/>
              </a:rPr>
              <a:t>Hyperparameters Used &amp;Why ?</a:t>
            </a:r>
          </a:p>
          <a:p>
            <a:pPr algn="ctr">
              <a:lnSpc>
                <a:spcPts val="7080"/>
              </a:lnSpc>
            </a:pPr>
          </a:p>
          <a:p>
            <a:pPr algn="ctr">
              <a:lnSpc>
                <a:spcPts val="7080"/>
              </a:lnSpc>
            </a:pPr>
          </a:p>
        </p:txBody>
      </p:sp>
      <p:grpSp>
        <p:nvGrpSpPr>
          <p:cNvPr name="Group 5" id="5"/>
          <p:cNvGrpSpPr/>
          <p:nvPr/>
        </p:nvGrpSpPr>
        <p:grpSpPr>
          <a:xfrm rot="0">
            <a:off x="0" y="9258300"/>
            <a:ext cx="18288000" cy="1457556"/>
            <a:chOff x="0" y="0"/>
            <a:chExt cx="4816593" cy="383883"/>
          </a:xfrm>
        </p:grpSpPr>
        <p:sp>
          <p:nvSpPr>
            <p:cNvPr name="Freeform 6" id="6"/>
            <p:cNvSpPr/>
            <p:nvPr/>
          </p:nvSpPr>
          <p:spPr>
            <a:xfrm flipH="false" flipV="false" rot="0">
              <a:off x="0" y="0"/>
              <a:ext cx="4816592" cy="383883"/>
            </a:xfrm>
            <a:custGeom>
              <a:avLst/>
              <a:gdLst/>
              <a:ahLst/>
              <a:cxnLst/>
              <a:rect r="r" b="b" t="t" l="l"/>
              <a:pathLst>
                <a:path h="383883" w="4816592">
                  <a:moveTo>
                    <a:pt x="0" y="0"/>
                  </a:moveTo>
                  <a:lnTo>
                    <a:pt x="4816592" y="0"/>
                  </a:lnTo>
                  <a:lnTo>
                    <a:pt x="4816592" y="383883"/>
                  </a:lnTo>
                  <a:lnTo>
                    <a:pt x="0" y="383883"/>
                  </a:lnTo>
                  <a:close/>
                </a:path>
              </a:pathLst>
            </a:custGeom>
            <a:solidFill>
              <a:srgbClr val="EFBF6A"/>
            </a:solidFill>
          </p:spPr>
        </p:sp>
        <p:sp>
          <p:nvSpPr>
            <p:cNvPr name="TextBox 7" id="7"/>
            <p:cNvSpPr txBox="true"/>
            <p:nvPr/>
          </p:nvSpPr>
          <p:spPr>
            <a:xfrm>
              <a:off x="0" y="-38100"/>
              <a:ext cx="4816593" cy="421983"/>
            </a:xfrm>
            <a:prstGeom prst="rect">
              <a:avLst/>
            </a:prstGeom>
          </p:spPr>
          <p:txBody>
            <a:bodyPr anchor="ctr" rtlCol="false" tIns="50800" lIns="50800" bIns="50800" rIns="50800"/>
            <a:lstStyle/>
            <a:p>
              <a:pPr algn="ctr">
                <a:lnSpc>
                  <a:spcPts val="2659"/>
                </a:lnSpc>
                <a:spcBef>
                  <a:spcPct val="0"/>
                </a:spcBef>
              </a:pPr>
            </a:p>
          </p:txBody>
        </p:sp>
      </p:grpSp>
      <p:pic>
        <p:nvPicPr>
          <p:cNvPr name="Picture 8" id="8"/>
          <p:cNvPicPr>
            <a:picLocks noChangeAspect="true"/>
          </p:cNvPicPr>
          <p:nvPr/>
        </p:nvPicPr>
        <p:blipFill>
          <a:blip r:embed="rId4"/>
          <a:srcRect l="0" t="0" r="0" b="0"/>
          <a:stretch>
            <a:fillRect/>
          </a:stretch>
        </p:blipFill>
        <p:spPr>
          <a:xfrm flipH="false" flipV="false" rot="0">
            <a:off x="16279070" y="8395884"/>
            <a:ext cx="1693402" cy="1591194"/>
          </a:xfrm>
          <a:prstGeom prst="rect">
            <a:avLst/>
          </a:prstGeom>
        </p:spPr>
      </p:pic>
      <p:sp>
        <p:nvSpPr>
          <p:cNvPr name="TextBox 9" id="9"/>
          <p:cNvSpPr txBox="true"/>
          <p:nvPr/>
        </p:nvSpPr>
        <p:spPr>
          <a:xfrm rot="0">
            <a:off x="1028700" y="3019443"/>
            <a:ext cx="16943772" cy="6563152"/>
          </a:xfrm>
          <a:prstGeom prst="rect">
            <a:avLst/>
          </a:prstGeom>
        </p:spPr>
        <p:txBody>
          <a:bodyPr anchor="t" rtlCol="false" tIns="0" lIns="0" bIns="0" rIns="0">
            <a:spAutoFit/>
          </a:bodyPr>
          <a:lstStyle/>
          <a:p>
            <a:pPr algn="l">
              <a:lnSpc>
                <a:spcPts val="5226"/>
              </a:lnSpc>
            </a:pPr>
            <a:r>
              <a:rPr lang="en-US" sz="3733">
                <a:solidFill>
                  <a:srgbClr val="8E2020"/>
                </a:solidFill>
                <a:latin typeface="Open Sans Light Bold"/>
                <a:ea typeface="Open Sans Light Bold"/>
                <a:cs typeface="Open Sans Light Bold"/>
                <a:sym typeface="Open Sans Light Bold"/>
              </a:rPr>
              <a:t>This model is using the fit method to train the model on the training data using the train_generator and the validation data using the validation_generator. The fit method has several hyperparameters that can be set, including</a:t>
            </a:r>
          </a:p>
          <a:p>
            <a:pPr algn="l">
              <a:lnSpc>
                <a:spcPts val="5226"/>
              </a:lnSpc>
            </a:pPr>
          </a:p>
          <a:p>
            <a:pPr algn="l" marL="805995" indent="-402997" lvl="1">
              <a:lnSpc>
                <a:spcPts val="5226"/>
              </a:lnSpc>
              <a:buFont typeface="Arial"/>
              <a:buChar char="•"/>
            </a:pPr>
            <a:r>
              <a:rPr lang="en-US" sz="3733">
                <a:solidFill>
                  <a:srgbClr val="8E2020"/>
                </a:solidFill>
                <a:latin typeface="Open Sans Light"/>
                <a:ea typeface="Open Sans Light"/>
                <a:cs typeface="Open Sans Light"/>
                <a:sym typeface="Open Sans Light"/>
              </a:rPr>
              <a:t>Epochs  </a:t>
            </a:r>
          </a:p>
          <a:p>
            <a:pPr algn="l" marL="805995" indent="-402997" lvl="1">
              <a:lnSpc>
                <a:spcPts val="5226"/>
              </a:lnSpc>
              <a:buFont typeface="Arial"/>
              <a:buChar char="•"/>
            </a:pPr>
            <a:r>
              <a:rPr lang="en-US" sz="3733">
                <a:solidFill>
                  <a:srgbClr val="8E2020"/>
                </a:solidFill>
                <a:latin typeface="Open Sans Light"/>
                <a:ea typeface="Open Sans Light"/>
                <a:cs typeface="Open Sans Light"/>
                <a:sym typeface="Open Sans Light"/>
              </a:rPr>
              <a:t>Batch size</a:t>
            </a:r>
          </a:p>
          <a:p>
            <a:pPr algn="l" marL="805995" indent="-402997" lvl="1">
              <a:lnSpc>
                <a:spcPts val="5226"/>
              </a:lnSpc>
              <a:buFont typeface="Arial"/>
              <a:buChar char="•"/>
            </a:pPr>
            <a:r>
              <a:rPr lang="en-US" sz="3733">
                <a:solidFill>
                  <a:srgbClr val="8E2020"/>
                </a:solidFill>
                <a:latin typeface="Open Sans Light"/>
                <a:ea typeface="Open Sans Light"/>
                <a:cs typeface="Open Sans Light"/>
                <a:sym typeface="Open Sans Light"/>
              </a:rPr>
              <a:t>Verbosity</a:t>
            </a:r>
          </a:p>
          <a:p>
            <a:pPr algn="l" marL="805995" indent="-402997" lvl="1">
              <a:lnSpc>
                <a:spcPts val="5226"/>
              </a:lnSpc>
              <a:buFont typeface="Arial"/>
              <a:buChar char="•"/>
            </a:pPr>
            <a:r>
              <a:rPr lang="en-US" sz="3733">
                <a:solidFill>
                  <a:srgbClr val="8E2020"/>
                </a:solidFill>
                <a:latin typeface="Open Sans Light"/>
                <a:ea typeface="Open Sans Light"/>
                <a:cs typeface="Open Sans Light"/>
                <a:sym typeface="Open Sans Light"/>
              </a:rPr>
              <a:t>Class mode</a:t>
            </a:r>
          </a:p>
          <a:p>
            <a:pPr algn="l">
              <a:lnSpc>
                <a:spcPts val="5226"/>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E2020"/>
        </a:solidFill>
      </p:bgPr>
    </p:bg>
    <p:spTree>
      <p:nvGrpSpPr>
        <p:cNvPr id="1" name=""/>
        <p:cNvGrpSpPr/>
        <p:nvPr/>
      </p:nvGrpSpPr>
      <p:grpSpPr>
        <a:xfrm>
          <a:off x="0" y="0"/>
          <a:ext cx="0" cy="0"/>
          <a:chOff x="0" y="0"/>
          <a:chExt cx="0" cy="0"/>
        </a:xfrm>
      </p:grpSpPr>
      <p:sp>
        <p:nvSpPr>
          <p:cNvPr name="Freeform 2" id="2"/>
          <p:cNvSpPr/>
          <p:nvPr/>
        </p:nvSpPr>
        <p:spPr>
          <a:xfrm flipH="false" flipV="false" rot="607769">
            <a:off x="-926365" y="-772620"/>
            <a:ext cx="4833999" cy="8316558"/>
          </a:xfrm>
          <a:custGeom>
            <a:avLst/>
            <a:gdLst/>
            <a:ahLst/>
            <a:cxnLst/>
            <a:rect r="r" b="b" t="t" l="l"/>
            <a:pathLst>
              <a:path h="8316558" w="4833999">
                <a:moveTo>
                  <a:pt x="0" y="0"/>
                </a:moveTo>
                <a:lnTo>
                  <a:pt x="4833999" y="0"/>
                </a:lnTo>
                <a:lnTo>
                  <a:pt x="4833999"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07769">
            <a:off x="13779532" y="3769591"/>
            <a:ext cx="4833999" cy="8316558"/>
          </a:xfrm>
          <a:custGeom>
            <a:avLst/>
            <a:gdLst/>
            <a:ahLst/>
            <a:cxnLst/>
            <a:rect r="r" b="b" t="t" l="l"/>
            <a:pathLst>
              <a:path h="8316558" w="4833999">
                <a:moveTo>
                  <a:pt x="0" y="0"/>
                </a:moveTo>
                <a:lnTo>
                  <a:pt x="4833999" y="0"/>
                </a:lnTo>
                <a:lnTo>
                  <a:pt x="4833999" y="8316558"/>
                </a:lnTo>
                <a:lnTo>
                  <a:pt x="0" y="8316558"/>
                </a:lnTo>
                <a:lnTo>
                  <a:pt x="0" y="0"/>
                </a:lnTo>
                <a:close/>
              </a:path>
            </a:pathLst>
          </a:custGeom>
          <a:blipFill>
            <a:blip r:embed="rId2">
              <a:alphaModFix amt="24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666759" y="1545066"/>
            <a:ext cx="13529772" cy="2724909"/>
          </a:xfrm>
          <a:prstGeom prst="rect">
            <a:avLst/>
          </a:prstGeom>
        </p:spPr>
        <p:txBody>
          <a:bodyPr anchor="t" rtlCol="false" tIns="0" lIns="0" bIns="0" rIns="0">
            <a:spAutoFit/>
          </a:bodyPr>
          <a:lstStyle/>
          <a:p>
            <a:pPr algn="ctr">
              <a:lnSpc>
                <a:spcPts val="10505"/>
              </a:lnSpc>
            </a:pPr>
            <a:r>
              <a:rPr lang="en-US" sz="10299">
                <a:solidFill>
                  <a:srgbClr val="FFECD9"/>
                </a:solidFill>
                <a:latin typeface="Hagrid Text Heavy"/>
                <a:ea typeface="Hagrid Text Heavy"/>
                <a:cs typeface="Hagrid Text Heavy"/>
                <a:sym typeface="Hagrid Text Heavy"/>
              </a:rPr>
              <a:t>Result &amp;Findings</a:t>
            </a:r>
          </a:p>
        </p:txBody>
      </p:sp>
      <p:grpSp>
        <p:nvGrpSpPr>
          <p:cNvPr name="Group 5" id="5"/>
          <p:cNvGrpSpPr/>
          <p:nvPr/>
        </p:nvGrpSpPr>
        <p:grpSpPr>
          <a:xfrm rot="0">
            <a:off x="0" y="9258300"/>
            <a:ext cx="18288000" cy="1457556"/>
            <a:chOff x="0" y="0"/>
            <a:chExt cx="4816593" cy="383883"/>
          </a:xfrm>
        </p:grpSpPr>
        <p:sp>
          <p:nvSpPr>
            <p:cNvPr name="Freeform 6" id="6"/>
            <p:cNvSpPr/>
            <p:nvPr/>
          </p:nvSpPr>
          <p:spPr>
            <a:xfrm flipH="false" flipV="false" rot="0">
              <a:off x="0" y="0"/>
              <a:ext cx="4816592" cy="383883"/>
            </a:xfrm>
            <a:custGeom>
              <a:avLst/>
              <a:gdLst/>
              <a:ahLst/>
              <a:cxnLst/>
              <a:rect r="r" b="b" t="t" l="l"/>
              <a:pathLst>
                <a:path h="383883" w="4816592">
                  <a:moveTo>
                    <a:pt x="0" y="0"/>
                  </a:moveTo>
                  <a:lnTo>
                    <a:pt x="4816592" y="0"/>
                  </a:lnTo>
                  <a:lnTo>
                    <a:pt x="4816592" y="383883"/>
                  </a:lnTo>
                  <a:lnTo>
                    <a:pt x="0" y="383883"/>
                  </a:lnTo>
                  <a:close/>
                </a:path>
              </a:pathLst>
            </a:custGeom>
            <a:solidFill>
              <a:srgbClr val="EFBF6A"/>
            </a:solidFill>
          </p:spPr>
        </p:sp>
        <p:sp>
          <p:nvSpPr>
            <p:cNvPr name="TextBox 7" id="7"/>
            <p:cNvSpPr txBox="true"/>
            <p:nvPr/>
          </p:nvSpPr>
          <p:spPr>
            <a:xfrm>
              <a:off x="0" y="-38100"/>
              <a:ext cx="4816593" cy="421983"/>
            </a:xfrm>
            <a:prstGeom prst="rect">
              <a:avLst/>
            </a:prstGeom>
          </p:spPr>
          <p:txBody>
            <a:bodyPr anchor="ctr" rtlCol="false" tIns="50800" lIns="50800" bIns="50800" rIns="50800"/>
            <a:lstStyle/>
            <a:p>
              <a:pPr algn="ctr">
                <a:lnSpc>
                  <a:spcPts val="2659"/>
                </a:lnSpc>
                <a:spcBef>
                  <a:spcPct val="0"/>
                </a:spcBef>
              </a:pPr>
            </a:p>
          </p:txBody>
        </p:sp>
      </p:grpSp>
      <p:pic>
        <p:nvPicPr>
          <p:cNvPr name="Picture 8" id="8"/>
          <p:cNvPicPr>
            <a:picLocks noChangeAspect="true"/>
          </p:cNvPicPr>
          <p:nvPr/>
        </p:nvPicPr>
        <p:blipFill>
          <a:blip r:embed="rId4"/>
          <a:srcRect l="0" t="0" r="0" b="0"/>
          <a:stretch>
            <a:fillRect/>
          </a:stretch>
        </p:blipFill>
        <p:spPr>
          <a:xfrm flipH="false" flipV="false" rot="0">
            <a:off x="6221814" y="5421162"/>
            <a:ext cx="5844372" cy="45659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DAFWT8t3to0</dc:identifier>
  <dcterms:modified xsi:type="dcterms:W3CDTF">2011-08-01T06:04:30Z</dcterms:modified>
  <cp:revision>1</cp:revision>
  <dc:title>Yellow &amp; Red Colorful Cartoon Illustrative Dog Animated Presentation</dc:title>
</cp:coreProperties>
</file>