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59" r:id="rId4"/>
    <p:sldId id="261" r:id="rId5"/>
    <p:sldId id="262" r:id="rId6"/>
    <p:sldId id="263" r:id="rId7"/>
    <p:sldId id="260"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SNEEM FATHIMA M" initials="T" lastIdx="1" clrIdx="0">
    <p:extLst>
      <p:ext uri="{19B8F6BF-5375-455C-9EA6-DF929625EA0E}">
        <p15:presenceInfo xmlns:p15="http://schemas.microsoft.com/office/powerpoint/2012/main" userId="S::2021503055@student.annauniv.edu::79ea29ab-4f26-482d-8be5-85c481bec0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43E321-FD6D-4CF0-83D8-E9E569D84330}"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1803-2F01-4E55-B202-B8C200CAB1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75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3E321-FD6D-4CF0-83D8-E9E569D84330}"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18265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3E321-FD6D-4CF0-83D8-E9E569D84330}"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289991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3E321-FD6D-4CF0-83D8-E9E569D84330}"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68280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3E321-FD6D-4CF0-83D8-E9E569D84330}"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1803-2F01-4E55-B202-B8C200CAB1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6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3E321-FD6D-4CF0-83D8-E9E569D84330}"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26245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3E321-FD6D-4CF0-83D8-E9E569D84330}"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304833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3E321-FD6D-4CF0-83D8-E9E569D84330}"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165694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43E321-FD6D-4CF0-83D8-E9E569D84330}" type="datetimeFigureOut">
              <a:rPr lang="en-IN" smtClean="0"/>
              <a:t>25-04-2024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104013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43E321-FD6D-4CF0-83D8-E9E569D84330}" type="datetimeFigureOut">
              <a:rPr lang="en-IN" smtClean="0"/>
              <a:t>25-04-2024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231803-2F01-4E55-B202-B8C200CAB1A1}" type="slidenum">
              <a:rPr lang="en-IN" smtClean="0"/>
              <a:t>‹#›</a:t>
            </a:fld>
            <a:endParaRPr lang="en-IN"/>
          </a:p>
        </p:txBody>
      </p:sp>
    </p:spTree>
    <p:extLst>
      <p:ext uri="{BB962C8B-B14F-4D97-AF65-F5344CB8AC3E}">
        <p14:creationId xmlns:p14="http://schemas.microsoft.com/office/powerpoint/2010/main" val="20902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3E321-FD6D-4CF0-83D8-E9E569D84330}"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1803-2F01-4E55-B202-B8C200CAB1A1}" type="slidenum">
              <a:rPr lang="en-IN" smtClean="0"/>
              <a:t>‹#›</a:t>
            </a:fld>
            <a:endParaRPr lang="en-IN"/>
          </a:p>
        </p:txBody>
      </p:sp>
    </p:spTree>
    <p:extLst>
      <p:ext uri="{BB962C8B-B14F-4D97-AF65-F5344CB8AC3E}">
        <p14:creationId xmlns:p14="http://schemas.microsoft.com/office/powerpoint/2010/main" val="112606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843E321-FD6D-4CF0-83D8-E9E569D84330}" type="datetimeFigureOut">
              <a:rPr lang="en-IN" smtClean="0"/>
              <a:t>25-04-2024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231803-2F01-4E55-B202-B8C200CAB1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43825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F628-064F-E725-48F6-67A613B89DAF}"/>
              </a:ext>
            </a:extLst>
          </p:cNvPr>
          <p:cNvSpPr>
            <a:spLocks noGrp="1"/>
          </p:cNvSpPr>
          <p:nvPr>
            <p:ph type="title"/>
          </p:nvPr>
        </p:nvSpPr>
        <p:spPr>
          <a:xfrm>
            <a:off x="772212" y="2335327"/>
            <a:ext cx="10515600" cy="1325563"/>
          </a:xfrm>
        </p:spPr>
        <p:txBody>
          <a:bodyPr>
            <a:normAutofit fontScale="90000"/>
          </a:bodyPr>
          <a:lstStyle/>
          <a:p>
            <a:pPr algn="ctr"/>
            <a:r>
              <a:rPr lang="en-IN" dirty="0"/>
              <a:t>AUDIO CLASSIFICATION BY ARTIFICIAL NEURAL NETWORKS</a:t>
            </a:r>
          </a:p>
        </p:txBody>
      </p:sp>
      <p:sp>
        <p:nvSpPr>
          <p:cNvPr id="3" name="TextBox 2">
            <a:extLst>
              <a:ext uri="{FF2B5EF4-FFF2-40B4-BE49-F238E27FC236}">
                <a16:creationId xmlns:a16="http://schemas.microsoft.com/office/drawing/2014/main" id="{0FA35F17-7604-3200-6A65-E003A0879F48}"/>
              </a:ext>
            </a:extLst>
          </p:cNvPr>
          <p:cNvSpPr txBox="1"/>
          <p:nvPr/>
        </p:nvSpPr>
        <p:spPr>
          <a:xfrm>
            <a:off x="6259398" y="4374037"/>
            <a:ext cx="4845377" cy="923330"/>
          </a:xfrm>
          <a:prstGeom prst="rect">
            <a:avLst/>
          </a:prstGeom>
          <a:noFill/>
        </p:spPr>
        <p:txBody>
          <a:bodyPr wrap="square" rtlCol="0">
            <a:spAutoFit/>
          </a:bodyPr>
          <a:lstStyle/>
          <a:p>
            <a:r>
              <a:rPr lang="en-IN" dirty="0"/>
              <a:t>THASNEEM FATHIMA M</a:t>
            </a:r>
          </a:p>
          <a:p>
            <a:r>
              <a:rPr lang="en-IN" dirty="0"/>
              <a:t>2021503055</a:t>
            </a:r>
          </a:p>
          <a:p>
            <a:r>
              <a:rPr lang="en-IN" dirty="0"/>
              <a:t>MADRAS INSTITUTE OF TECHNOLOGY</a:t>
            </a:r>
          </a:p>
        </p:txBody>
      </p:sp>
    </p:spTree>
    <p:extLst>
      <p:ext uri="{BB962C8B-B14F-4D97-AF65-F5344CB8AC3E}">
        <p14:creationId xmlns:p14="http://schemas.microsoft.com/office/powerpoint/2010/main" val="318438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E9C-DCBD-FDDC-1371-5DFD915708BB}"/>
              </a:ext>
            </a:extLst>
          </p:cNvPr>
          <p:cNvSpPr>
            <a:spLocks noGrp="1"/>
          </p:cNvSpPr>
          <p:nvPr>
            <p:ph type="title"/>
          </p:nvPr>
        </p:nvSpPr>
        <p:spPr>
          <a:xfrm>
            <a:off x="1066800" y="550554"/>
            <a:ext cx="10058400" cy="948308"/>
          </a:xfrm>
        </p:spPr>
        <p:txBody>
          <a:bodyPr/>
          <a:lstStyle/>
          <a:p>
            <a:r>
              <a:rPr lang="en-IN" dirty="0"/>
              <a:t>RESULTS</a:t>
            </a:r>
          </a:p>
        </p:txBody>
      </p:sp>
      <p:sp>
        <p:nvSpPr>
          <p:cNvPr id="8" name="TextBox 7">
            <a:extLst>
              <a:ext uri="{FF2B5EF4-FFF2-40B4-BE49-F238E27FC236}">
                <a16:creationId xmlns:a16="http://schemas.microsoft.com/office/drawing/2014/main" id="{BC41B987-7E84-F02A-6F84-137EE118B034}"/>
              </a:ext>
            </a:extLst>
          </p:cNvPr>
          <p:cNvSpPr txBox="1"/>
          <p:nvPr/>
        </p:nvSpPr>
        <p:spPr>
          <a:xfrm>
            <a:off x="4336330" y="5372522"/>
            <a:ext cx="1687397" cy="369332"/>
          </a:xfrm>
          <a:prstGeom prst="rect">
            <a:avLst/>
          </a:prstGeom>
          <a:noFill/>
        </p:spPr>
        <p:txBody>
          <a:bodyPr wrap="square" rtlCol="0">
            <a:spAutoFit/>
          </a:bodyPr>
          <a:lstStyle/>
          <a:p>
            <a:r>
              <a:rPr lang="en-IN" dirty="0"/>
              <a:t>Model Training</a:t>
            </a:r>
          </a:p>
        </p:txBody>
      </p:sp>
      <p:pic>
        <p:nvPicPr>
          <p:cNvPr id="7" name="Picture 6">
            <a:extLst>
              <a:ext uri="{FF2B5EF4-FFF2-40B4-BE49-F238E27FC236}">
                <a16:creationId xmlns:a16="http://schemas.microsoft.com/office/drawing/2014/main" id="{C568C85B-5CE5-CF1C-23A6-9CD811D6FC2D}"/>
              </a:ext>
            </a:extLst>
          </p:cNvPr>
          <p:cNvPicPr>
            <a:picLocks noChangeAspect="1"/>
          </p:cNvPicPr>
          <p:nvPr/>
        </p:nvPicPr>
        <p:blipFill>
          <a:blip r:embed="rId2"/>
          <a:stretch>
            <a:fillRect/>
          </a:stretch>
        </p:blipFill>
        <p:spPr>
          <a:xfrm>
            <a:off x="1177384" y="1992462"/>
            <a:ext cx="8710415" cy="3071126"/>
          </a:xfrm>
          <a:prstGeom prst="rect">
            <a:avLst/>
          </a:prstGeom>
          <a:ln>
            <a:solidFill>
              <a:schemeClr val="tx1"/>
            </a:solidFill>
          </a:ln>
        </p:spPr>
      </p:pic>
    </p:spTree>
    <p:extLst>
      <p:ext uri="{BB962C8B-B14F-4D97-AF65-F5344CB8AC3E}">
        <p14:creationId xmlns:p14="http://schemas.microsoft.com/office/powerpoint/2010/main" val="282021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E9C-DCBD-FDDC-1371-5DFD915708BB}"/>
              </a:ext>
            </a:extLst>
          </p:cNvPr>
          <p:cNvSpPr>
            <a:spLocks noGrp="1"/>
          </p:cNvSpPr>
          <p:nvPr>
            <p:ph type="title"/>
          </p:nvPr>
        </p:nvSpPr>
        <p:spPr>
          <a:xfrm>
            <a:off x="1137531" y="456287"/>
            <a:ext cx="10058400" cy="948308"/>
          </a:xfrm>
        </p:spPr>
        <p:txBody>
          <a:bodyPr/>
          <a:lstStyle/>
          <a:p>
            <a:r>
              <a:rPr lang="en-IN" dirty="0"/>
              <a:t>RESULTS</a:t>
            </a:r>
          </a:p>
        </p:txBody>
      </p:sp>
      <p:sp>
        <p:nvSpPr>
          <p:cNvPr id="11" name="TextBox 10">
            <a:extLst>
              <a:ext uri="{FF2B5EF4-FFF2-40B4-BE49-F238E27FC236}">
                <a16:creationId xmlns:a16="http://schemas.microsoft.com/office/drawing/2014/main" id="{2595C6D3-7EC6-7CDF-B538-FCD9E7CDCB94}"/>
              </a:ext>
            </a:extLst>
          </p:cNvPr>
          <p:cNvSpPr txBox="1"/>
          <p:nvPr/>
        </p:nvSpPr>
        <p:spPr>
          <a:xfrm>
            <a:off x="4608906" y="4713397"/>
            <a:ext cx="2672528" cy="369332"/>
          </a:xfrm>
          <a:prstGeom prst="rect">
            <a:avLst/>
          </a:prstGeom>
          <a:noFill/>
        </p:spPr>
        <p:txBody>
          <a:bodyPr wrap="square" rtlCol="0">
            <a:spAutoFit/>
          </a:bodyPr>
          <a:lstStyle/>
          <a:p>
            <a:r>
              <a:rPr lang="en-IN" dirty="0"/>
              <a:t>Sample prediction</a:t>
            </a:r>
          </a:p>
        </p:txBody>
      </p:sp>
      <p:pic>
        <p:nvPicPr>
          <p:cNvPr id="7" name="Picture 6">
            <a:extLst>
              <a:ext uri="{FF2B5EF4-FFF2-40B4-BE49-F238E27FC236}">
                <a16:creationId xmlns:a16="http://schemas.microsoft.com/office/drawing/2014/main" id="{EBCEAE20-CB86-AFA1-FD51-0F20BE12D40B}"/>
              </a:ext>
            </a:extLst>
          </p:cNvPr>
          <p:cNvPicPr>
            <a:picLocks noChangeAspect="1"/>
          </p:cNvPicPr>
          <p:nvPr/>
        </p:nvPicPr>
        <p:blipFill>
          <a:blip r:embed="rId2"/>
          <a:stretch>
            <a:fillRect/>
          </a:stretch>
        </p:blipFill>
        <p:spPr>
          <a:xfrm>
            <a:off x="3208020" y="2375556"/>
            <a:ext cx="5029386" cy="1834562"/>
          </a:xfrm>
          <a:prstGeom prst="rect">
            <a:avLst/>
          </a:prstGeom>
          <a:ln>
            <a:solidFill>
              <a:schemeClr val="tx1"/>
            </a:solidFill>
          </a:ln>
        </p:spPr>
      </p:pic>
    </p:spTree>
    <p:extLst>
      <p:ext uri="{BB962C8B-B14F-4D97-AF65-F5344CB8AC3E}">
        <p14:creationId xmlns:p14="http://schemas.microsoft.com/office/powerpoint/2010/main" val="184998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D851-4664-A6D2-9BA1-70CD2E53B9F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C3A67B3-D7C9-8FB4-E81B-F41E961EF41E}"/>
              </a:ext>
            </a:extLst>
          </p:cNvPr>
          <p:cNvSpPr>
            <a:spLocks noGrp="1"/>
          </p:cNvSpPr>
          <p:nvPr>
            <p:ph idx="1"/>
          </p:nvPr>
        </p:nvSpPr>
        <p:spPr>
          <a:xfrm>
            <a:off x="1097280" y="2224726"/>
            <a:ext cx="10058400" cy="3644368"/>
          </a:xfrm>
        </p:spPr>
        <p:txBody>
          <a:bodyPr/>
          <a:lstStyle/>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Project Overview</a:t>
            </a:r>
          </a:p>
          <a:p>
            <a:pPr>
              <a:buFont typeface="Wingdings" panose="05000000000000000000" pitchFamily="2" charset="2"/>
              <a:buChar char="Ø"/>
            </a:pPr>
            <a:r>
              <a:rPr lang="en-IN" dirty="0"/>
              <a:t>Who are the End users?</a:t>
            </a:r>
          </a:p>
          <a:p>
            <a:pPr>
              <a:buFont typeface="Wingdings" panose="05000000000000000000" pitchFamily="2" charset="2"/>
              <a:buChar char="Ø"/>
            </a:pPr>
            <a:r>
              <a:rPr lang="en-IN" dirty="0"/>
              <a:t>Solution</a:t>
            </a:r>
          </a:p>
          <a:p>
            <a:pPr>
              <a:buFont typeface="Wingdings" panose="05000000000000000000" pitchFamily="2" charset="2"/>
              <a:buChar char="Ø"/>
            </a:pPr>
            <a:r>
              <a:rPr lang="en-IN" dirty="0"/>
              <a:t>Proposed Model</a:t>
            </a:r>
          </a:p>
          <a:p>
            <a:pPr>
              <a:buFont typeface="Wingdings" panose="05000000000000000000" pitchFamily="2" charset="2"/>
              <a:buChar char="Ø"/>
            </a:pPr>
            <a:r>
              <a:rPr lang="en-IN" dirty="0"/>
              <a:t>Results</a:t>
            </a:r>
          </a:p>
        </p:txBody>
      </p:sp>
    </p:spTree>
    <p:extLst>
      <p:ext uri="{BB962C8B-B14F-4D97-AF65-F5344CB8AC3E}">
        <p14:creationId xmlns:p14="http://schemas.microsoft.com/office/powerpoint/2010/main" val="192136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2D5C-FECD-58B4-3765-CB57D1C6C24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DFDF299-81C4-B4B9-C839-C20523F2D626}"/>
              </a:ext>
            </a:extLst>
          </p:cNvPr>
          <p:cNvSpPr>
            <a:spLocks noGrp="1"/>
          </p:cNvSpPr>
          <p:nvPr>
            <p:ph idx="1"/>
          </p:nvPr>
        </p:nvSpPr>
        <p:spPr>
          <a:xfrm>
            <a:off x="1097280" y="2373635"/>
            <a:ext cx="10058400" cy="3442703"/>
          </a:xfrm>
        </p:spPr>
        <p:txBody>
          <a:bodyPr/>
          <a:lstStyle/>
          <a:p>
            <a:pPr>
              <a:buFont typeface="Wingdings" panose="05000000000000000000" pitchFamily="2" charset="2"/>
              <a:buChar char="Ø"/>
            </a:pPr>
            <a:r>
              <a:rPr lang="en-US" dirty="0"/>
              <a:t>Many deaf people suffer a lot as they cannot interact with the outside world and their relationship with the environment is not like we all have.</a:t>
            </a:r>
          </a:p>
          <a:p>
            <a:pPr>
              <a:buFont typeface="Wingdings" panose="05000000000000000000" pitchFamily="2" charset="2"/>
              <a:buChar char="Ø"/>
            </a:pPr>
            <a:r>
              <a:rPr lang="en-US" dirty="0"/>
              <a:t>So, there is a need for deaf individuals to comprehend the sounds around them and obtain a summary of voices and sounds in their environment.</a:t>
            </a:r>
          </a:p>
          <a:p>
            <a:pPr>
              <a:buFont typeface="Wingdings" panose="05000000000000000000" pitchFamily="2" charset="2"/>
              <a:buChar char="Ø"/>
            </a:pPr>
            <a:r>
              <a:rPr lang="en-US" dirty="0"/>
              <a:t>In the field of music, there is a need to classify the music clips to identify the genre of the music for </a:t>
            </a:r>
            <a:r>
              <a:rPr lang="en-US"/>
              <a:t>good composition.</a:t>
            </a:r>
            <a:endParaRPr lang="en-US" dirty="0"/>
          </a:p>
          <a:p>
            <a:pPr>
              <a:buFont typeface="Wingdings" panose="05000000000000000000" pitchFamily="2" charset="2"/>
              <a:buChar char="Ø"/>
            </a:pPr>
            <a:r>
              <a:rPr lang="en-US" dirty="0"/>
              <a:t>It could also be used for classifying short utterances by a set of speakers to identify the speaker based on the voice.</a:t>
            </a:r>
          </a:p>
          <a:p>
            <a:endParaRPr lang="en-IN" dirty="0"/>
          </a:p>
        </p:txBody>
      </p:sp>
    </p:spTree>
    <p:extLst>
      <p:ext uri="{BB962C8B-B14F-4D97-AF65-F5344CB8AC3E}">
        <p14:creationId xmlns:p14="http://schemas.microsoft.com/office/powerpoint/2010/main" val="417665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15EB-9A28-AAC3-E923-2CABC18CAFED}"/>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D92E30D3-9BCC-805C-3705-6245D8D1CCD2}"/>
              </a:ext>
            </a:extLst>
          </p:cNvPr>
          <p:cNvSpPr>
            <a:spLocks noGrp="1"/>
          </p:cNvSpPr>
          <p:nvPr>
            <p:ph idx="1"/>
          </p:nvPr>
        </p:nvSpPr>
        <p:spPr>
          <a:xfrm>
            <a:off x="1097280" y="2203953"/>
            <a:ext cx="10058400" cy="3093911"/>
          </a:xfrm>
        </p:spPr>
        <p:txBody>
          <a:bodyPr/>
          <a:lstStyle/>
          <a:p>
            <a:pPr>
              <a:buFont typeface="Wingdings" panose="05000000000000000000" pitchFamily="2" charset="2"/>
              <a:buChar char="Ø"/>
            </a:pPr>
            <a:r>
              <a:rPr lang="en-US" dirty="0"/>
              <a:t>The dataset contains 8732 labelled sound excerpts (=4s) of urban sounds from ten categories: air for audio prediction, car horns, children playing, dog barking, drilling, engine idling, gunshots, jackhammers, sirens, and street music are used for audio prediction.</a:t>
            </a:r>
          </a:p>
          <a:p>
            <a:pPr>
              <a:buFont typeface="Wingdings" panose="05000000000000000000" pitchFamily="2" charset="2"/>
              <a:buChar char="Ø"/>
            </a:pPr>
            <a:r>
              <a:rPr lang="en-US" dirty="0"/>
              <a:t>Basic data preprocessing and feature extraction on audio signals is done.</a:t>
            </a:r>
          </a:p>
          <a:p>
            <a:pPr>
              <a:buFont typeface="Wingdings" panose="05000000000000000000" pitchFamily="2" charset="2"/>
              <a:buChar char="Ø"/>
            </a:pPr>
            <a:r>
              <a:rPr lang="en-US" dirty="0"/>
              <a:t>Model training is done using ANN and evaluated based on accuracy.</a:t>
            </a:r>
          </a:p>
          <a:p>
            <a:pPr>
              <a:buFont typeface="Wingdings" panose="05000000000000000000" pitchFamily="2" charset="2"/>
              <a:buChar char="Ø"/>
            </a:pPr>
            <a:r>
              <a:rPr lang="en-IN" dirty="0"/>
              <a:t>Prediction is performed using a sample audio.</a:t>
            </a:r>
          </a:p>
        </p:txBody>
      </p:sp>
    </p:spTree>
    <p:extLst>
      <p:ext uri="{BB962C8B-B14F-4D97-AF65-F5344CB8AC3E}">
        <p14:creationId xmlns:p14="http://schemas.microsoft.com/office/powerpoint/2010/main" val="427305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C393-2A7A-73A6-D21E-63EEBFB9E57A}"/>
              </a:ext>
            </a:extLst>
          </p:cNvPr>
          <p:cNvSpPr>
            <a:spLocks noGrp="1"/>
          </p:cNvSpPr>
          <p:nvPr>
            <p:ph type="title"/>
          </p:nvPr>
        </p:nvSpPr>
        <p:spPr/>
        <p:txBody>
          <a:bodyPr/>
          <a:lstStyle/>
          <a:p>
            <a:r>
              <a:rPr lang="en-IN" dirty="0"/>
              <a:t>END USERS</a:t>
            </a:r>
          </a:p>
        </p:txBody>
      </p:sp>
      <p:sp>
        <p:nvSpPr>
          <p:cNvPr id="3" name="Content Placeholder 2">
            <a:extLst>
              <a:ext uri="{FF2B5EF4-FFF2-40B4-BE49-F238E27FC236}">
                <a16:creationId xmlns:a16="http://schemas.microsoft.com/office/drawing/2014/main" id="{D4384632-4B68-4B15-523F-F7AB987E865F}"/>
              </a:ext>
            </a:extLst>
          </p:cNvPr>
          <p:cNvSpPr>
            <a:spLocks noGrp="1"/>
          </p:cNvSpPr>
          <p:nvPr>
            <p:ph idx="1"/>
          </p:nvPr>
        </p:nvSpPr>
        <p:spPr>
          <a:xfrm>
            <a:off x="1097280" y="2730599"/>
            <a:ext cx="10515600" cy="2520132"/>
          </a:xfrm>
        </p:spPr>
        <p:txBody>
          <a:bodyPr/>
          <a:lstStyle/>
          <a:p>
            <a:pPr>
              <a:buFont typeface="Wingdings" panose="05000000000000000000" pitchFamily="2" charset="2"/>
              <a:buChar char="Ø"/>
            </a:pPr>
            <a:r>
              <a:rPr lang="en-IN" dirty="0"/>
              <a:t>Deaf people – To know what is the voice around them.</a:t>
            </a:r>
          </a:p>
          <a:p>
            <a:pPr>
              <a:buFont typeface="Wingdings" panose="05000000000000000000" pitchFamily="2" charset="2"/>
              <a:buChar char="Ø"/>
            </a:pPr>
            <a:r>
              <a:rPr lang="en-IN" dirty="0"/>
              <a:t>Musicians – To identify the genre of the music.</a:t>
            </a:r>
          </a:p>
          <a:p>
            <a:pPr>
              <a:buFont typeface="Wingdings" panose="05000000000000000000" pitchFamily="2" charset="2"/>
              <a:buChar char="Ø"/>
            </a:pPr>
            <a:r>
              <a:rPr lang="en-IN" dirty="0"/>
              <a:t>Speakers – To</a:t>
            </a:r>
            <a:r>
              <a:rPr lang="en-US" dirty="0"/>
              <a:t> identify the speaker based on the voice.</a:t>
            </a:r>
          </a:p>
          <a:p>
            <a:pPr>
              <a:buFont typeface="Wingdings" panose="05000000000000000000" pitchFamily="2" charset="2"/>
              <a:buChar char="Ø"/>
            </a:pPr>
            <a:r>
              <a:rPr lang="en-IN" dirty="0"/>
              <a:t>Healthcare Professionals – To diagnose hearing conditions of patients and to know their progress.</a:t>
            </a:r>
          </a:p>
        </p:txBody>
      </p:sp>
    </p:spTree>
    <p:extLst>
      <p:ext uri="{BB962C8B-B14F-4D97-AF65-F5344CB8AC3E}">
        <p14:creationId xmlns:p14="http://schemas.microsoft.com/office/powerpoint/2010/main" val="136764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B24F-6109-3D1E-2482-C8196224FDDD}"/>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AC7C2B8B-C63D-5BC1-118B-FDCF20FE112D}"/>
              </a:ext>
            </a:extLst>
          </p:cNvPr>
          <p:cNvSpPr>
            <a:spLocks noGrp="1"/>
          </p:cNvSpPr>
          <p:nvPr>
            <p:ph idx="1"/>
          </p:nvPr>
        </p:nvSpPr>
        <p:spPr>
          <a:xfrm>
            <a:off x="1160125" y="2420769"/>
            <a:ext cx="10058400" cy="2528303"/>
          </a:xfrm>
        </p:spPr>
        <p:txBody>
          <a:bodyPr/>
          <a:lstStyle/>
          <a:p>
            <a:pPr>
              <a:buFont typeface="Wingdings" panose="05000000000000000000" pitchFamily="2" charset="2"/>
              <a:buChar char="Ø"/>
            </a:pPr>
            <a:r>
              <a:rPr lang="en-IN" dirty="0"/>
              <a:t>Feature extraction and preprocessing is performed in the audio file dataset to create a data frame and a pickle file which ensures easier and faster analysis.</a:t>
            </a:r>
          </a:p>
          <a:p>
            <a:pPr>
              <a:buFont typeface="Wingdings" panose="05000000000000000000" pitchFamily="2" charset="2"/>
              <a:buChar char="Ø"/>
            </a:pPr>
            <a:r>
              <a:rPr lang="en-IN" dirty="0"/>
              <a:t>Model training by ANN for improved accuracy and faster execution.</a:t>
            </a:r>
          </a:p>
          <a:p>
            <a:pPr>
              <a:buFont typeface="Wingdings" panose="05000000000000000000" pitchFamily="2" charset="2"/>
              <a:buChar char="Ø"/>
            </a:pPr>
            <a:r>
              <a:rPr lang="en-IN" dirty="0"/>
              <a:t>An audio file is given as input to the trained model.</a:t>
            </a:r>
          </a:p>
          <a:p>
            <a:pPr>
              <a:buFont typeface="Wingdings" panose="05000000000000000000" pitchFamily="2" charset="2"/>
              <a:buChar char="Ø"/>
            </a:pPr>
            <a:r>
              <a:rPr lang="en-IN" dirty="0"/>
              <a:t>The application is able to predict the class of the audio at lesser time (4s).</a:t>
            </a:r>
          </a:p>
        </p:txBody>
      </p:sp>
    </p:spTree>
    <p:extLst>
      <p:ext uri="{BB962C8B-B14F-4D97-AF65-F5344CB8AC3E}">
        <p14:creationId xmlns:p14="http://schemas.microsoft.com/office/powerpoint/2010/main" val="163772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C4F0-2C08-C87C-7F76-AD079CE561A3}"/>
              </a:ext>
            </a:extLst>
          </p:cNvPr>
          <p:cNvSpPr>
            <a:spLocks noGrp="1"/>
          </p:cNvSpPr>
          <p:nvPr>
            <p:ph type="title"/>
          </p:nvPr>
        </p:nvSpPr>
        <p:spPr>
          <a:xfrm>
            <a:off x="1097280" y="537328"/>
            <a:ext cx="10058400" cy="1002069"/>
          </a:xfrm>
        </p:spPr>
        <p:txBody>
          <a:bodyPr/>
          <a:lstStyle/>
          <a:p>
            <a:r>
              <a:rPr lang="en-IN" dirty="0"/>
              <a:t>PROPOSED SYSTEM</a:t>
            </a:r>
          </a:p>
        </p:txBody>
      </p:sp>
      <p:sp>
        <p:nvSpPr>
          <p:cNvPr id="3" name="Content Placeholder 2">
            <a:extLst>
              <a:ext uri="{FF2B5EF4-FFF2-40B4-BE49-F238E27FC236}">
                <a16:creationId xmlns:a16="http://schemas.microsoft.com/office/drawing/2014/main" id="{703042D3-A518-D49A-3647-2CDA8913D8D4}"/>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Artificial neural networks -&gt; ANNs are made up of node layers, each of which has an input layer, one or more hidden layers, and an output layer. Each node, or artificial neuron, is linked to another and has its own weight and threshold. If the output of any individual node exceeds the specified threshold value, that node is activated and begins sending data to the network's next layer. Otherwise, no data is passed to the next network layer.</a:t>
            </a:r>
          </a:p>
          <a:p>
            <a:endParaRPr lang="en-US"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r>
              <a:rPr lang="en-US" b="1" dirty="0">
                <a:solidFill>
                  <a:schemeClr val="tx1"/>
                </a:solidFill>
              </a:rPr>
              <a:t>Importing the Dataset, Data Preprocessing</a:t>
            </a:r>
          </a:p>
          <a:p>
            <a:pPr>
              <a:buFont typeface="Wingdings" panose="05000000000000000000" pitchFamily="2" charset="2"/>
              <a:buChar char="Ø"/>
            </a:pPr>
            <a:r>
              <a:rPr lang="en-US" dirty="0">
                <a:solidFill>
                  <a:schemeClr val="tx1"/>
                </a:solidFill>
              </a:rPr>
              <a:t>The dataset is obtained from UrbanSound8K, which contains over 8500 data files containing various audios such as a baby crying, birds sound, dog bark, and many others in the form of .wav files. </a:t>
            </a:r>
          </a:p>
          <a:p>
            <a:pPr>
              <a:buFont typeface="Wingdings" panose="05000000000000000000" pitchFamily="2" charset="2"/>
              <a:buChar char="Ø"/>
            </a:pPr>
            <a:r>
              <a:rPr lang="en-US" dirty="0">
                <a:solidFill>
                  <a:schemeClr val="tx1"/>
                </a:solidFill>
              </a:rPr>
              <a:t>It is divided into ten folders, indicating that the dataset has ten classes as described in the dataset section. Libraries that are required are added, as well as </a:t>
            </a:r>
            <a:r>
              <a:rPr lang="en-US" dirty="0" err="1">
                <a:solidFill>
                  <a:schemeClr val="tx1"/>
                </a:solidFill>
              </a:rPr>
              <a:t>Librosa</a:t>
            </a:r>
            <a:r>
              <a:rPr lang="en-US" dirty="0">
                <a:solidFill>
                  <a:schemeClr val="tx1"/>
                </a:solidFill>
              </a:rPr>
              <a:t> for feature extraction.</a:t>
            </a:r>
          </a:p>
          <a:p>
            <a:endParaRPr lang="en-IN" dirty="0">
              <a:solidFill>
                <a:schemeClr val="tx1"/>
              </a:solidFill>
            </a:endParaRPr>
          </a:p>
        </p:txBody>
      </p:sp>
      <p:pic>
        <p:nvPicPr>
          <p:cNvPr id="1026" name="Picture 2">
            <a:extLst>
              <a:ext uri="{FF2B5EF4-FFF2-40B4-BE49-F238E27FC236}">
                <a16:creationId xmlns:a16="http://schemas.microsoft.com/office/drawing/2014/main" id="{5E5755F6-D771-7A9F-D77E-8E3B932FF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21" y="2894806"/>
            <a:ext cx="11660957" cy="106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69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F6E9-14D2-8519-95FC-A38D3C984269}"/>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A4D6EF4D-1544-23C2-6978-78BC0F6E4F4D}"/>
              </a:ext>
            </a:extLst>
          </p:cNvPr>
          <p:cNvSpPr>
            <a:spLocks noGrp="1"/>
          </p:cNvSpPr>
          <p:nvPr>
            <p:ph idx="1"/>
          </p:nvPr>
        </p:nvSpPr>
        <p:spPr/>
        <p:txBody>
          <a:bodyPr>
            <a:normAutofit fontScale="85000" lnSpcReduction="20000"/>
          </a:bodyPr>
          <a:lstStyle/>
          <a:p>
            <a:pPr marL="0" indent="0">
              <a:buNone/>
            </a:pPr>
            <a:r>
              <a:rPr lang="en-US" b="1" dirty="0"/>
              <a:t>Feature Extraction and Database Building</a:t>
            </a:r>
          </a:p>
          <a:p>
            <a:pPr>
              <a:buFont typeface="Wingdings" panose="05000000000000000000" pitchFamily="2" charset="2"/>
              <a:buChar char="Ø"/>
            </a:pPr>
            <a:r>
              <a:rPr lang="en-US" dirty="0"/>
              <a:t>Data obtained by using </a:t>
            </a:r>
            <a:r>
              <a:rPr lang="en-US" dirty="0" err="1"/>
              <a:t>librosa</a:t>
            </a:r>
            <a:r>
              <a:rPr lang="en-US" dirty="0"/>
              <a:t> is used because we require data in numeric format. </a:t>
            </a:r>
          </a:p>
          <a:p>
            <a:pPr>
              <a:buFont typeface="Wingdings" panose="05000000000000000000" pitchFamily="2" charset="2"/>
              <a:buChar char="Ø"/>
            </a:pPr>
            <a:r>
              <a:rPr lang="en-US" dirty="0"/>
              <a:t>Features extractor function is defined and passed in the path to the audio file as a parameter, after which we will extract the audio features using </a:t>
            </a:r>
            <a:r>
              <a:rPr lang="en-US" dirty="0" err="1"/>
              <a:t>librosa</a:t>
            </a:r>
            <a:r>
              <a:rPr lang="en-US" dirty="0"/>
              <a:t>. </a:t>
            </a:r>
          </a:p>
          <a:p>
            <a:pPr>
              <a:buFont typeface="Wingdings" panose="05000000000000000000" pitchFamily="2" charset="2"/>
              <a:buChar char="Ø"/>
            </a:pPr>
            <a:r>
              <a:rPr lang="en-US" dirty="0"/>
              <a:t>The </a:t>
            </a:r>
            <a:r>
              <a:rPr lang="en-US" dirty="0" err="1"/>
              <a:t>feature_extractor</a:t>
            </a:r>
            <a:r>
              <a:rPr lang="en-US" dirty="0"/>
              <a:t> function is applied to all rows, and the results are stored in a </a:t>
            </a:r>
            <a:r>
              <a:rPr lang="en-US" dirty="0" err="1"/>
              <a:t>dataframe</a:t>
            </a:r>
            <a:r>
              <a:rPr lang="en-US" dirty="0"/>
              <a:t> with features and class columns for further calculations. </a:t>
            </a:r>
          </a:p>
          <a:p>
            <a:pPr marL="0" indent="0">
              <a:buNone/>
            </a:pPr>
            <a:endParaRPr lang="en-US" dirty="0"/>
          </a:p>
          <a:p>
            <a:pPr marL="0" indent="0">
              <a:buNone/>
            </a:pPr>
            <a:r>
              <a:rPr lang="en-US" b="1" dirty="0"/>
              <a:t>Building, Training, Compiling ANN</a:t>
            </a:r>
          </a:p>
          <a:p>
            <a:pPr>
              <a:buFont typeface="Wingdings" panose="05000000000000000000" pitchFamily="2" charset="2"/>
              <a:buChar char="Ø"/>
            </a:pPr>
            <a:r>
              <a:rPr lang="en-US" dirty="0" err="1"/>
              <a:t>Dataframe's</a:t>
            </a:r>
            <a:r>
              <a:rPr lang="en-US" dirty="0"/>
              <a:t> feature is used and class columns to x and y arrays, respectively. </a:t>
            </a:r>
          </a:p>
          <a:p>
            <a:pPr>
              <a:buFont typeface="Wingdings" panose="05000000000000000000" pitchFamily="2" charset="2"/>
              <a:buChar char="Ø"/>
            </a:pPr>
            <a:r>
              <a:rPr lang="en-US" dirty="0"/>
              <a:t>The y array is then converted to categorical values using the </a:t>
            </a:r>
            <a:r>
              <a:rPr lang="en-US" dirty="0" err="1"/>
              <a:t>Labelencoder</a:t>
            </a:r>
            <a:r>
              <a:rPr lang="en-US" dirty="0"/>
              <a:t>() method. </a:t>
            </a:r>
          </a:p>
          <a:p>
            <a:pPr>
              <a:buFont typeface="Wingdings" panose="05000000000000000000" pitchFamily="2" charset="2"/>
              <a:buChar char="Ø"/>
            </a:pPr>
            <a:r>
              <a:rPr lang="en-US" dirty="0"/>
              <a:t>The data was then divided into test and training sets. </a:t>
            </a:r>
          </a:p>
          <a:p>
            <a:pPr>
              <a:buFont typeface="Wingdings" panose="05000000000000000000" pitchFamily="2" charset="2"/>
              <a:buChar char="Ø"/>
            </a:pPr>
            <a:r>
              <a:rPr lang="en-US" dirty="0"/>
              <a:t>Based on the architecture diagram, model is designed, compiled, and fit the ANN model.</a:t>
            </a:r>
            <a:endParaRPr lang="en-IN" dirty="0"/>
          </a:p>
        </p:txBody>
      </p:sp>
    </p:spTree>
    <p:extLst>
      <p:ext uri="{BB962C8B-B14F-4D97-AF65-F5344CB8AC3E}">
        <p14:creationId xmlns:p14="http://schemas.microsoft.com/office/powerpoint/2010/main" val="226010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E9C-DCBD-FDDC-1371-5DFD915708BB}"/>
              </a:ext>
            </a:extLst>
          </p:cNvPr>
          <p:cNvSpPr>
            <a:spLocks noGrp="1"/>
          </p:cNvSpPr>
          <p:nvPr>
            <p:ph type="title"/>
          </p:nvPr>
        </p:nvSpPr>
        <p:spPr>
          <a:xfrm>
            <a:off x="666190" y="201763"/>
            <a:ext cx="10058400" cy="948308"/>
          </a:xfrm>
        </p:spPr>
        <p:txBody>
          <a:bodyPr/>
          <a:lstStyle/>
          <a:p>
            <a:r>
              <a:rPr lang="en-IN" dirty="0"/>
              <a:t>RESULTS</a:t>
            </a:r>
          </a:p>
        </p:txBody>
      </p:sp>
      <p:pic>
        <p:nvPicPr>
          <p:cNvPr id="5" name="Content Placeholder 4">
            <a:extLst>
              <a:ext uri="{FF2B5EF4-FFF2-40B4-BE49-F238E27FC236}">
                <a16:creationId xmlns:a16="http://schemas.microsoft.com/office/drawing/2014/main" id="{961989A9-4B95-341E-CBE1-719654EB8B3B}"/>
              </a:ext>
            </a:extLst>
          </p:cNvPr>
          <p:cNvPicPr>
            <a:picLocks noGrp="1" noChangeAspect="1"/>
          </p:cNvPicPr>
          <p:nvPr>
            <p:ph idx="1"/>
          </p:nvPr>
        </p:nvPicPr>
        <p:blipFill>
          <a:blip r:embed="rId2"/>
          <a:stretch>
            <a:fillRect/>
          </a:stretch>
        </p:blipFill>
        <p:spPr>
          <a:xfrm>
            <a:off x="193844" y="1424766"/>
            <a:ext cx="5265876" cy="4008467"/>
          </a:xfrm>
          <a:ln>
            <a:solidFill>
              <a:schemeClr val="tx1"/>
            </a:solidFill>
          </a:ln>
        </p:spPr>
      </p:pic>
      <p:sp>
        <p:nvSpPr>
          <p:cNvPr id="8" name="TextBox 7">
            <a:extLst>
              <a:ext uri="{FF2B5EF4-FFF2-40B4-BE49-F238E27FC236}">
                <a16:creationId xmlns:a16="http://schemas.microsoft.com/office/drawing/2014/main" id="{BC41B987-7E84-F02A-6F84-137EE118B034}"/>
              </a:ext>
            </a:extLst>
          </p:cNvPr>
          <p:cNvSpPr txBox="1"/>
          <p:nvPr/>
        </p:nvSpPr>
        <p:spPr>
          <a:xfrm>
            <a:off x="2187019" y="5707928"/>
            <a:ext cx="867266" cy="369332"/>
          </a:xfrm>
          <a:prstGeom prst="rect">
            <a:avLst/>
          </a:prstGeom>
          <a:noFill/>
        </p:spPr>
        <p:txBody>
          <a:bodyPr wrap="square" rtlCol="0">
            <a:spAutoFit/>
          </a:bodyPr>
          <a:lstStyle/>
          <a:p>
            <a:r>
              <a:rPr lang="en-IN" dirty="0"/>
              <a:t>Data</a:t>
            </a:r>
          </a:p>
        </p:txBody>
      </p:sp>
      <p:pic>
        <p:nvPicPr>
          <p:cNvPr id="10" name="Picture 9">
            <a:extLst>
              <a:ext uri="{FF2B5EF4-FFF2-40B4-BE49-F238E27FC236}">
                <a16:creationId xmlns:a16="http://schemas.microsoft.com/office/drawing/2014/main" id="{7F9E4042-F91D-F534-05FA-9D7D3F60C23A}"/>
              </a:ext>
            </a:extLst>
          </p:cNvPr>
          <p:cNvPicPr>
            <a:picLocks noChangeAspect="1"/>
          </p:cNvPicPr>
          <p:nvPr/>
        </p:nvPicPr>
        <p:blipFill>
          <a:blip r:embed="rId3"/>
          <a:stretch>
            <a:fillRect/>
          </a:stretch>
        </p:blipFill>
        <p:spPr>
          <a:xfrm>
            <a:off x="5830425" y="1535265"/>
            <a:ext cx="5753599" cy="3787468"/>
          </a:xfrm>
          <a:prstGeom prst="rect">
            <a:avLst/>
          </a:prstGeom>
          <a:ln>
            <a:solidFill>
              <a:schemeClr val="tx1"/>
            </a:solidFill>
          </a:ln>
        </p:spPr>
      </p:pic>
      <p:sp>
        <p:nvSpPr>
          <p:cNvPr id="11" name="TextBox 10">
            <a:extLst>
              <a:ext uri="{FF2B5EF4-FFF2-40B4-BE49-F238E27FC236}">
                <a16:creationId xmlns:a16="http://schemas.microsoft.com/office/drawing/2014/main" id="{2595C6D3-7EC6-7CDF-B538-FCD9E7CDCB94}"/>
              </a:ext>
            </a:extLst>
          </p:cNvPr>
          <p:cNvSpPr txBox="1"/>
          <p:nvPr/>
        </p:nvSpPr>
        <p:spPr>
          <a:xfrm>
            <a:off x="7370960" y="5703211"/>
            <a:ext cx="2672528" cy="369332"/>
          </a:xfrm>
          <a:prstGeom prst="rect">
            <a:avLst/>
          </a:prstGeom>
          <a:noFill/>
        </p:spPr>
        <p:txBody>
          <a:bodyPr wrap="square" rtlCol="0">
            <a:spAutoFit/>
          </a:bodyPr>
          <a:lstStyle/>
          <a:p>
            <a:r>
              <a:rPr lang="en-IN" dirty="0"/>
              <a:t>Constructed ANN Model</a:t>
            </a:r>
          </a:p>
        </p:txBody>
      </p:sp>
    </p:spTree>
    <p:extLst>
      <p:ext uri="{BB962C8B-B14F-4D97-AF65-F5344CB8AC3E}">
        <p14:creationId xmlns:p14="http://schemas.microsoft.com/office/powerpoint/2010/main" val="14326458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TotalTime>
  <Words>664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AUDIO CLASSIFICATION BY ARTIFICIAL NEURAL NETWORKS</vt:lpstr>
      <vt:lpstr>AGENDA</vt:lpstr>
      <vt:lpstr>PROBLEM STATEMENT</vt:lpstr>
      <vt:lpstr>PROJECT OVERVIEW</vt:lpstr>
      <vt:lpstr>END USERS</vt:lpstr>
      <vt:lpstr>SOLUTION</vt:lpstr>
      <vt:lpstr>PROPOSED SYSTEM</vt:lpstr>
      <vt:lpstr>PROPOSED SYSTEM</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THASNEEM FATHIMA M</dc:title>
  <dc:creator>THASNEEM FATHIMA M</dc:creator>
  <cp:lastModifiedBy>THASNEEM FATHIMA M</cp:lastModifiedBy>
  <cp:revision>21</cp:revision>
  <dcterms:created xsi:type="dcterms:W3CDTF">2024-04-24T09:41:26Z</dcterms:created>
  <dcterms:modified xsi:type="dcterms:W3CDTF">2024-04-25T16:26:49Z</dcterms:modified>
</cp:coreProperties>
</file>