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4" r:id="rId2"/>
    <p:sldId id="379" r:id="rId3"/>
    <p:sldId id="368" r:id="rId4"/>
    <p:sldId id="323" r:id="rId5"/>
    <p:sldId id="369" r:id="rId6"/>
    <p:sldId id="310" r:id="rId7"/>
    <p:sldId id="394" r:id="rId8"/>
    <p:sldId id="311" r:id="rId9"/>
    <p:sldId id="313" r:id="rId10"/>
    <p:sldId id="370" r:id="rId11"/>
    <p:sldId id="371" r:id="rId12"/>
    <p:sldId id="372" r:id="rId13"/>
    <p:sldId id="327" r:id="rId14"/>
    <p:sldId id="319" r:id="rId15"/>
    <p:sldId id="326" r:id="rId16"/>
    <p:sldId id="281" r:id="rId17"/>
    <p:sldId id="342" r:id="rId18"/>
    <p:sldId id="340" r:id="rId19"/>
    <p:sldId id="341" r:id="rId20"/>
    <p:sldId id="359" r:id="rId21"/>
    <p:sldId id="264" r:id="rId22"/>
    <p:sldId id="267" r:id="rId23"/>
    <p:sldId id="266" r:id="rId24"/>
    <p:sldId id="265" r:id="rId25"/>
    <p:sldId id="360" r:id="rId26"/>
    <p:sldId id="366" r:id="rId27"/>
    <p:sldId id="367" r:id="rId28"/>
    <p:sldId id="380" r:id="rId29"/>
    <p:sldId id="387" r:id="rId30"/>
    <p:sldId id="389" r:id="rId31"/>
    <p:sldId id="388" r:id="rId32"/>
    <p:sldId id="390" r:id="rId33"/>
    <p:sldId id="392" r:id="rId34"/>
    <p:sldId id="385" r:id="rId35"/>
    <p:sldId id="381" r:id="rId36"/>
    <p:sldId id="382" r:id="rId37"/>
    <p:sldId id="383" r:id="rId38"/>
    <p:sldId id="386" r:id="rId39"/>
    <p:sldId id="3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5039-40BC-4A17-BEBE-81CD84F6718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40B7-5160-46D1-9A7B-5E0F954B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29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5039-40BC-4A17-BEBE-81CD84F6718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40B7-5160-46D1-9A7B-5E0F954B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2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5039-40BC-4A17-BEBE-81CD84F6718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40B7-5160-46D1-9A7B-5E0F954B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70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5039-40BC-4A17-BEBE-81CD84F6718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40B7-5160-46D1-9A7B-5E0F954B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2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5039-40BC-4A17-BEBE-81CD84F6718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40B7-5160-46D1-9A7B-5E0F954B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81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5039-40BC-4A17-BEBE-81CD84F6718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40B7-5160-46D1-9A7B-5E0F954B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74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5039-40BC-4A17-BEBE-81CD84F6718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40B7-5160-46D1-9A7B-5E0F954B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94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5039-40BC-4A17-BEBE-81CD84F6718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40B7-5160-46D1-9A7B-5E0F954B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7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5039-40BC-4A17-BEBE-81CD84F6718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40B7-5160-46D1-9A7B-5E0F954B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75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5039-40BC-4A17-BEBE-81CD84F6718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40B7-5160-46D1-9A7B-5E0F954B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9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5039-40BC-4A17-BEBE-81CD84F6718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40B7-5160-46D1-9A7B-5E0F954B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2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5039-40BC-4A17-BEBE-81CD84F67186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40B7-5160-46D1-9A7B-5E0F954B1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9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2562-90F9-2F97-37CE-4CAC65F18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0390"/>
            <a:ext cx="9633626" cy="3190673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DEPRESSION DETECTION USING </a:t>
            </a:r>
            <a:r>
              <a:rPr lang="en-IN" sz="3600" b="1" dirty="0">
                <a:solidFill>
                  <a:schemeClr val="tx1"/>
                </a:solidFill>
                <a:latin typeface="+mn-lt"/>
              </a:rPr>
              <a:t>SOCIO-DEMOGRAPHIC FACTORS AND PSYCHOSOCIAL FEATURES</a:t>
            </a:r>
            <a:r>
              <a:rPr lang="en-IN" sz="3600" dirty="0">
                <a:solidFill>
                  <a:schemeClr val="tx1"/>
                </a:solidFill>
                <a:latin typeface="+mn-lt"/>
              </a:rPr>
              <a:t>. </a:t>
            </a:r>
            <a:br>
              <a:rPr lang="en-IN" sz="6000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445DD-7A24-6089-9128-48BF87AC1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668" y="4282975"/>
            <a:ext cx="9144000" cy="1655762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          Thasneem Vazim</a:t>
            </a:r>
          </a:p>
        </p:txBody>
      </p:sp>
    </p:spTree>
    <p:extLst>
      <p:ext uri="{BB962C8B-B14F-4D97-AF65-F5344CB8AC3E}">
        <p14:creationId xmlns:p14="http://schemas.microsoft.com/office/powerpoint/2010/main" val="280720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F33B-ECA3-535D-BB7E-1DD2EC32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77F65966-98E6-6A27-5962-5900EA96B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79" y="651753"/>
            <a:ext cx="8959174" cy="560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39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6811-2252-99A0-DEF4-E0122206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43B8-694B-3B26-C159-46F55212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153"/>
            <a:ext cx="10515600" cy="46108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b="0" i="0" u="none" strike="noStrike" baseline="0" dirty="0">
                <a:solidFill>
                  <a:schemeClr val="tx1"/>
                </a:solidFill>
              </a:rPr>
              <a:t>This study has not only categorized a person as depressed or non depressed but also assigned the level of depression.</a:t>
            </a:r>
          </a:p>
          <a:p>
            <a:pPr>
              <a:lnSpc>
                <a:spcPct val="150000"/>
              </a:lnSpc>
            </a:pPr>
            <a:r>
              <a:rPr lang="en-IN" sz="2000" b="0" i="0" u="none" strike="noStrike" baseline="0" dirty="0">
                <a:solidFill>
                  <a:schemeClr val="tx1"/>
                </a:solidFill>
              </a:rPr>
              <a:t>T</a:t>
            </a:r>
            <a:r>
              <a:rPr lang="en-IN" sz="2000" dirty="0">
                <a:solidFill>
                  <a:schemeClr val="tx1"/>
                </a:solidFill>
              </a:rPr>
              <a:t>he XG Boost with PCA dimensionality reduction technique showed the best performance  with an accuracy of 97.61%.</a:t>
            </a:r>
            <a:endParaRPr lang="en-IN" sz="2000" b="0" i="0" u="none" strike="noStrike" baseline="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6B052-7A36-EC76-C284-6935640B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692" y="3628417"/>
            <a:ext cx="4085617" cy="31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7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A6B1-4B22-9BA4-4C95-A89D6108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+mn-lt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9582A-0EA3-16D9-92D6-16BA05A3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This study has </a:t>
            </a:r>
            <a:r>
              <a:rPr lang="en-US" sz="2400" dirty="0">
                <a:solidFill>
                  <a:schemeClr val="accent1"/>
                </a:solidFill>
              </a:rPr>
              <a:t>only considered </a:t>
            </a:r>
            <a:r>
              <a:rPr lang="en-US" sz="2400" i="0" u="none" strike="noStrike" baseline="0" dirty="0">
                <a:solidFill>
                  <a:schemeClr val="accent1"/>
                </a:solidFill>
              </a:rPr>
              <a:t> psychosocial factors</a:t>
            </a:r>
            <a:r>
              <a:rPr lang="en-US" sz="2400" i="0" u="none" strike="noStrike" baseline="0" dirty="0"/>
              <a:t> responsible for forming depression.</a:t>
            </a:r>
          </a:p>
          <a:p>
            <a:pPr>
              <a:lnSpc>
                <a:spcPct val="150000"/>
              </a:lnSpc>
            </a:pPr>
            <a:r>
              <a:rPr lang="en-US" sz="2400" i="0" u="none" strike="noStrike" baseline="0" dirty="0">
                <a:solidFill>
                  <a:schemeClr val="accent1"/>
                </a:solidFill>
              </a:rPr>
              <a:t> </a:t>
            </a:r>
            <a:r>
              <a:rPr lang="en-US" sz="2400" b="0" i="0" u="none" strike="noStrike" baseline="0" dirty="0">
                <a:solidFill>
                  <a:schemeClr val="accent1"/>
                </a:solidFill>
              </a:rPr>
              <a:t>Different </a:t>
            </a:r>
            <a:r>
              <a:rPr lang="en-US" sz="2400" i="0" u="none" strike="noStrike" baseline="0" dirty="0">
                <a:solidFill>
                  <a:schemeClr val="accent1"/>
                </a:solidFill>
              </a:rPr>
              <a:t>Sociodemographic features</a:t>
            </a:r>
            <a:r>
              <a:rPr lang="en-US" sz="2400" b="0" i="0" u="none" strike="noStrike" baseline="0" dirty="0">
                <a:solidFill>
                  <a:schemeClr val="accent1"/>
                </a:solidFill>
              </a:rPr>
              <a:t>  </a:t>
            </a:r>
            <a:r>
              <a:rPr lang="en-US" sz="2400" b="0" i="0" u="none" strike="noStrike" baseline="0" dirty="0"/>
              <a:t>play a significant role in predicting depression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in an individual. </a:t>
            </a:r>
          </a:p>
          <a:p>
            <a:pPr>
              <a:lnSpc>
                <a:spcPct val="150000"/>
              </a:lnSpc>
            </a:pPr>
            <a:r>
              <a:rPr lang="en-US" sz="2400" b="0" i="0" u="none" strike="noStrike" baseline="0" dirty="0">
                <a:solidFill>
                  <a:srgbClr val="000000"/>
                </a:solidFill>
              </a:rPr>
              <a:t>By </a:t>
            </a:r>
            <a:r>
              <a:rPr lang="en-US" sz="2400" b="0" i="0" u="none" strike="noStrike" baseline="0" dirty="0">
                <a:solidFill>
                  <a:schemeClr val="accent1"/>
                </a:solidFill>
              </a:rPr>
              <a:t>including these biological factors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, the model could predict </a:t>
            </a:r>
            <a:r>
              <a:rPr lang="en-US" sz="2400" b="0" i="0" u="none" strike="noStrike" baseline="0" dirty="0">
                <a:solidFill>
                  <a:schemeClr val="accent1"/>
                </a:solidFill>
              </a:rPr>
              <a:t>depression more efficiently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i="0" u="none" strike="noStrike" baseline="0" dirty="0">
                <a:solidFill>
                  <a:schemeClr val="tx1"/>
                </a:solidFill>
              </a:rPr>
              <a:t>The </a:t>
            </a:r>
            <a:r>
              <a:rPr lang="en-US" sz="2400" i="0" u="none" strike="noStrike" baseline="0" dirty="0">
                <a:solidFill>
                  <a:schemeClr val="accent1"/>
                </a:solidFill>
              </a:rPr>
              <a:t>participants</a:t>
            </a:r>
            <a:r>
              <a:rPr lang="en-US" sz="2400" i="0" u="none" strike="noStrike" baseline="0" dirty="0">
                <a:solidFill>
                  <a:schemeClr val="tx1"/>
                </a:solidFill>
              </a:rPr>
              <a:t> felt </a:t>
            </a:r>
            <a:r>
              <a:rPr lang="en-US" sz="2400" i="0" u="none" strike="noStrike" baseline="0" dirty="0">
                <a:solidFill>
                  <a:schemeClr val="accent1"/>
                </a:solidFill>
              </a:rPr>
              <a:t>somewhat reluctant</a:t>
            </a:r>
            <a:r>
              <a:rPr lang="en-US" sz="2400" i="0" u="none" strike="noStrike" baseline="0" dirty="0">
                <a:solidFill>
                  <a:schemeClr val="tx1"/>
                </a:solidFill>
              </a:rPr>
              <a:t> to give the </a:t>
            </a:r>
            <a:r>
              <a:rPr lang="en-US" sz="2400" i="0" u="none" strike="noStrike" baseline="0" dirty="0">
                <a:solidFill>
                  <a:schemeClr val="accent1"/>
                </a:solidFill>
              </a:rPr>
              <a:t>required information </a:t>
            </a:r>
            <a:r>
              <a:rPr lang="en-US" sz="2400" i="0" u="none" strike="noStrike" baseline="0" dirty="0">
                <a:solidFill>
                  <a:schemeClr val="tx1"/>
                </a:solidFill>
              </a:rPr>
              <a:t>of this study to detect depression.</a:t>
            </a:r>
            <a:endParaRPr lang="en-US" sz="2400" i="0" u="none" strike="noStrike" baseline="0" dirty="0">
              <a:solidFill>
                <a:srgbClr val="00B05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48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3A26-E1C3-19B3-7129-081F5246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/>
              <a:t>Objectives  of study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AD02-8531-327A-D4CE-AB5E8FE72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rgbClr val="00B050"/>
                </a:solidFill>
              </a:rPr>
              <a:t>Extracting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the most important </a:t>
            </a:r>
            <a:r>
              <a:rPr lang="en-US" sz="1800" i="0" u="none" strike="noStrike" baseline="0" dirty="0">
                <a:solidFill>
                  <a:srgbClr val="00B050"/>
                </a:solidFill>
              </a:rPr>
              <a:t>socio-demographic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and </a:t>
            </a:r>
            <a:r>
              <a:rPr lang="en-US" sz="1800" i="0" u="none" strike="noStrike" baseline="0" dirty="0">
                <a:solidFill>
                  <a:srgbClr val="00B050"/>
                </a:solidFill>
              </a:rPr>
              <a:t>psychosocial factors 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responsible for forming </a:t>
            </a:r>
            <a:r>
              <a:rPr lang="en-US" sz="1800" i="0" u="none" strike="noStrike" baseline="0" dirty="0">
                <a:solidFill>
                  <a:srgbClr val="00B050"/>
                </a:solidFill>
              </a:rPr>
              <a:t>depression.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chemeClr val="tx1"/>
                </a:solidFill>
              </a:rPr>
              <a:t>Generation of a </a:t>
            </a:r>
            <a:r>
              <a:rPr lang="en-US" sz="1800" i="0" u="none" strike="noStrike" baseline="0" dirty="0">
                <a:solidFill>
                  <a:srgbClr val="00B050"/>
                </a:solidFill>
              </a:rPr>
              <a:t>dataset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including the </a:t>
            </a:r>
            <a:r>
              <a:rPr lang="en-US" sz="1800" i="0" u="none" strike="noStrike" baseline="0" dirty="0">
                <a:solidFill>
                  <a:srgbClr val="00B050"/>
                </a:solidFill>
              </a:rPr>
              <a:t>socio-demographic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and the </a:t>
            </a:r>
            <a:r>
              <a:rPr lang="en-US" sz="1800" i="0" u="none" strike="noStrike" baseline="0" dirty="0">
                <a:solidFill>
                  <a:srgbClr val="00B050"/>
                </a:solidFill>
              </a:rPr>
              <a:t>psychosocial information 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of the persons to </a:t>
            </a:r>
            <a:r>
              <a:rPr lang="en-US" sz="1800" i="0" u="none" strike="noStrike" baseline="0" dirty="0">
                <a:solidFill>
                  <a:srgbClr val="00B050"/>
                </a:solidFill>
              </a:rPr>
              <a:t>predict depression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rgbClr val="00B050"/>
                </a:solidFill>
              </a:rPr>
              <a:t>Exploring 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different </a:t>
            </a:r>
            <a:r>
              <a:rPr lang="en-US" sz="1800" i="0" u="none" strike="noStrike" baseline="0" dirty="0">
                <a:solidFill>
                  <a:srgbClr val="00B050"/>
                </a:solidFill>
              </a:rPr>
              <a:t>machine learning and feature selection algorithms 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to screen the existence of </a:t>
            </a:r>
            <a:r>
              <a:rPr lang="en-US" sz="1800" i="0" u="none" strike="noStrike" baseline="0" dirty="0">
                <a:solidFill>
                  <a:srgbClr val="00B050"/>
                </a:solidFill>
              </a:rPr>
              <a:t>depression</a:t>
            </a:r>
            <a:r>
              <a:rPr lang="en-US" sz="1800" i="0" u="none" strike="noStrike" baseline="0" dirty="0">
                <a:solidFill>
                  <a:schemeClr val="tx1"/>
                </a:solidFill>
              </a:rPr>
              <a:t> efficiently.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chemeClr val="tx1"/>
                </a:solidFill>
              </a:rPr>
              <a:t> To make the suspected depressed person  feel less hassle to give the required information of this study to detect depression.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CE1BE-A828-D8B4-EF30-BB5CAD9B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70459-6B6C-EF6F-AEC1-987236F2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34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5314-77D5-4291-A889-F6FED8CD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56" y="583660"/>
            <a:ext cx="3703030" cy="1600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Dataset description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8161CA-FE82-8D99-F6EE-66FF4C6BC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688" y="4106720"/>
            <a:ext cx="7022577" cy="1949795"/>
          </a:xfrm>
          <a:solidFill>
            <a:schemeClr val="accent1"/>
          </a:solid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CDC60-DED4-496D-9A83-DADE94597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5256" y="2183860"/>
            <a:ext cx="3703030" cy="443835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dataset[1] is taken from: https://github.com/ Sabab31/Depression-</a:t>
            </a:r>
            <a:r>
              <a:rPr lang="en-US" b="1" dirty="0" err="1">
                <a:solidFill>
                  <a:schemeClr val="bg1"/>
                </a:solidFill>
              </a:rPr>
              <a:t>Repository.git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Responses for 55 questions were collected.</a:t>
            </a: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The first 30 questions were designed for collecting psychosocial, and socio-demographic data of the participants.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The last 25 questions were taken from the Burns Depression Checklist (BDC).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9D68CD-3A59-D248-2548-4D39C3F4D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688" y="583660"/>
            <a:ext cx="7106519" cy="2967927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A09E29-D300-F9AB-053F-C5E883F312DE}"/>
              </a:ext>
            </a:extLst>
          </p:cNvPr>
          <p:cNvSpPr txBox="1"/>
          <p:nvPr/>
        </p:nvSpPr>
        <p:spPr>
          <a:xfrm>
            <a:off x="6408899" y="3579655"/>
            <a:ext cx="44203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u="none" strike="noStrike" baseline="0" dirty="0"/>
              <a:t>Table 1: </a:t>
            </a:r>
            <a:r>
              <a:rPr lang="en-US" sz="1400" b="0" i="0" u="none" strike="noStrike" baseline="0" dirty="0"/>
              <a:t>Variables for predicting depression. </a:t>
            </a:r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1702F-AEE5-2C06-3C6A-4AC33421108F}"/>
              </a:ext>
            </a:extLst>
          </p:cNvPr>
          <p:cNvSpPr txBox="1"/>
          <p:nvPr/>
        </p:nvSpPr>
        <p:spPr>
          <a:xfrm>
            <a:off x="6321976" y="6187314"/>
            <a:ext cx="43260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Table 2</a:t>
            </a:r>
            <a:r>
              <a:rPr lang="en-IN" sz="1400" dirty="0"/>
              <a:t>: Screenshot of the Depression repository dataset </a:t>
            </a:r>
          </a:p>
        </p:txBody>
      </p:sp>
    </p:spTree>
    <p:extLst>
      <p:ext uri="{BB962C8B-B14F-4D97-AF65-F5344CB8AC3E}">
        <p14:creationId xmlns:p14="http://schemas.microsoft.com/office/powerpoint/2010/main" val="52819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FBB5-96D1-4E0D-9404-36332151D6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ARCHITECTURE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13C5-9119-4DFC-A469-AC77F4D0F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444829" cy="4119664"/>
          </a:xfrm>
          <a:solidFill>
            <a:schemeClr val="accent1"/>
          </a:solidFill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3643F-0E7A-4D44-8F1A-242739FB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15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E0253-8A6F-4174-08B1-F067D267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EBDD38-23D3-85FB-46A2-77D9B627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17" y="409303"/>
            <a:ext cx="7707086" cy="605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3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8536-20DA-408D-AD2A-CF5CF895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</a:schemeClr>
                </a:solidFill>
                <a:cs typeface="Times New Roman" panose="02020603050405020304" pitchFamily="18" charset="0"/>
              </a:rPr>
              <a:t>Implementation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354D-DB86-4381-B417-60AB9FEE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b="1" dirty="0">
                <a:solidFill>
                  <a:schemeClr val="tx1"/>
                </a:solidFill>
              </a:rPr>
              <a:t>Dataset splitting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Firstly, the obtained dataset has been split into training and test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work has used 80% data of the dataset as training data and the rest 20% data of the dataset has been used for testing purposes.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b) </a:t>
            </a:r>
            <a:r>
              <a:rPr lang="en-US" b="1" dirty="0">
                <a:solidFill>
                  <a:schemeClr val="tx1"/>
                </a:solidFill>
              </a:rPr>
              <a:t>Data encoding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In the Data Encoding step, the categorical data of the training and test datasets have been converted into their numeric counterpart using the Label Encoder of the Scikit-learn library. </a:t>
            </a:r>
            <a:endParaRPr lang="en-IN" dirty="0">
              <a:solidFill>
                <a:schemeClr val="tx1"/>
              </a:solidFill>
            </a:endParaRPr>
          </a:p>
          <a:p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0143B-2E4E-4BAA-B32B-475CC4D2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829BE-849C-49D0-B4BF-238B93BC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1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5314-77D5-4291-A889-F6FED8CD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56" y="593388"/>
            <a:ext cx="3703030" cy="3180944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0" u="none" strike="noStrike" baseline="0" dirty="0">
                <a:solidFill>
                  <a:schemeClr val="bg1"/>
                </a:solidFill>
                <a:latin typeface="+mn-lt"/>
              </a:rPr>
              <a:t>Apply Synthetic Minority </a:t>
            </a:r>
            <a:r>
              <a:rPr lang="en-US" b="0" u="none" strike="noStrike" baseline="0" dirty="0" err="1">
                <a:solidFill>
                  <a:schemeClr val="bg1"/>
                </a:solidFill>
                <a:latin typeface="+mn-lt"/>
              </a:rPr>
              <a:t>OverSampling</a:t>
            </a:r>
            <a:r>
              <a:rPr lang="en-US" b="0" u="none" strike="noStrike" baseline="0" dirty="0">
                <a:solidFill>
                  <a:schemeClr val="bg1"/>
                </a:solidFill>
                <a:latin typeface="+mn-lt"/>
              </a:rPr>
              <a:t> Technique(</a:t>
            </a:r>
            <a:r>
              <a:rPr lang="en-US" b="1" u="none" strike="noStrike" baseline="0" dirty="0">
                <a:solidFill>
                  <a:schemeClr val="bg1"/>
                </a:solidFill>
                <a:latin typeface="+mn-lt"/>
              </a:rPr>
              <a:t>SMOTE</a:t>
            </a:r>
            <a:r>
              <a:rPr lang="en-US" b="0" u="none" strike="noStrike" baseline="0" dirty="0">
                <a:solidFill>
                  <a:schemeClr val="bg1"/>
                </a:solidFill>
                <a:latin typeface="+mn-lt"/>
              </a:rPr>
              <a:t>) on training data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CDC60-DED4-496D-9A83-DADE94597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5256" y="3774332"/>
            <a:ext cx="3703030" cy="2847879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32CD8C-966F-9D05-5894-08257D10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813" y="593388"/>
            <a:ext cx="7380931" cy="4873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Training a classifier with an imbalanced dataset leads to biased and inaccurate predictions. </a:t>
            </a: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In the training datasets, the percentages of de- pressed and not depressed participants are 66.87% and 33.13%, respectively. </a:t>
            </a: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As the training datasets are highly imbalanced, SMOTE has been used to remove their class imbalance problem.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rgbClr val="000000"/>
              </a:solidFill>
              <a:latin typeface="GGFLP O+ Charis SI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GGFLP O+ Charis SI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 </a:t>
            </a:r>
            <a:endParaRPr lang="en-IN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6AC50C2A-52FE-A7FC-71CE-12884B639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09131"/>
              </p:ext>
            </p:extLst>
          </p:nvPr>
        </p:nvGraphicFramePr>
        <p:xfrm>
          <a:off x="4509953" y="4878906"/>
          <a:ext cx="7477560" cy="1176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390">
                  <a:extLst>
                    <a:ext uri="{9D8B030D-6E8A-4147-A177-3AD203B41FA5}">
                      <a16:colId xmlns:a16="http://schemas.microsoft.com/office/drawing/2014/main" val="392835029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3213773067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3741036220"/>
                    </a:ext>
                  </a:extLst>
                </a:gridCol>
                <a:gridCol w="1869390">
                  <a:extLst>
                    <a:ext uri="{9D8B030D-6E8A-4147-A177-3AD203B41FA5}">
                      <a16:colId xmlns:a16="http://schemas.microsoft.com/office/drawing/2014/main" val="1292803492"/>
                    </a:ext>
                  </a:extLst>
                </a:gridCol>
              </a:tblGrid>
              <a:tr h="444693">
                <a:tc>
                  <a:txBody>
                    <a:bodyPr/>
                    <a:lstStyle/>
                    <a:p>
                      <a:r>
                        <a:rPr lang="en-IN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Depressed(%)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depressed(%)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976928"/>
                  </a:ext>
                </a:extLst>
              </a:tr>
              <a:tr h="257640">
                <a:tc>
                  <a:txBody>
                    <a:bodyPr/>
                    <a:lstStyle/>
                    <a:p>
                      <a:r>
                        <a:rPr lang="en-IN" dirty="0"/>
                        <a:t>Before 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7752"/>
                  </a:ext>
                </a:extLst>
              </a:tr>
              <a:tr h="257640">
                <a:tc>
                  <a:txBody>
                    <a:bodyPr/>
                    <a:lstStyle/>
                    <a:p>
                      <a:r>
                        <a:rPr lang="en-IN" dirty="0"/>
                        <a:t>After 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4621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DF89C88-4CF3-14C7-C922-83DE79E30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953" y="3583459"/>
            <a:ext cx="7477560" cy="9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95A4-0153-8A30-780E-8109AC7B9A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Select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  <a:latin typeface="+mn-lt"/>
              </a:rPr>
              <a:t>K-Best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7A0B-C760-7444-10E2-04F1A821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5" y="731519"/>
            <a:ext cx="6492240" cy="57282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Select K-Best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SelectKBest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) feature selection technique is univariate in nature. </a:t>
            </a: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Using different univariate statistical tests, it selects K-best features from the feature set.</a:t>
            </a: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 This study used chi-square ( </a:t>
            </a:r>
            <a:r>
              <a:rPr lang="en-US" sz="1800" b="0" i="1" u="none" strike="noStrike" baseline="0" dirty="0">
                <a:solidFill>
                  <a:srgbClr val="000000"/>
                </a:solidFill>
              </a:rPr>
              <a:t>𝜒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2 ) test-based method to select K-best features.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90D30-8E93-DA45-3F03-3356F2E8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8"/>
            <a:ext cx="3932237" cy="4109938"/>
          </a:xfrm>
          <a:solidFill>
            <a:schemeClr val="accent1"/>
          </a:solidFill>
        </p:spPr>
        <p:txBody>
          <a:bodyPr/>
          <a:lstStyle/>
          <a:p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1A223-68DB-4256-31BB-49C29A3C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Centre for Artificial Intelligence, TKMCE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04C3-C8DE-02E4-1DA8-32A9F48C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18</a:t>
            </a:fld>
            <a:endParaRPr lang="en-IN"/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B30D97B9-9904-0B13-49A6-5880BDB646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6502" y="2499334"/>
            <a:ext cx="3200400" cy="3434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0737C6-6946-06E7-1947-22C1BA710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392" y="3554795"/>
            <a:ext cx="4988316" cy="25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54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95A4-0153-8A30-780E-8109AC7B9A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MRMR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7A0B-C760-7444-10E2-04F1A821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19"/>
            <a:ext cx="6492240" cy="57282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effectLst/>
              </a:rPr>
              <a:t>This algorithm tends to select a subset of features having the most correlation with the class (output) and the least correlation between themselves 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/>
                </a:solidFill>
                <a:effectLst/>
              </a:rPr>
              <a:t>It ranks features according to the minimal-redundancy-maximal-relevance criterion which is based on mutual information.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90D30-8E93-DA45-3F03-3356F2E8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6" cy="4205558"/>
          </a:xfrm>
          <a:solidFill>
            <a:schemeClr val="accent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Minimum redundancy maximum</a:t>
            </a:r>
          </a:p>
          <a:p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relevance)</a:t>
            </a:r>
          </a:p>
          <a:p>
            <a:endParaRPr lang="en-IN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1A223-68DB-4256-31BB-49C29A3C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04C3-C8DE-02E4-1DA8-32A9F48C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19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56B94-EA8D-8288-1760-89ECD1C2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57" y="2884804"/>
            <a:ext cx="3490365" cy="3204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597288-9D87-80A8-EE86-FD4BC65FD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722" y="2884804"/>
            <a:ext cx="6492240" cy="33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1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E6EA-26FC-6370-8439-58B8A5CE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+mn-lt"/>
              </a:rPr>
              <a:t>Objectives of Study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FA7E-A8DF-1C3A-DF05-21D2E4BE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Extract the most important </a:t>
            </a:r>
            <a:r>
              <a:rPr lang="en-IN" sz="2000" dirty="0">
                <a:solidFill>
                  <a:schemeClr val="accent1"/>
                </a:solidFill>
              </a:rPr>
              <a:t>PSYCHO-SOCIAL FACTORS </a:t>
            </a:r>
            <a:r>
              <a:rPr lang="en-IN" sz="2000" dirty="0"/>
              <a:t>that contribute to </a:t>
            </a:r>
            <a:r>
              <a:rPr lang="en-IN" sz="2000" dirty="0">
                <a:solidFill>
                  <a:schemeClr val="accent1"/>
                </a:solidFill>
              </a:rPr>
              <a:t>depression.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To detect how </a:t>
            </a:r>
            <a:r>
              <a:rPr lang="en-IN" sz="2000" dirty="0">
                <a:solidFill>
                  <a:schemeClr val="accent1"/>
                </a:solidFill>
              </a:rPr>
              <a:t>feature extraction methods </a:t>
            </a:r>
            <a:r>
              <a:rPr lang="en-IN" sz="2000" dirty="0"/>
              <a:t>can </a:t>
            </a:r>
            <a:r>
              <a:rPr lang="en-IN" sz="2000" dirty="0">
                <a:solidFill>
                  <a:schemeClr val="accent1"/>
                </a:solidFill>
              </a:rPr>
              <a:t>increase</a:t>
            </a:r>
            <a:r>
              <a:rPr lang="en-IN" sz="2000" dirty="0"/>
              <a:t> the </a:t>
            </a:r>
            <a:r>
              <a:rPr lang="en-IN" sz="2000" dirty="0">
                <a:solidFill>
                  <a:schemeClr val="accent1"/>
                </a:solidFill>
              </a:rPr>
              <a:t>accuracy</a:t>
            </a:r>
            <a:r>
              <a:rPr lang="en-IN" sz="2000" dirty="0"/>
              <a:t> of the classifiers.</a:t>
            </a: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chemeClr val="tx1"/>
                </a:solidFill>
              </a:rPr>
              <a:t>The main focus of this work is not only to correctly classify users into depressed or non-depressed,</a:t>
            </a:r>
            <a:r>
              <a:rPr lang="en-IN" sz="2000" dirty="0">
                <a:solidFill>
                  <a:schemeClr val="tx1"/>
                </a:solidFill>
              </a:rPr>
              <a:t> we were also able to </a:t>
            </a:r>
            <a:r>
              <a:rPr lang="en-IN" sz="2000" dirty="0">
                <a:solidFill>
                  <a:schemeClr val="accent1"/>
                </a:solidFill>
              </a:rPr>
              <a:t>predict the level of depression </a:t>
            </a:r>
            <a:r>
              <a:rPr lang="en-IN" sz="2000" dirty="0">
                <a:solidFill>
                  <a:schemeClr val="tx1"/>
                </a:solidFill>
              </a:rPr>
              <a:t>the users belongs to. </a:t>
            </a:r>
            <a:r>
              <a:rPr lang="en-IN" sz="2000" dirty="0" err="1"/>
              <a:t>ie</a:t>
            </a:r>
            <a:r>
              <a:rPr lang="en-IN" sz="2000" dirty="0"/>
              <a:t>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900" b="0" i="0" u="none" strike="noStrike" baseline="0" dirty="0">
                <a:solidFill>
                  <a:schemeClr val="tx1"/>
                </a:solidFill>
              </a:rPr>
              <a:t>No depression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900" b="0" i="0" u="none" strike="noStrike" baseline="0" dirty="0">
                <a:solidFill>
                  <a:schemeClr val="tx1"/>
                </a:solidFill>
              </a:rPr>
              <a:t>Borderline depression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900" dirty="0"/>
              <a:t>Mild depression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b="0" i="0" u="none" strike="noStrike" baseline="0" dirty="0">
                <a:solidFill>
                  <a:schemeClr val="tx1"/>
                </a:solidFill>
              </a:rPr>
              <a:t>Moderate depression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b="0" i="0" u="none" strike="noStrike" baseline="0" dirty="0">
                <a:solidFill>
                  <a:schemeClr val="tx1"/>
                </a:solidFill>
              </a:rPr>
              <a:t>Severe depression</a:t>
            </a:r>
            <a:r>
              <a:rPr lang="en-IN" sz="1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773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95A4-0153-8A30-780E-8109AC7B9A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Boruta Algorithm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0354831-A512-14B6-3038-34E7899F1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1364" y="457200"/>
            <a:ext cx="6172667" cy="58057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90D30-8E93-DA45-3F03-3356F2E8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6" cy="4205558"/>
          </a:xfrm>
          <a:solidFill>
            <a:schemeClr val="accent1"/>
          </a:solidFill>
        </p:spPr>
        <p:txBody>
          <a:bodyPr/>
          <a:lstStyle/>
          <a:p>
            <a:endParaRPr lang="en-IN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1A223-68DB-4256-31BB-49C29A3C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04C3-C8DE-02E4-1DA8-32A9F48C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20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BB8E16-7E4F-6655-1B6F-3D5BEC433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169327"/>
            <a:ext cx="3899852" cy="125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42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4144-9258-8DB0-6AB6-B1F9AC8F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+mn-lt"/>
              </a:rPr>
              <a:t>Without feature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90A80-A0FD-8F2F-3278-90BF4EAAF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34BCE19-A4C7-4EF6-FC92-09563EB0B21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936" y="2183027"/>
            <a:ext cx="5445640" cy="36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16A71-F868-17D4-5C26-AD48C5CC3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3E55025-DDEC-AC01-ADBA-D8358D51C62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2135" y="2505075"/>
            <a:ext cx="5183188" cy="350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35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4144-9258-8DB0-6AB6-B1F9AC8F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+mn-lt"/>
              </a:rPr>
              <a:t>Comparative analysis using </a:t>
            </a:r>
            <a:r>
              <a:rPr lang="en-IN" sz="3600" dirty="0" err="1">
                <a:latin typeface="+mn-lt"/>
              </a:rPr>
              <a:t>SelectKBest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90A80-A0FD-8F2F-3278-90BF4EAAF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F658BB1-D610-AB9B-38F3-AC5F622B2B5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746" y="2257169"/>
            <a:ext cx="5183188" cy="374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16A71-F868-17D4-5C26-AD48C5CC3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87BE8D2D-208B-9733-00D5-72CBB04665B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2135" y="2505075"/>
            <a:ext cx="5040077" cy="350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973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4144-9258-8DB0-6AB6-B1F9AC8F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+mn-lt"/>
              </a:rPr>
              <a:t>Comparative analysis using MRMR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90A80-A0FD-8F2F-3278-90BF4EAAF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571080-1F53-243E-7602-3D2DC32BFD4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465" y="1911179"/>
            <a:ext cx="5533281" cy="40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16A71-F868-17D4-5C26-AD48C5CC3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2568EF2-D4D0-0879-28DD-5B06D0E2EDE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256" y="2207741"/>
            <a:ext cx="5055956" cy="397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217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4144-9258-8DB0-6AB6-B1F9AC8F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+mn-lt"/>
              </a:rPr>
              <a:t>Comparative analysis using Boruta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90A80-A0FD-8F2F-3278-90BF4EAAF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351785C-CA95-0B5D-905A-1715DEB5D3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03" y="1861751"/>
            <a:ext cx="5474231" cy="414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16A71-F868-17D4-5C26-AD48C5CC3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A0C857F6-B4A8-3A5A-C443-9DEC8B042C09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255" y="2142580"/>
            <a:ext cx="4989583" cy="414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715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B36CB8B-0E58-1800-9FAD-D76D3796F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16" y="733169"/>
            <a:ext cx="8567352" cy="55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55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BC1F-1165-6F0C-4CB4-F071AF8F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11AE-3F2D-C231-7F39-0522F800F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This study has taken data from Bangladesh citizens.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GGFLP O+ Charis SIL"/>
              </a:rPr>
              <a:t>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 has tried to find out the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GGFLP O+ Charis SIL"/>
              </a:rPr>
              <a:t>most common factors that cause depression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Different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GGFLP O+ Charis SIL"/>
              </a:rPr>
              <a:t>feature selection techniques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have extracted the most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GGFLP O+ Charis SIL"/>
              </a:rPr>
              <a:t>important demographic, and psychosocial factors responsible for forming depression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 These feature selection techniques have not only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GGFLP O+ Charis SIL"/>
              </a:rPr>
              <a:t>boosted the training speed of the classifiers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but also helped the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GGFLP O+ Charis SIL"/>
              </a:rPr>
              <a:t>classifiers to screen depression more precisely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 err="1">
                <a:solidFill>
                  <a:schemeClr val="accent1"/>
                </a:solidFill>
              </a:rPr>
              <a:t>Adaboost</a:t>
            </a:r>
            <a:r>
              <a:rPr lang="en-US" sz="1800" b="0" i="0" u="none" strike="noStrike" baseline="0" dirty="0">
                <a:solidFill>
                  <a:schemeClr val="accent1"/>
                </a:solidFill>
              </a:rPr>
              <a:t> classifier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with </a:t>
            </a:r>
            <a:r>
              <a:rPr lang="en-US" sz="1800" b="0" i="0" u="none" strike="noStrike" baseline="0" dirty="0" err="1">
                <a:solidFill>
                  <a:schemeClr val="accent1"/>
                </a:solidFill>
              </a:rPr>
              <a:t>SelectKBest</a:t>
            </a:r>
            <a:r>
              <a:rPr lang="en-US" sz="1800" b="0" i="0" u="none" strike="noStrike" baseline="0" dirty="0">
                <a:solidFill>
                  <a:schemeClr val="accent1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feature selection technique has shown the </a:t>
            </a:r>
            <a:r>
              <a:rPr lang="en-US" sz="1800" b="0" i="0" u="none" strike="noStrike" baseline="0" dirty="0">
                <a:solidFill>
                  <a:schemeClr val="accent1"/>
                </a:solidFill>
              </a:rPr>
              <a:t>highest accuracy of 92.56%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This </a:t>
            </a:r>
            <a:r>
              <a:rPr lang="en-US" sz="1800" b="0" i="0" u="none" strike="noStrike" baseline="0" dirty="0">
                <a:solidFill>
                  <a:schemeClr val="accent1"/>
                </a:solidFill>
              </a:rPr>
              <a:t>model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has also attained the highest </a:t>
            </a:r>
            <a:r>
              <a:rPr lang="en-US" sz="1800" b="0" i="0" u="none" strike="noStrike" baseline="0" dirty="0">
                <a:solidFill>
                  <a:schemeClr val="accent1"/>
                </a:solidFill>
              </a:rPr>
              <a:t>AUC value of 0.96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708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0A0A-B17E-4404-EA48-AF0AC1FD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+mn-lt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128F-0F95-D271-7D03-87D067D3D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This work has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GGFLP O+ Charis SIL"/>
              </a:rPr>
              <a:t>only predicted the presence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of depression in individuals. </a:t>
            </a: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In the future,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GGFLP O+ Charis SIL"/>
              </a:rPr>
              <a:t>this study can be extended to identify the severity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of depression in a person. </a:t>
            </a: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As various biological factors have a remarkable impact on forming depression among the persons, different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GGFLP O+ Charis SIL"/>
              </a:rPr>
              <a:t>biological aspects of the participants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can be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GGFLP O+ Charis SIL"/>
              </a:rPr>
              <a:t>included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 in the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GGFLP O+ Charis SIL"/>
              </a:rPr>
              <a:t>latter study.</a:t>
            </a: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Several studies indicate that using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GGFLP O+ Charis SIL"/>
              </a:rPr>
              <a:t>different dimensionality reduction algorithms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GFLP O+ Charis SIL"/>
              </a:rPr>
              <a:t>on the data preprocessing steps improves the </a:t>
            </a:r>
            <a:r>
              <a:rPr lang="en-US" sz="1800" b="0" i="0" u="none" strike="noStrike" baseline="0" dirty="0">
                <a:solidFill>
                  <a:schemeClr val="accent1"/>
                </a:solidFill>
                <a:latin typeface="GGFLP O+ Charis SIL"/>
              </a:rPr>
              <a:t>models’ performances. 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76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8607-E42C-F629-866D-DEA80715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+mn-lt"/>
              </a:rPr>
              <a:t>Objective of study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9335-096D-EB8A-15CE-421ADA233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To experiment the previous models with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dataset obtained from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keralites</a:t>
            </a:r>
            <a:r>
              <a:rPr lang="en-IN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To chec</a:t>
            </a:r>
            <a:r>
              <a:rPr lang="en-IN" sz="2000" dirty="0"/>
              <a:t>k whether the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IN" sz="2000" dirty="0"/>
              <a:t> can be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generalised</a:t>
            </a:r>
            <a:r>
              <a:rPr lang="en-IN" sz="2000" dirty="0"/>
              <a:t> to citizens of Kerala.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To check whether the</a:t>
            </a:r>
            <a:r>
              <a:rPr lang="en-US" sz="2000" i="0" u="none" strike="noStrike" baseline="0" dirty="0">
                <a:solidFill>
                  <a:srgbClr val="00B050"/>
                </a:solidFill>
              </a:rPr>
              <a:t> </a:t>
            </a:r>
            <a:r>
              <a:rPr lang="en-US" sz="200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socio-demographic and psychosocial factors </a:t>
            </a:r>
            <a:r>
              <a:rPr lang="en-US" sz="2000" i="0" u="none" strike="noStrike" baseline="0" dirty="0"/>
              <a:t>used to detect depression among the Bangladesh citizens be </a:t>
            </a:r>
            <a:r>
              <a:rPr lang="en-US" sz="2000" i="0" u="none" strike="noStrike" baseline="0" dirty="0">
                <a:solidFill>
                  <a:schemeClr val="accent1">
                    <a:lumMod val="75000"/>
                  </a:schemeClr>
                </a:solidFill>
              </a:rPr>
              <a:t>generalized</a:t>
            </a:r>
            <a:r>
              <a:rPr lang="en-US" sz="2000" i="0" u="none" strike="noStrike" baseline="0" dirty="0"/>
              <a:t>.</a:t>
            </a:r>
            <a:r>
              <a:rPr lang="en-I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4718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8536-20DA-408D-AD2A-CF5CF895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6525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</a:schemeClr>
                </a:solidFill>
                <a:cs typeface="Times New Roman" panose="02020603050405020304" pitchFamily="18" charset="0"/>
              </a:rPr>
              <a:t>Exploratory data analysis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354D-DB86-4381-B417-60AB9FEE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Class distribution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0143B-2E4E-4BAA-B32B-475CC4D2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829BE-849C-49D0-B4BF-238B93BC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29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4AB81-2D03-DDF7-FB8D-EF3BEA93B7EB}"/>
              </a:ext>
            </a:extLst>
          </p:cNvPr>
          <p:cNvSpPr txBox="1"/>
          <p:nvPr/>
        </p:nvSpPr>
        <p:spPr>
          <a:xfrm>
            <a:off x="6005580" y="182562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Gender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AB63EA-D69B-612A-510D-C444B163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25" y="2549867"/>
            <a:ext cx="3854408" cy="380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5002D5-1EF3-C8C9-4970-99AB92BAB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906" y="2466677"/>
            <a:ext cx="5918639" cy="314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5314-77D5-4291-A889-F6FED8CD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7157"/>
            <a:ext cx="3932237" cy="1600200"/>
          </a:xfrm>
          <a:solidFill>
            <a:schemeClr val="accent5"/>
          </a:solidFill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Dataset description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2D9B5-995A-4EF3-A2BC-7B27D1B3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1817" y="128955"/>
            <a:ext cx="7132983" cy="5987152"/>
          </a:xfrm>
        </p:spPr>
        <p:txBody>
          <a:bodyPr/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The responses are scaled between 1 and 4 and are coded as: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Number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Coded as: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CDC60-DED4-496D-9A83-DADE94597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207357"/>
            <a:ext cx="3932236" cy="4541313"/>
          </a:xfrm>
          <a:solidFill>
            <a:schemeClr val="accent5"/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This questions for the survey was collected with an on-line version of Burns Depression Scale[1]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i="0" u="none" strike="noStrike" baseline="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</a:rPr>
              <a:t>In total, </a:t>
            </a:r>
            <a:r>
              <a:rPr lang="en-US" sz="1600" dirty="0">
                <a:solidFill>
                  <a:srgbClr val="000000"/>
                </a:solidFill>
              </a:rPr>
              <a:t>218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 instances were collected through the questionnaires  distributed via google forms.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i="0" u="none" strike="noStrike" baseline="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</a:rPr>
              <a:t>The dataset consists of </a:t>
            </a:r>
            <a:r>
              <a:rPr lang="en-US" sz="1600" dirty="0">
                <a:solidFill>
                  <a:srgbClr val="000000"/>
                </a:solidFill>
              </a:rPr>
              <a:t>15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 questions taken from the Burns Depression Scal</a:t>
            </a:r>
            <a:r>
              <a:rPr lang="en-US" sz="1600" dirty="0">
                <a:solidFill>
                  <a:srgbClr val="000000"/>
                </a:solidFill>
              </a:rPr>
              <a:t>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i="0" u="none" strike="noStrike" baseline="0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</a:rPr>
              <a:t>The data has been taken </a:t>
            </a:r>
            <a:r>
              <a:rPr lang="en-US" sz="1600" dirty="0">
                <a:solidFill>
                  <a:srgbClr val="000000"/>
                </a:solidFill>
              </a:rPr>
              <a:t>from the students in TKM College of Engineering from an age group of 18-25.</a:t>
            </a:r>
            <a:endParaRPr lang="en-US" sz="1600" b="0" i="0" u="none" strike="noStrike" baseline="0" dirty="0">
              <a:solidFill>
                <a:srgbClr val="000000"/>
              </a:solidFill>
            </a:endParaRP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52733-F4DC-4497-AE88-021AEE49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5A63A-F3DE-4B93-9881-79E308D2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552232-8483-406D-9641-374C24BE6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66149"/>
              </p:ext>
            </p:extLst>
          </p:nvPr>
        </p:nvGraphicFramePr>
        <p:xfrm>
          <a:off x="5745389" y="607157"/>
          <a:ext cx="4323522" cy="181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233380"/>
                    </a:ext>
                  </a:extLst>
                </a:gridCol>
                <a:gridCol w="2723322">
                  <a:extLst>
                    <a:ext uri="{9D8B030D-6E8A-4147-A177-3AD203B41FA5}">
                      <a16:colId xmlns:a16="http://schemas.microsoft.com/office/drawing/2014/main" val="3861639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Coded as: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70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Not at All 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9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Somewhat 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084266"/>
                  </a:ext>
                </a:extLst>
              </a:tr>
              <a:tr h="237287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Moderately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5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A 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7708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431406FB-31F0-493F-84D9-7C94C1696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146492"/>
              </p:ext>
            </p:extLst>
          </p:nvPr>
        </p:nvGraphicFramePr>
        <p:xfrm>
          <a:off x="5305266" y="3122531"/>
          <a:ext cx="5726084" cy="33372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55381">
                  <a:extLst>
                    <a:ext uri="{9D8B030D-6E8A-4147-A177-3AD203B41FA5}">
                      <a16:colId xmlns:a16="http://schemas.microsoft.com/office/drawing/2014/main" val="2764013591"/>
                    </a:ext>
                  </a:extLst>
                </a:gridCol>
                <a:gridCol w="2870703">
                  <a:extLst>
                    <a:ext uri="{9D8B030D-6E8A-4147-A177-3AD203B41FA5}">
                      <a16:colId xmlns:a16="http://schemas.microsoft.com/office/drawing/2014/main" val="194580657"/>
                    </a:ext>
                  </a:extLst>
                </a:gridCol>
              </a:tblGrid>
              <a:tr h="55620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Total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Degree of depression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10752"/>
                  </a:ext>
                </a:extLst>
              </a:tr>
              <a:tr h="55620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0-4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Minimal or no depression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21745"/>
                  </a:ext>
                </a:extLst>
              </a:tr>
              <a:tr h="55620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5-10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Borderline depression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468124"/>
                  </a:ext>
                </a:extLst>
              </a:tr>
              <a:tr h="55620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11-20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Mild depression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05034"/>
                  </a:ext>
                </a:extLst>
              </a:tr>
              <a:tr h="55620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21-30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Moderate depression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66207"/>
                  </a:ext>
                </a:extLst>
              </a:tr>
              <a:tr h="55620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31-45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Severe depression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277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964DB6-F687-45DD-867A-AB48949D4E06}"/>
              </a:ext>
            </a:extLst>
          </p:cNvPr>
          <p:cNvSpPr txBox="1"/>
          <p:nvPr/>
        </p:nvSpPr>
        <p:spPr>
          <a:xfrm>
            <a:off x="4601817" y="2753139"/>
            <a:ext cx="713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classes were assigned as per the total score as given below:</a:t>
            </a:r>
          </a:p>
        </p:txBody>
      </p:sp>
    </p:spTree>
    <p:extLst>
      <p:ext uri="{BB962C8B-B14F-4D97-AF65-F5344CB8AC3E}">
        <p14:creationId xmlns:p14="http://schemas.microsoft.com/office/powerpoint/2010/main" val="267638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1CC2-FDDD-D1CC-50CE-B66302A9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D86A8-8143-0BDD-0536-62F1201D0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Educational qualification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73267A-BEFA-717F-73F0-1DA97BBFF3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5947" y="2726725"/>
            <a:ext cx="5157787" cy="331161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83574-50BA-3EFF-DEBE-B8821CF71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Type of residing place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2725D67-AFE2-7394-7D5B-E697CDA606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6131" y="2669059"/>
            <a:ext cx="5325696" cy="3369276"/>
          </a:xfrm>
        </p:spPr>
      </p:pic>
    </p:spTree>
    <p:extLst>
      <p:ext uri="{BB962C8B-B14F-4D97-AF65-F5344CB8AC3E}">
        <p14:creationId xmlns:p14="http://schemas.microsoft.com/office/powerpoint/2010/main" val="3053139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5800-A007-FEFC-529C-10DE4AF0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BF8CA-8727-A937-0932-1EF04A35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Profession 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E195E-0A36-DC84-1C58-673F066EF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Marital status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FFEBF4-46D8-BA43-9DA7-D7FB2A97F6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B6AF16-69D7-9087-A2D9-B9E4657D6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2594918"/>
            <a:ext cx="5799323" cy="3594744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86ECA3C-A88B-CABD-2041-8D77B03788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94918"/>
            <a:ext cx="5157787" cy="3594743"/>
          </a:xfrm>
        </p:spPr>
      </p:pic>
    </p:spTree>
    <p:extLst>
      <p:ext uri="{BB962C8B-B14F-4D97-AF65-F5344CB8AC3E}">
        <p14:creationId xmlns:p14="http://schemas.microsoft.com/office/powerpoint/2010/main" val="3905363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8536-20DA-408D-AD2A-CF5CF895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</a:schemeClr>
                </a:solidFill>
                <a:cs typeface="Times New Roman" panose="02020603050405020304" pitchFamily="18" charset="0"/>
              </a:rPr>
              <a:t>Implementation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354D-DB86-4381-B417-60AB9FEE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b="1" dirty="0">
                <a:solidFill>
                  <a:schemeClr val="tx1"/>
                </a:solidFill>
              </a:rPr>
              <a:t>Dataset splitting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Firstly, the obtained dataset has been split into training and test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work has used 80% data of the dataset as training data and the rest 20% data of the dataset has been used for testing purposes.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b) </a:t>
            </a:r>
            <a:r>
              <a:rPr lang="en-US" b="1" dirty="0">
                <a:solidFill>
                  <a:schemeClr val="tx1"/>
                </a:solidFill>
              </a:rPr>
              <a:t>Data encoding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In the Data Encoding step, the categorical data of the training and test datasets have been converted into their numeric counterpart using the Label Encoder of the Scikit-learn library. </a:t>
            </a:r>
            <a:endParaRPr lang="en-IN" dirty="0">
              <a:solidFill>
                <a:schemeClr val="tx1"/>
              </a:solidFill>
            </a:endParaRPr>
          </a:p>
          <a:p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0143B-2E4E-4BAA-B32B-475CC4D2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829BE-849C-49D0-B4BF-238B93BC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0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0C9B-A46B-471F-B980-84F8CB6C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u="none" strike="noStrike" baseline="0" dirty="0">
                <a:latin typeface="+mn-lt"/>
              </a:rPr>
              <a:t> c) Apply </a:t>
            </a:r>
            <a:r>
              <a:rPr lang="en-US" sz="3200" b="1" u="none" strike="noStrike" baseline="0" dirty="0">
                <a:latin typeface="+mn-lt"/>
              </a:rPr>
              <a:t>SMOTE</a:t>
            </a:r>
            <a:r>
              <a:rPr lang="en-US" sz="3200" b="0" u="none" strike="noStrike" baseline="0" dirty="0">
                <a:latin typeface="+mn-lt"/>
              </a:rPr>
              <a:t> on training data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6D8F-79E0-25A8-7AD8-DA0471730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Before SMOTE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FD8838-5E71-B1C1-F541-FB6B5865A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51005" y="2732923"/>
            <a:ext cx="3748217" cy="364316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B492D-D016-E3CE-4EE9-9FA294F5E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681163"/>
            <a:ext cx="5183188" cy="823912"/>
          </a:xfrm>
        </p:spPr>
        <p:txBody>
          <a:bodyPr/>
          <a:lstStyle/>
          <a:p>
            <a:r>
              <a:rPr lang="en-IN" dirty="0"/>
              <a:t>After SMOTE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0D1C0D4-E6F9-51CD-F43A-4C00E36C16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4369" y="2732923"/>
            <a:ext cx="3847069" cy="3643163"/>
          </a:xfrm>
        </p:spPr>
      </p:pic>
    </p:spTree>
    <p:extLst>
      <p:ext uri="{BB962C8B-B14F-4D97-AF65-F5344CB8AC3E}">
        <p14:creationId xmlns:p14="http://schemas.microsoft.com/office/powerpoint/2010/main" val="200673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8A92-6498-7AE2-3B17-2453E377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+mn-lt"/>
              </a:rPr>
              <a:t>Without feature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DF0A2-0BC7-2E68-8261-DF60CC031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DA0E6-AAF1-32CA-FCAC-BFB1207DA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796638D-26AD-46E9-8572-A3E13F2ACF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28" y="2689641"/>
            <a:ext cx="4852506" cy="331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76DA679-F675-EA94-80A6-663458034C5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35" y="2683290"/>
            <a:ext cx="4903317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471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8A92-6498-7AE2-3B17-2453E377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err="1">
                <a:latin typeface="+mn-lt"/>
              </a:rPr>
              <a:t>SelectKBest</a:t>
            </a:r>
            <a:endParaRPr lang="en-IN" sz="36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DF0A2-0BC7-2E68-8261-DF60CC031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DA0E6-AAF1-32CA-FCAC-BFB1207DA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57974F1-16DE-6715-92F8-A5A5269E94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28" y="2689641"/>
            <a:ext cx="4852506" cy="331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3910437-1E3A-65C8-DB39-E9CEDBE4EFE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35" y="2683290"/>
            <a:ext cx="4903317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735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8A92-6498-7AE2-3B17-2453E377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+mn-lt"/>
              </a:rPr>
              <a:t>MRMR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DF0A2-0BC7-2E68-8261-DF60CC031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DA0E6-AAF1-32CA-FCAC-BFB1207DA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8054884-9D92-E74C-41AC-A3EF2A18E4F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28" y="2689641"/>
            <a:ext cx="4852506" cy="331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CB5F629-C7C3-5068-EA85-E137B51CBE1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35" y="2683290"/>
            <a:ext cx="4903317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522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8A92-6498-7AE2-3B17-2453E377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+mn-lt"/>
              </a:rPr>
              <a:t>Boruta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DF0A2-0BC7-2E68-8261-DF60CC031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DA0E6-AAF1-32CA-FCAC-BFB1207DA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359B4F2-F253-F8A6-1CA3-7769C768FF1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35" y="2683290"/>
            <a:ext cx="4903317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A9D9016-2B15-F078-B39D-59B1D4A3DA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28" y="2689641"/>
            <a:ext cx="4852506" cy="331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198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1C22-DB30-3B2F-5981-C6E4A52F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9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9757-8801-FD95-B5F2-737D98621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59" y="143020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b="0" i="0" u="none" strike="noStrike" baseline="0" dirty="0">
                <a:solidFill>
                  <a:srgbClr val="000000"/>
                </a:solidFill>
                <a:latin typeface="GGFLP O+ Charis SIL"/>
              </a:rPr>
              <a:t>This study has taken data from Kerala citizens.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0000"/>
                </a:solidFill>
                <a:latin typeface="GGFLP O+ Charis SIL"/>
              </a:rPr>
              <a:t>It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GGFLP O+ Charis SIL"/>
              </a:rPr>
              <a:t> has tried to find out the </a:t>
            </a:r>
            <a:r>
              <a:rPr lang="en-US" sz="1900" b="0" i="0" u="none" strike="noStrike" baseline="0" dirty="0">
                <a:solidFill>
                  <a:schemeClr val="accent1"/>
                </a:solidFill>
                <a:latin typeface="GGFLP O+ Charis SIL"/>
              </a:rPr>
              <a:t>most common factors that cause depression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GGFLP O+ Charis SIL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900" b="0" i="0" u="none" strike="noStrike" baseline="0" dirty="0">
                <a:solidFill>
                  <a:srgbClr val="000000"/>
                </a:solidFill>
                <a:latin typeface="GGFLP O+ Charis SIL"/>
              </a:rPr>
              <a:t>Different </a:t>
            </a:r>
            <a:r>
              <a:rPr lang="en-US" sz="1900" b="0" i="0" u="none" strike="noStrike" baseline="0" dirty="0">
                <a:solidFill>
                  <a:schemeClr val="accent1"/>
                </a:solidFill>
                <a:latin typeface="GGFLP O+ Charis SIL"/>
              </a:rPr>
              <a:t>feature selection techniques 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GGFLP O+ Charis SIL"/>
              </a:rPr>
              <a:t>have extracted the most </a:t>
            </a:r>
            <a:r>
              <a:rPr lang="en-US" sz="1900" b="0" i="0" u="none" strike="noStrike" baseline="0" dirty="0">
                <a:solidFill>
                  <a:schemeClr val="accent1"/>
                </a:solidFill>
                <a:latin typeface="GGFLP O+ Charis SIL"/>
              </a:rPr>
              <a:t>important demographic, and psychosocial factors responsible for forming depression</a:t>
            </a:r>
            <a:r>
              <a:rPr lang="en-US" sz="1900" b="0" i="0" u="none" strike="noStrike" baseline="0" dirty="0">
                <a:solidFill>
                  <a:srgbClr val="000000"/>
                </a:solidFill>
                <a:latin typeface="GGFLP O+ Charis SIL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900" b="0" i="0" u="none" strike="noStrike" baseline="0" dirty="0">
                <a:solidFill>
                  <a:schemeClr val="accent1"/>
                </a:solidFill>
              </a:rPr>
              <a:t>Gradient Boost classifier </a:t>
            </a:r>
            <a:r>
              <a:rPr lang="en-US" sz="1900" b="0" i="0" u="none" strike="noStrike" baseline="0" dirty="0"/>
              <a:t>with </a:t>
            </a:r>
            <a:r>
              <a:rPr lang="en-US" sz="1900" dirty="0">
                <a:solidFill>
                  <a:schemeClr val="accent1"/>
                </a:solidFill>
              </a:rPr>
              <a:t>MRMR</a:t>
            </a:r>
            <a:r>
              <a:rPr lang="en-US" sz="1900" b="0" i="0" u="none" strike="noStrike" baseline="0" dirty="0">
                <a:solidFill>
                  <a:schemeClr val="accent1"/>
                </a:solidFill>
              </a:rPr>
              <a:t> feature selection </a:t>
            </a:r>
            <a:r>
              <a:rPr lang="en-US" sz="1900" b="0" i="0" u="none" strike="noStrike" baseline="0" dirty="0"/>
              <a:t>technique has shown the </a:t>
            </a:r>
            <a:r>
              <a:rPr lang="en-US" sz="1900" b="0" i="0" u="none" strike="noStrike" baseline="0" dirty="0">
                <a:solidFill>
                  <a:schemeClr val="accent1"/>
                </a:solidFill>
              </a:rPr>
              <a:t>highest accuracy of 80%. 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So it can be concluded that tree based classifiers can better study the features of the dataset.</a:t>
            </a:r>
            <a:endParaRPr lang="en-US" sz="1900" b="0" i="0" u="none" strike="noStrike" baseline="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585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D41A-A34F-20EE-2367-03AF7D47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4541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Lucida Fax" panose="0206060205050502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820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FBB5-96D1-4E0D-9404-36332151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55" y="471616"/>
            <a:ext cx="3932237" cy="1600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Framework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52F8A9-8B30-49C9-B06B-F08388A8B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7915" y="471616"/>
            <a:ext cx="7266562" cy="60264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13C5-9119-4DFC-A469-AC77F4D0F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254" y="2034746"/>
            <a:ext cx="3932237" cy="4321604"/>
          </a:xfrm>
          <a:solidFill>
            <a:schemeClr val="accent1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B117-2398-4094-90D8-EA294119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3643F-0E7A-4D44-8F1A-242739FB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14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8536-20DA-408D-AD2A-CF5CF895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248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</a:schemeClr>
                </a:solidFill>
                <a:cs typeface="Times New Roman" panose="02020603050405020304" pitchFamily="18" charset="0"/>
              </a:rPr>
              <a:t>Implementation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354D-DB86-4381-B417-60AB9FEE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   Class distribution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0143B-2E4E-4BAA-B32B-475CC4D2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829BE-849C-49D0-B4BF-238B93BC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08E39-078F-4280-8514-E629F49C5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98" y="2220026"/>
            <a:ext cx="4397121" cy="4016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4418CC-2B38-5376-6880-A19C3EC5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0026"/>
            <a:ext cx="5747657" cy="3872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84AB81-2D03-DDF7-FB8D-EF3BEA93B7EB}"/>
              </a:ext>
            </a:extLst>
          </p:cNvPr>
          <p:cNvSpPr txBox="1"/>
          <p:nvPr/>
        </p:nvSpPr>
        <p:spPr>
          <a:xfrm>
            <a:off x="6005580" y="182562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Gender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7791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8184-0175-4191-B143-08BEBF96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68485"/>
            <a:ext cx="3932237" cy="1994169"/>
          </a:xfrm>
          <a:solidFill>
            <a:schemeClr val="accent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Without feature extraction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EC967-EC31-4513-B142-A7A8A9DDE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762654"/>
            <a:ext cx="3932237" cy="3812651"/>
          </a:xfrm>
          <a:solidFill>
            <a:schemeClr val="accent1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5D63-E1B7-4D35-AF57-BCFEB27F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F746F-2302-4758-A32D-25AB5360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6</a:t>
            </a:fld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4AF13B-58A8-7E5C-9C4D-49381441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F815A3-54FF-D573-E5D0-79B159626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150594"/>
            <a:ext cx="6250931" cy="520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8184-0175-4191-B143-08BEBF96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68485"/>
            <a:ext cx="3932237" cy="1994169"/>
          </a:xfrm>
          <a:solidFill>
            <a:schemeClr val="accent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Principal component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EC967-EC31-4513-B142-A7A8A9DDE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417" y="2926079"/>
            <a:ext cx="3588025" cy="381265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5D63-E1B7-4D35-AF57-BCFEB27F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F746F-2302-4758-A32D-25AB5360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B6AA1-8749-1DA3-F6E3-74A3798EC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24" y="2762654"/>
            <a:ext cx="3920401" cy="3098396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4AF13B-58A8-7E5C-9C4D-49381441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B310226-C2D5-3F1F-3137-1E1CDA46E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703" y="881449"/>
            <a:ext cx="5659394" cy="476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39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6C56-9D26-4E00-90CD-F8FA352C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08" y="710119"/>
            <a:ext cx="3697491" cy="2821020"/>
          </a:xfrm>
          <a:solidFill>
            <a:schemeClr val="accent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Linear discriminant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E430-B713-477A-9588-C5CE5C5CE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492" y="-165370"/>
            <a:ext cx="7994468" cy="7023370"/>
          </a:xfrm>
        </p:spPr>
        <p:txBody>
          <a:bodyPr>
            <a:normAutofit/>
          </a:bodyPr>
          <a:lstStyle/>
          <a:p>
            <a:pPr algn="l" fontAlgn="base"/>
            <a:endParaRPr lang="en-US" b="0" i="0" dirty="0">
              <a:solidFill>
                <a:schemeClr val="tx1"/>
              </a:solidFill>
              <a:effectLst/>
              <a:latin typeface="urw-din"/>
            </a:endParaRPr>
          </a:p>
          <a:p>
            <a:pPr algn="l" fontAlgn="base"/>
            <a:endParaRPr lang="en-US" dirty="0">
              <a:solidFill>
                <a:schemeClr val="tx1"/>
              </a:solidFill>
              <a:latin typeface="urw-din"/>
            </a:endParaRPr>
          </a:p>
          <a:p>
            <a:pPr algn="l" fontAlgn="base">
              <a:lnSpc>
                <a:spcPct val="150000"/>
              </a:lnSpc>
            </a:pPr>
            <a:endParaRPr lang="en-US" b="0" i="0" dirty="0">
              <a:solidFill>
                <a:schemeClr val="tx1"/>
              </a:solidFill>
              <a:effectLst/>
              <a:latin typeface="urw-din"/>
            </a:endParaRPr>
          </a:p>
          <a:p>
            <a:pPr algn="l" fontAlgn="base">
              <a:lnSpc>
                <a:spcPct val="150000"/>
              </a:lnSpc>
            </a:pPr>
            <a:endParaRPr lang="en-US" b="0" i="0" dirty="0">
              <a:solidFill>
                <a:schemeClr val="tx1"/>
              </a:solidFill>
              <a:effectLst/>
              <a:latin typeface="urw-din"/>
            </a:endParaRPr>
          </a:p>
          <a:p>
            <a:pPr algn="l" fontAlgn="base">
              <a:lnSpc>
                <a:spcPct val="150000"/>
              </a:lnSpc>
            </a:pPr>
            <a:endParaRPr lang="en-US" b="0" i="0" dirty="0">
              <a:solidFill>
                <a:schemeClr val="tx1"/>
              </a:solidFill>
              <a:effectLst/>
              <a:latin typeface="urw-din"/>
            </a:endParaRP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FBAE2-408E-4C94-BE1F-C8875F58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F3B60-7B0B-4740-8C9F-4DE8B8B6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8</a:t>
            </a:fld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78ADE3-23D1-C75B-2CA3-252DE13B4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09" y="3531138"/>
            <a:ext cx="3697490" cy="2305457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7340E245-22E0-EBFF-65D5-A6646E55C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09" y="594357"/>
            <a:ext cx="6072897" cy="546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3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D917-88CC-4A28-B36C-0C61C847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68" y="987425"/>
            <a:ext cx="3400697" cy="2372995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urw-din"/>
              </a:rPr>
              <a:t>T-distributed Stochastic Neighbor Embedding (t-SNE)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79568-B8BB-448E-85D0-C550334A4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4500715"/>
            <a:ext cx="3200400" cy="17829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09E6-E22C-4D4D-9CA1-3A832CE9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Centre for Artificial Intelligence, TKMCE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0D151-25FB-4B3E-8FB2-BD0BF0A6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D11A-58FD-4152-999A-74F1ED5664A0}" type="slidenum">
              <a:rPr lang="en-IN" smtClean="0"/>
              <a:t>9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5E844-EA30-443C-E9D8-0055CA58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9" y="3360421"/>
            <a:ext cx="3400697" cy="250063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1FC953-FF86-7D29-DE0A-5401FD2D6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2C320ED-7BA0-7C0E-7143-38BA9B576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7" y="787940"/>
            <a:ext cx="5828524" cy="556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8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1606</TotalTime>
  <Words>1299</Words>
  <Application>Microsoft Office PowerPoint</Application>
  <PresentationFormat>Widescreen</PresentationFormat>
  <Paragraphs>189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Georgia</vt:lpstr>
      <vt:lpstr>GGFLP O+ Charis SIL</vt:lpstr>
      <vt:lpstr>Lucida Fax</vt:lpstr>
      <vt:lpstr>urw-din</vt:lpstr>
      <vt:lpstr>Wingdings</vt:lpstr>
      <vt:lpstr>Office Theme</vt:lpstr>
      <vt:lpstr>DEPRESSION DETECTION USING SOCIO-DEMOGRAPHIC FACTORS AND PSYCHOSOCIAL FEATURES.  </vt:lpstr>
      <vt:lpstr>Objectives of Study 1</vt:lpstr>
      <vt:lpstr>Dataset description</vt:lpstr>
      <vt:lpstr>Framework</vt:lpstr>
      <vt:lpstr>Implementation</vt:lpstr>
      <vt:lpstr>Without feature extraction</vt:lpstr>
      <vt:lpstr>Principal component analysis</vt:lpstr>
      <vt:lpstr>Linear discriminant analysis</vt:lpstr>
      <vt:lpstr>T-distributed Stochastic Neighbor Embedding (t-SNE)</vt:lpstr>
      <vt:lpstr>PowerPoint Presentation</vt:lpstr>
      <vt:lpstr>Conclusion</vt:lpstr>
      <vt:lpstr>Limitations</vt:lpstr>
      <vt:lpstr>Objectives  of study 2</vt:lpstr>
      <vt:lpstr>Dataset description</vt:lpstr>
      <vt:lpstr>ARCHITECTURE </vt:lpstr>
      <vt:lpstr>Implementation </vt:lpstr>
      <vt:lpstr>Apply Synthetic Minority OverSampling Technique(SMOTE) on training data</vt:lpstr>
      <vt:lpstr>Select K-Best</vt:lpstr>
      <vt:lpstr>MRMR</vt:lpstr>
      <vt:lpstr>Boruta Algorithm</vt:lpstr>
      <vt:lpstr>Without feature selection</vt:lpstr>
      <vt:lpstr>Comparative analysis using SelectKBest</vt:lpstr>
      <vt:lpstr>Comparative analysis using MRMR</vt:lpstr>
      <vt:lpstr>Comparative analysis using Boruta</vt:lpstr>
      <vt:lpstr>PowerPoint Presentation</vt:lpstr>
      <vt:lpstr>Conclusion</vt:lpstr>
      <vt:lpstr>Limitations</vt:lpstr>
      <vt:lpstr>Objective of study 3</vt:lpstr>
      <vt:lpstr>Exploratory data analysis</vt:lpstr>
      <vt:lpstr>PowerPoint Presentation</vt:lpstr>
      <vt:lpstr>PowerPoint Presentation</vt:lpstr>
      <vt:lpstr>Implementation </vt:lpstr>
      <vt:lpstr> c) Apply SMOTE on training data</vt:lpstr>
      <vt:lpstr>Without feature selection</vt:lpstr>
      <vt:lpstr>SelectKBest</vt:lpstr>
      <vt:lpstr>MRMR</vt:lpstr>
      <vt:lpstr>Boruta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Thasneem vazim</dc:creator>
  <cp:lastModifiedBy>Thasneem vazim</cp:lastModifiedBy>
  <cp:revision>49</cp:revision>
  <dcterms:created xsi:type="dcterms:W3CDTF">2022-05-24T12:27:45Z</dcterms:created>
  <dcterms:modified xsi:type="dcterms:W3CDTF">2022-05-27T15:58:43Z</dcterms:modified>
</cp:coreProperties>
</file>