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84c2f1dc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84c2f1dc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84c2f1dc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84c2f1dc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84c2f1dc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84c2f1dc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84c2f1dc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84c2f1d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84c2f1dc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84c2f1dc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84c2f1dc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84c2f1dc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b50f8e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b50f8e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b50f8e0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b50f8e0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84c2f1dc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84c2f1dc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b50f8e0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b50f8e0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458350" y="928425"/>
            <a:ext cx="4097700" cy="1496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Case analysis contest</a:t>
            </a:r>
            <a:endParaRPr/>
          </a:p>
        </p:txBody>
      </p:sp>
      <p:pic>
        <p:nvPicPr>
          <p:cNvPr id="59" name="Google Shape;59;p13"/>
          <p:cNvPicPr preferRelativeResize="0"/>
          <p:nvPr/>
        </p:nvPicPr>
        <p:blipFill>
          <a:blip r:embed="rId3">
            <a:alphaModFix/>
          </a:blip>
          <a:stretch>
            <a:fillRect/>
          </a:stretch>
        </p:blipFill>
        <p:spPr>
          <a:xfrm>
            <a:off x="485875" y="585550"/>
            <a:ext cx="3662200" cy="1062650"/>
          </a:xfrm>
          <a:prstGeom prst="rect">
            <a:avLst/>
          </a:prstGeom>
          <a:noFill/>
          <a:ln>
            <a:noFill/>
          </a:ln>
        </p:spPr>
      </p:pic>
      <p:sp>
        <p:nvSpPr>
          <p:cNvPr id="60" name="Google Shape;60;p13"/>
          <p:cNvSpPr txBox="1"/>
          <p:nvPr/>
        </p:nvSpPr>
        <p:spPr>
          <a:xfrm>
            <a:off x="5257175" y="3154300"/>
            <a:ext cx="3367500" cy="1577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Source Sans Pro"/>
                <a:ea typeface="Source Sans Pro"/>
                <a:cs typeface="Source Sans Pro"/>
                <a:sym typeface="Source Sans Pro"/>
              </a:rPr>
              <a:t>Presentation by:CS batch-3(L4)</a:t>
            </a:r>
            <a:endParaRPr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GB" sz="1800">
                <a:solidFill>
                  <a:schemeClr val="lt1"/>
                </a:solidFill>
                <a:latin typeface="Source Sans Pro"/>
                <a:ea typeface="Source Sans Pro"/>
                <a:cs typeface="Source Sans Pro"/>
                <a:sym typeface="Source Sans Pro"/>
              </a:rPr>
              <a:t>Thaspeeha</a:t>
            </a:r>
            <a:endParaRPr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GB" sz="1800">
                <a:solidFill>
                  <a:schemeClr val="lt1"/>
                </a:solidFill>
                <a:latin typeface="Source Sans Pro"/>
                <a:ea typeface="Source Sans Pro"/>
                <a:cs typeface="Source Sans Pro"/>
                <a:sym typeface="Source Sans Pro"/>
              </a:rPr>
              <a:t>Laiba</a:t>
            </a:r>
            <a:endParaRPr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GB" sz="1800">
                <a:solidFill>
                  <a:schemeClr val="lt1"/>
                </a:solidFill>
                <a:latin typeface="Source Sans Pro"/>
                <a:ea typeface="Source Sans Pro"/>
                <a:cs typeface="Source Sans Pro"/>
                <a:sym typeface="Source Sans Pro"/>
              </a:rPr>
              <a:t>Sumaiya</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Scheme 5: Marketing and Communication strategy</a:t>
            </a:r>
            <a:endParaRPr/>
          </a:p>
        </p:txBody>
      </p:sp>
      <p:sp>
        <p:nvSpPr>
          <p:cNvPr id="119" name="Google Shape;119;p22"/>
          <p:cNvSpPr txBox="1"/>
          <p:nvPr>
            <p:ph idx="1" type="body"/>
          </p:nvPr>
        </p:nvSpPr>
        <p:spPr>
          <a:xfrm>
            <a:off x="311700" y="1068425"/>
            <a:ext cx="6801000" cy="357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t>
            </a:r>
            <a:r>
              <a:rPr lang="en-GB">
                <a:solidFill>
                  <a:schemeClr val="dk2"/>
                </a:solidFill>
              </a:rPr>
              <a:t>Communication is the key”</a:t>
            </a:r>
            <a:endParaRPr>
              <a:solidFill>
                <a:schemeClr val="dk2"/>
              </a:solidFill>
            </a:endParaRPr>
          </a:p>
          <a:p>
            <a:pPr indent="0" lvl="0" marL="0" rtl="0" algn="l">
              <a:spcBef>
                <a:spcPts val="1200"/>
              </a:spcBef>
              <a:spcAft>
                <a:spcPts val="0"/>
              </a:spcAft>
              <a:buNone/>
            </a:pPr>
            <a:r>
              <a:rPr lang="en-GB">
                <a:solidFill>
                  <a:schemeClr val="dk2"/>
                </a:solidFill>
              </a:rPr>
              <a:t>The motive of e-wallet is new and is unusual to many users/customers. Many are </a:t>
            </a:r>
            <a:r>
              <a:rPr lang="en-GB">
                <a:solidFill>
                  <a:schemeClr val="dk2"/>
                </a:solidFill>
              </a:rPr>
              <a:t>unaware</a:t>
            </a:r>
            <a:r>
              <a:rPr lang="en-GB">
                <a:solidFill>
                  <a:schemeClr val="dk2"/>
                </a:solidFill>
              </a:rPr>
              <a:t> of this advanced progress that has been established. Promoting the PayIt app through SNS, ads, influencers or direct marketing is highly recommended in order to reach high number of users and ensuring that they are able to take advantage of the app precisely and feel secure.   </a:t>
            </a:r>
            <a:endParaRPr>
              <a:solidFill>
                <a:schemeClr val="dk2"/>
              </a:solidFill>
            </a:endParaRPr>
          </a:p>
          <a:p>
            <a:pPr indent="0" lvl="0" marL="0" rtl="0" algn="l">
              <a:spcBef>
                <a:spcPts val="1200"/>
              </a:spcBef>
              <a:spcAft>
                <a:spcPts val="1200"/>
              </a:spcAft>
              <a:buNone/>
            </a:pPr>
            <a:r>
              <a:rPr lang="en-GB">
                <a:solidFill>
                  <a:schemeClr val="dk2"/>
                </a:solidFill>
              </a:rPr>
              <a:t>Along with promoting it is also important to reach/respond to the users whenever they have doubts or confusion regarding the app or is need of technical help as it increases the </a:t>
            </a:r>
            <a:r>
              <a:rPr lang="en-GB">
                <a:solidFill>
                  <a:schemeClr val="dk2"/>
                </a:solidFill>
              </a:rPr>
              <a:t>chance</a:t>
            </a:r>
            <a:r>
              <a:rPr lang="en-GB">
                <a:solidFill>
                  <a:schemeClr val="dk2"/>
                </a:solidFill>
              </a:rPr>
              <a:t> of an user to recommend  others  about the app.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743001"/>
            <a:ext cx="8520600" cy="200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The end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a:t>
            </a:r>
            <a:endParaRPr/>
          </a:p>
        </p:txBody>
      </p:sp>
      <p:sp>
        <p:nvSpPr>
          <p:cNvPr id="66" name="Google Shape;66;p14"/>
          <p:cNvSpPr txBox="1"/>
          <p:nvPr>
            <p:ph idx="1" type="body"/>
          </p:nvPr>
        </p:nvSpPr>
        <p:spPr>
          <a:xfrm>
            <a:off x="311700" y="1195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The presentation comprises of ideas with a view to improvise the PayIt app after a deep analysis . The probe mainly focus on design of the app ,visual identity, marketing strategies and  social impacts. </a:t>
            </a:r>
            <a:endParaRPr>
              <a:solidFill>
                <a:schemeClr val="dk2"/>
              </a:solidFill>
            </a:endParaRPr>
          </a:p>
          <a:p>
            <a:pPr indent="0" lvl="0" marL="0" rtl="0" algn="l">
              <a:spcBef>
                <a:spcPts val="1200"/>
              </a:spcBef>
              <a:spcAft>
                <a:spcPts val="0"/>
              </a:spcAft>
              <a:buNone/>
            </a:pPr>
            <a:r>
              <a:rPr lang="en-GB">
                <a:solidFill>
                  <a:schemeClr val="dk2"/>
                </a:solidFill>
              </a:rPr>
              <a:t>Also, a UI design for </a:t>
            </a:r>
            <a:r>
              <a:rPr lang="en-GB">
                <a:solidFill>
                  <a:schemeClr val="dk2"/>
                </a:solidFill>
              </a:rPr>
              <a:t>improving</a:t>
            </a:r>
            <a:r>
              <a:rPr lang="en-GB">
                <a:solidFill>
                  <a:schemeClr val="dk2"/>
                </a:solidFill>
              </a:rPr>
              <a:t> the </a:t>
            </a:r>
            <a:r>
              <a:rPr lang="en-GB">
                <a:solidFill>
                  <a:schemeClr val="dk2"/>
                </a:solidFill>
              </a:rPr>
              <a:t>visual representation of the app is added.</a:t>
            </a:r>
            <a:r>
              <a:rPr lang="en-GB">
                <a:solidFill>
                  <a:schemeClr val="dk2"/>
                </a:solidFill>
              </a:rPr>
              <a:t> </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4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Scheme 1: Adding step-by-step guide on how to use the app </a:t>
            </a:r>
            <a:endParaRPr/>
          </a:p>
        </p:txBody>
      </p:sp>
      <p:sp>
        <p:nvSpPr>
          <p:cNvPr id="72" name="Google Shape;72;p15"/>
          <p:cNvSpPr txBox="1"/>
          <p:nvPr>
            <p:ph idx="1" type="body"/>
          </p:nvPr>
        </p:nvSpPr>
        <p:spPr>
          <a:xfrm>
            <a:off x="311700" y="1577150"/>
            <a:ext cx="4462500" cy="299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2"/>
                </a:solidFill>
              </a:rPr>
              <a:t>The app is well built yet the functioning of the app and its features aren’t well executed. It is recommended to add a tutorial video on SNS or a feature which guides the novice user/client on how to use the app and what features it has. Also, a short but precise description on each features is highly suggested.</a:t>
            </a:r>
            <a:endParaRPr>
              <a:solidFill>
                <a:schemeClr val="dk2"/>
              </a:solidFill>
            </a:endParaRPr>
          </a:p>
        </p:txBody>
      </p:sp>
      <p:pic>
        <p:nvPicPr>
          <p:cNvPr id="73" name="Google Shape;73;p15"/>
          <p:cNvPicPr preferRelativeResize="0"/>
          <p:nvPr/>
        </p:nvPicPr>
        <p:blipFill rotWithShape="1">
          <a:blip r:embed="rId3">
            <a:alphaModFix/>
          </a:blip>
          <a:srcRect b="61412" l="0" r="0" t="0"/>
          <a:stretch/>
        </p:blipFill>
        <p:spPr>
          <a:xfrm>
            <a:off x="5044150" y="1445075"/>
            <a:ext cx="3594651" cy="2433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Scheme 2: Improving the UI/UX design </a:t>
            </a:r>
            <a:endParaRPr/>
          </a:p>
        </p:txBody>
      </p:sp>
      <p:sp>
        <p:nvSpPr>
          <p:cNvPr id="79" name="Google Shape;79;p16"/>
          <p:cNvSpPr txBox="1"/>
          <p:nvPr>
            <p:ph idx="1" type="body"/>
          </p:nvPr>
        </p:nvSpPr>
        <p:spPr>
          <a:xfrm>
            <a:off x="311700" y="1279700"/>
            <a:ext cx="4608300" cy="3416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solidFill>
                  <a:schemeClr val="dk2"/>
                </a:solidFill>
              </a:rPr>
              <a:t>The UI can be improved to allow for a more easy and accessible way of navigating the app. The following ways can be used to achieve this:</a:t>
            </a:r>
            <a:endParaRPr>
              <a:solidFill>
                <a:schemeClr val="dk2"/>
              </a:solidFill>
            </a:endParaRPr>
          </a:p>
          <a:p>
            <a:pPr indent="-325755" lvl="0" marL="457200" rtl="0" algn="l">
              <a:spcBef>
                <a:spcPts val="1200"/>
              </a:spcBef>
              <a:spcAft>
                <a:spcPts val="0"/>
              </a:spcAft>
              <a:buClr>
                <a:schemeClr val="dk2"/>
              </a:buClr>
              <a:buSzPct val="100000"/>
              <a:buChar char="●"/>
            </a:pPr>
            <a:r>
              <a:rPr lang="en-GB">
                <a:solidFill>
                  <a:schemeClr val="dk2"/>
                </a:solidFill>
              </a:rPr>
              <a:t>There can be a smoother transitioning when navigating between pages, which will make the user experience more fulfilling. </a:t>
            </a:r>
            <a:endParaRPr>
              <a:solidFill>
                <a:schemeClr val="dk2"/>
              </a:solidFill>
            </a:endParaRPr>
          </a:p>
          <a:p>
            <a:pPr indent="-325755" lvl="0" marL="457200" rtl="0" algn="l">
              <a:spcBef>
                <a:spcPts val="0"/>
              </a:spcBef>
              <a:spcAft>
                <a:spcPts val="0"/>
              </a:spcAft>
              <a:buClr>
                <a:schemeClr val="dk2"/>
              </a:buClr>
              <a:buSzPct val="100000"/>
              <a:buChar char="●"/>
            </a:pPr>
            <a:r>
              <a:rPr lang="en-GB">
                <a:solidFill>
                  <a:schemeClr val="dk2"/>
                </a:solidFill>
              </a:rPr>
              <a:t>The app should use allow changing of the font size to make it more accessible for people who have trouble reading small fonts.</a:t>
            </a:r>
            <a:endParaRPr>
              <a:solidFill>
                <a:schemeClr val="dk2"/>
              </a:solidFill>
            </a:endParaRPr>
          </a:p>
          <a:p>
            <a:pPr indent="-325755" lvl="0" marL="457200" rtl="0" algn="l">
              <a:spcBef>
                <a:spcPts val="0"/>
              </a:spcBef>
              <a:spcAft>
                <a:spcPts val="0"/>
              </a:spcAft>
              <a:buClr>
                <a:schemeClr val="dk2"/>
              </a:buClr>
              <a:buSzPct val="100000"/>
              <a:buChar char="●"/>
            </a:pPr>
            <a:r>
              <a:rPr lang="en-GB">
                <a:solidFill>
                  <a:schemeClr val="dk2"/>
                </a:solidFill>
              </a:rPr>
              <a:t>The format should allow for more space between the different services, which are a little congested and can make it hard for some people to navigate. </a:t>
            </a:r>
            <a:endParaRPr>
              <a:solidFill>
                <a:schemeClr val="dk2"/>
              </a:solidFill>
            </a:endParaRPr>
          </a:p>
        </p:txBody>
      </p:sp>
      <p:sp>
        <p:nvSpPr>
          <p:cNvPr id="80" name="Google Shape;80;p16"/>
          <p:cNvSpPr txBox="1"/>
          <p:nvPr/>
        </p:nvSpPr>
        <p:spPr>
          <a:xfrm>
            <a:off x="6711375" y="1811800"/>
            <a:ext cx="30003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id="81" name="Google Shape;81;p16"/>
          <p:cNvPicPr preferRelativeResize="0"/>
          <p:nvPr/>
        </p:nvPicPr>
        <p:blipFill>
          <a:blip r:embed="rId3">
            <a:alphaModFix/>
          </a:blip>
          <a:stretch>
            <a:fillRect/>
          </a:stretch>
        </p:blipFill>
        <p:spPr>
          <a:xfrm>
            <a:off x="5062750" y="1068425"/>
            <a:ext cx="3272937" cy="2731400"/>
          </a:xfrm>
          <a:prstGeom prst="rect">
            <a:avLst/>
          </a:prstGeom>
          <a:noFill/>
          <a:ln>
            <a:noFill/>
          </a:ln>
        </p:spPr>
      </p:pic>
      <p:sp>
        <p:nvSpPr>
          <p:cNvPr id="82" name="Google Shape;82;p16"/>
          <p:cNvSpPr txBox="1"/>
          <p:nvPr/>
        </p:nvSpPr>
        <p:spPr>
          <a:xfrm>
            <a:off x="5132850" y="3951625"/>
            <a:ext cx="3202800" cy="29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chemeClr val="dk2"/>
                </a:solidFill>
                <a:latin typeface="Source Sans Pro"/>
                <a:ea typeface="Source Sans Pro"/>
                <a:cs typeface="Source Sans Pro"/>
                <a:sym typeface="Source Sans Pro"/>
              </a:rPr>
              <a:t>The small font and cramped space can make the app hard to use.</a:t>
            </a:r>
            <a:endParaRPr sz="180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Scheme 3: Visual identity and branding </a:t>
            </a:r>
            <a:endParaRPr/>
          </a:p>
        </p:txBody>
      </p:sp>
      <p:sp>
        <p:nvSpPr>
          <p:cNvPr id="88" name="Google Shape;88;p17"/>
          <p:cNvSpPr txBox="1"/>
          <p:nvPr>
            <p:ph idx="1" type="body"/>
          </p:nvPr>
        </p:nvSpPr>
        <p:spPr>
          <a:xfrm>
            <a:off x="149625" y="1117725"/>
            <a:ext cx="7359300" cy="188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238">
                <a:solidFill>
                  <a:schemeClr val="dk2"/>
                </a:solidFill>
              </a:rPr>
              <a:t>F</a:t>
            </a:r>
            <a:r>
              <a:rPr lang="en-GB" sz="6848">
                <a:solidFill>
                  <a:schemeClr val="dk2"/>
                </a:solidFill>
              </a:rPr>
              <a:t>irst we can talk about</a:t>
            </a:r>
            <a:r>
              <a:rPr b="1" lang="en-GB" sz="6848">
                <a:solidFill>
                  <a:schemeClr val="dk2"/>
                </a:solidFill>
              </a:rPr>
              <a:t> branding </a:t>
            </a:r>
            <a:r>
              <a:rPr lang="en-GB" sz="6848">
                <a:solidFill>
                  <a:schemeClr val="dk2"/>
                </a:solidFill>
              </a:rPr>
              <a:t>which personalized user app experience for PayIt but missing on the most </a:t>
            </a:r>
            <a:r>
              <a:rPr lang="en-GB" sz="6848">
                <a:solidFill>
                  <a:schemeClr val="dk2"/>
                </a:solidFill>
              </a:rPr>
              <a:t>important</a:t>
            </a:r>
            <a:r>
              <a:rPr lang="en-GB" sz="6848">
                <a:solidFill>
                  <a:schemeClr val="dk2"/>
                </a:solidFill>
              </a:rPr>
              <a:t> part which is to make it a real brand. The app has to </a:t>
            </a:r>
            <a:r>
              <a:rPr lang="en-GB" sz="6848">
                <a:solidFill>
                  <a:schemeClr val="dk2"/>
                </a:solidFill>
              </a:rPr>
              <a:t>conduct a lot of schemes to metabolize the customer care service or surveys to understand what social media tools they can use to expose the app to everyone internationally.</a:t>
            </a:r>
            <a:endParaRPr sz="6848">
              <a:solidFill>
                <a:schemeClr val="dk2"/>
              </a:solidFill>
            </a:endParaRPr>
          </a:p>
          <a:p>
            <a:pPr indent="0" lvl="0" marL="0" rtl="0" algn="l">
              <a:spcBef>
                <a:spcPts val="1200"/>
              </a:spcBef>
              <a:spcAft>
                <a:spcPts val="0"/>
              </a:spcAft>
              <a:buNone/>
            </a:pPr>
            <a:r>
              <a:rPr lang="en-GB" sz="6848">
                <a:solidFill>
                  <a:schemeClr val="dk2"/>
                </a:solidFill>
              </a:rPr>
              <a:t>Second is visual identity in payit.</a:t>
            </a:r>
            <a:endParaRPr sz="6848">
              <a:solidFill>
                <a:schemeClr val="dk2"/>
              </a:solidFill>
            </a:endParaRPr>
          </a:p>
          <a:p>
            <a:pPr indent="0" lvl="0" marL="0" rtl="0" algn="l">
              <a:spcBef>
                <a:spcPts val="1200"/>
              </a:spcBef>
              <a:spcAft>
                <a:spcPts val="0"/>
              </a:spcAft>
              <a:buNone/>
            </a:pPr>
            <a:r>
              <a:rPr lang="en-GB" sz="6848">
                <a:solidFill>
                  <a:schemeClr val="dk2"/>
                </a:solidFill>
              </a:rPr>
              <a:t>The following additional features can be added for users to meet their day-to-day needs:</a:t>
            </a:r>
            <a:endParaRPr sz="6848">
              <a:solidFill>
                <a:schemeClr val="dk2"/>
              </a:solidFill>
            </a:endParaRPr>
          </a:p>
          <a:p>
            <a:pPr indent="0" lvl="0" marL="0" rtl="0" algn="l">
              <a:spcBef>
                <a:spcPts val="1200"/>
              </a:spcBef>
              <a:spcAft>
                <a:spcPts val="0"/>
              </a:spcAft>
              <a:buClr>
                <a:schemeClr val="dk2"/>
              </a:buClr>
              <a:buSzPts val="275"/>
              <a:buFont typeface="Arial"/>
              <a:buNone/>
            </a:pPr>
            <a:r>
              <a:rPr lang="en-GB" sz="6848">
                <a:solidFill>
                  <a:schemeClr val="dk2"/>
                </a:solidFill>
              </a:rPr>
              <a:t>1) </a:t>
            </a:r>
            <a:r>
              <a:rPr b="1" lang="en-GB" sz="6848">
                <a:solidFill>
                  <a:schemeClr val="dk2"/>
                </a:solidFill>
              </a:rPr>
              <a:t>Offers:</a:t>
            </a:r>
            <a:endParaRPr b="1" sz="6848">
              <a:solidFill>
                <a:schemeClr val="dk2"/>
              </a:solidFill>
            </a:endParaRPr>
          </a:p>
          <a:p>
            <a:pPr indent="0" lvl="0" marL="0" rtl="0" algn="l">
              <a:spcBef>
                <a:spcPts val="1200"/>
              </a:spcBef>
              <a:spcAft>
                <a:spcPts val="0"/>
              </a:spcAft>
              <a:buClr>
                <a:schemeClr val="dk2"/>
              </a:buClr>
              <a:buSzPts val="275"/>
              <a:buFont typeface="Arial"/>
              <a:buNone/>
            </a:pPr>
            <a:r>
              <a:rPr lang="en-GB" sz="6848">
                <a:solidFill>
                  <a:schemeClr val="dk2"/>
                </a:solidFill>
              </a:rPr>
              <a:t>Make the users to recommend what offers they can use while doing any kind of payments.</a:t>
            </a:r>
            <a:endParaRPr sz="6848">
              <a:solidFill>
                <a:schemeClr val="dk2"/>
              </a:solidFill>
            </a:endParaRPr>
          </a:p>
          <a:p>
            <a:pPr indent="0" lvl="0" marL="0" rtl="0" algn="l">
              <a:spcBef>
                <a:spcPts val="1200"/>
              </a:spcBef>
              <a:spcAft>
                <a:spcPts val="0"/>
              </a:spcAft>
              <a:buNone/>
            </a:pPr>
            <a:r>
              <a:rPr lang="en-GB" sz="6848">
                <a:solidFill>
                  <a:schemeClr val="dk2"/>
                </a:solidFill>
              </a:rPr>
              <a:t>2) </a:t>
            </a:r>
            <a:r>
              <a:rPr b="1" lang="en-GB" sz="6848">
                <a:solidFill>
                  <a:schemeClr val="dk2"/>
                </a:solidFill>
              </a:rPr>
              <a:t>Commercial activities</a:t>
            </a:r>
            <a:r>
              <a:rPr lang="en-GB" sz="6848">
                <a:solidFill>
                  <a:schemeClr val="dk2"/>
                </a:solidFill>
              </a:rPr>
              <a:t> – vat or tax return payments.</a:t>
            </a:r>
            <a:endParaRPr sz="6848">
              <a:solidFill>
                <a:schemeClr val="dk2"/>
              </a:solidFill>
            </a:endParaRPr>
          </a:p>
          <a:p>
            <a:pPr indent="0" lvl="0" marL="0" rtl="0" algn="l">
              <a:spcBef>
                <a:spcPts val="1200"/>
              </a:spcBef>
              <a:spcAft>
                <a:spcPts val="0"/>
              </a:spcAft>
              <a:buNone/>
            </a:pPr>
            <a:r>
              <a:t/>
            </a:r>
            <a:endParaRPr b="1" sz="4725">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flipH="1">
            <a:off x="7642700" y="1417350"/>
            <a:ext cx="1138174" cy="2529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9925"/>
            <a:ext cx="8520600" cy="5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358"/>
              <a:buFont typeface="Arial"/>
              <a:buNone/>
            </a:pPr>
            <a:r>
              <a:rPr lang="en-GB" sz="1635">
                <a:solidFill>
                  <a:schemeClr val="dk2"/>
                </a:solidFill>
              </a:rPr>
              <a:t>3</a:t>
            </a:r>
            <a:r>
              <a:rPr lang="en-GB" sz="1635">
                <a:solidFill>
                  <a:schemeClr val="dk2"/>
                </a:solidFill>
              </a:rPr>
              <a:t>) </a:t>
            </a:r>
            <a:r>
              <a:rPr b="1" lang="en-GB" sz="1635">
                <a:solidFill>
                  <a:schemeClr val="dk2"/>
                </a:solidFill>
              </a:rPr>
              <a:t>For money transfers:</a:t>
            </a:r>
            <a:endParaRPr b="1"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rPr lang="en-GB" sz="1635">
                <a:solidFill>
                  <a:schemeClr val="dk2"/>
                </a:solidFill>
              </a:rPr>
              <a:t>Set an animation or a visual to entertain the users on how the money is transferred from an account to other. </a:t>
            </a:r>
            <a:endParaRPr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rPr lang="en-GB" sz="1635">
                <a:solidFill>
                  <a:schemeClr val="dk2"/>
                </a:solidFill>
              </a:rPr>
              <a:t>4) </a:t>
            </a:r>
            <a:r>
              <a:rPr b="1" lang="en-GB" sz="1635">
                <a:solidFill>
                  <a:schemeClr val="dk2"/>
                </a:solidFill>
              </a:rPr>
              <a:t>Recharge</a:t>
            </a:r>
            <a:endParaRPr b="1" sz="1635">
              <a:solidFill>
                <a:schemeClr val="dk2"/>
              </a:solidFill>
            </a:endParaRPr>
          </a:p>
          <a:p>
            <a:pPr indent="0" lvl="0" marL="0" rtl="0" algn="l">
              <a:lnSpc>
                <a:spcPct val="95000"/>
              </a:lnSpc>
              <a:spcBef>
                <a:spcPts val="1200"/>
              </a:spcBef>
              <a:spcAft>
                <a:spcPts val="0"/>
              </a:spcAft>
              <a:buSzPts val="358"/>
              <a:buNone/>
            </a:pPr>
            <a:r>
              <a:rPr b="1" lang="en-GB" sz="1635">
                <a:solidFill>
                  <a:schemeClr val="dk2"/>
                </a:solidFill>
              </a:rPr>
              <a:t>Nol card </a:t>
            </a:r>
            <a:r>
              <a:rPr lang="en-GB" sz="1635">
                <a:solidFill>
                  <a:schemeClr val="dk2"/>
                </a:solidFill>
              </a:rPr>
              <a:t>(used in RTA bus,Metro,Dubai public parks,Etihad museum,Abrar service,cruise,ferry,etc)</a:t>
            </a:r>
            <a:endParaRPr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rPr lang="en-GB" sz="1635">
                <a:solidFill>
                  <a:schemeClr val="dk2"/>
                </a:solidFill>
              </a:rPr>
              <a:t>Nol means ‘fare’ in Arabic is a smart card thoughtfully created by RTA Dubai. It can be used for transportation, restaurants, petrol stations, pharmacies, parking areas just by tapping your card. (Types: red, blue, gold, silver).</a:t>
            </a:r>
            <a:endParaRPr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rPr lang="en-GB" sz="1635">
                <a:solidFill>
                  <a:schemeClr val="dk2"/>
                </a:solidFill>
              </a:rPr>
              <a:t>5) </a:t>
            </a:r>
            <a:r>
              <a:rPr b="1" lang="en-GB" sz="1635">
                <a:solidFill>
                  <a:schemeClr val="dk2"/>
                </a:solidFill>
              </a:rPr>
              <a:t>UAE Bills</a:t>
            </a:r>
            <a:endParaRPr b="1" sz="1635">
              <a:solidFill>
                <a:schemeClr val="dk2"/>
              </a:solidFill>
            </a:endParaRPr>
          </a:p>
          <a:p>
            <a:pPr indent="0" lvl="0" marL="0" rtl="0" algn="l">
              <a:lnSpc>
                <a:spcPct val="95000"/>
              </a:lnSpc>
              <a:spcBef>
                <a:spcPts val="1200"/>
              </a:spcBef>
              <a:spcAft>
                <a:spcPts val="0"/>
              </a:spcAft>
              <a:buSzPts val="358"/>
              <a:buNone/>
            </a:pPr>
            <a:r>
              <a:rPr lang="en-GB" sz="1635">
                <a:solidFill>
                  <a:schemeClr val="dk2"/>
                </a:solidFill>
              </a:rPr>
              <a:t>Concert Tickets and Desert Safari, movie tickets, charity payments, online shopping payments.</a:t>
            </a:r>
            <a:endParaRPr sz="1635">
              <a:solidFill>
                <a:schemeClr val="dk2"/>
              </a:solidFill>
            </a:endParaRPr>
          </a:p>
          <a:p>
            <a:pPr indent="0" lvl="0" marL="0" rtl="0" algn="l">
              <a:lnSpc>
                <a:spcPct val="95000"/>
              </a:lnSpc>
              <a:spcBef>
                <a:spcPts val="1200"/>
              </a:spcBef>
              <a:spcAft>
                <a:spcPts val="0"/>
              </a:spcAft>
              <a:buSzPts val="358"/>
              <a:buNone/>
            </a:pPr>
            <a:r>
              <a:rPr lang="en-GB" sz="1635">
                <a:solidFill>
                  <a:schemeClr val="dk2"/>
                </a:solidFill>
              </a:rPr>
              <a:t>(</a:t>
            </a:r>
            <a:r>
              <a:rPr b="1" lang="en-GB" sz="1635">
                <a:solidFill>
                  <a:schemeClr val="dk2"/>
                </a:solidFill>
              </a:rPr>
              <a:t>Can collaborate with Platinum ticket purchases platform</a:t>
            </a:r>
            <a:r>
              <a:rPr lang="en-GB" sz="1635">
                <a:solidFill>
                  <a:schemeClr val="dk2"/>
                </a:solidFill>
              </a:rPr>
              <a:t>)</a:t>
            </a:r>
            <a:endParaRPr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t/>
            </a:r>
            <a:endParaRPr sz="1635">
              <a:solidFill>
                <a:schemeClr val="dk2"/>
              </a:solidFill>
            </a:endParaRPr>
          </a:p>
          <a:p>
            <a:pPr indent="0" lvl="0" marL="0" rtl="0" algn="l">
              <a:lnSpc>
                <a:spcPct val="95000"/>
              </a:lnSpc>
              <a:spcBef>
                <a:spcPts val="1200"/>
              </a:spcBef>
              <a:spcAft>
                <a:spcPts val="1200"/>
              </a:spcAft>
              <a:buSzPts val="358"/>
              <a:buNone/>
            </a:pPr>
            <a:r>
              <a:t/>
            </a:r>
            <a:endParaRPr sz="68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253175"/>
            <a:ext cx="8520600" cy="4315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2"/>
              </a:buClr>
              <a:buSzPts val="358"/>
              <a:buFont typeface="Arial"/>
              <a:buNone/>
            </a:pPr>
            <a:r>
              <a:rPr lang="en-GB" sz="1635">
                <a:solidFill>
                  <a:schemeClr val="dk2"/>
                </a:solidFill>
              </a:rPr>
              <a:t>6) </a:t>
            </a:r>
            <a:r>
              <a:rPr b="1" lang="en-GB" sz="1635">
                <a:solidFill>
                  <a:schemeClr val="dk2"/>
                </a:solidFill>
              </a:rPr>
              <a:t>Household bills </a:t>
            </a:r>
            <a:endParaRPr b="1"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rPr lang="en-GB" sz="1635">
                <a:solidFill>
                  <a:schemeClr val="dk2"/>
                </a:solidFill>
              </a:rPr>
              <a:t>Electricity, water, renewals, vehicles and health insurance, rent a car.</a:t>
            </a:r>
            <a:endParaRPr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rPr lang="en-GB" sz="1635">
                <a:solidFill>
                  <a:schemeClr val="dk2"/>
                </a:solidFill>
              </a:rPr>
              <a:t>7) </a:t>
            </a:r>
            <a:r>
              <a:rPr b="1" lang="en-GB" sz="1635">
                <a:solidFill>
                  <a:schemeClr val="dk2"/>
                </a:solidFill>
              </a:rPr>
              <a:t>Decrease the visual images to easily seen by users once they login into the app.</a:t>
            </a:r>
            <a:endParaRPr b="1" sz="1635">
              <a:solidFill>
                <a:schemeClr val="dk2"/>
              </a:solidFill>
            </a:endParaRPr>
          </a:p>
          <a:p>
            <a:pPr indent="0" lvl="0" marL="0" rtl="0" algn="l">
              <a:lnSpc>
                <a:spcPct val="95000"/>
              </a:lnSpc>
              <a:spcBef>
                <a:spcPts val="1200"/>
              </a:spcBef>
              <a:spcAft>
                <a:spcPts val="0"/>
              </a:spcAft>
              <a:buNone/>
            </a:pPr>
            <a:r>
              <a:rPr lang="en-GB" sz="1635">
                <a:solidFill>
                  <a:schemeClr val="dk2"/>
                </a:solidFill>
              </a:rPr>
              <a:t>8) </a:t>
            </a:r>
            <a:r>
              <a:rPr b="1" lang="en-GB" sz="1635">
                <a:solidFill>
                  <a:schemeClr val="dk2"/>
                </a:solidFill>
              </a:rPr>
              <a:t>Set a list of rates in UAE adding with travel deals.</a:t>
            </a:r>
            <a:endParaRPr b="1" sz="1635">
              <a:solidFill>
                <a:schemeClr val="dk2"/>
              </a:solidFill>
            </a:endParaRPr>
          </a:p>
          <a:p>
            <a:pPr indent="0" lvl="0" marL="0" rtl="0" algn="l">
              <a:lnSpc>
                <a:spcPct val="95000"/>
              </a:lnSpc>
              <a:spcBef>
                <a:spcPts val="1200"/>
              </a:spcBef>
              <a:spcAft>
                <a:spcPts val="0"/>
              </a:spcAft>
              <a:buNone/>
            </a:pPr>
            <a:r>
              <a:rPr lang="en-GB" sz="1635">
                <a:solidFill>
                  <a:schemeClr val="dk2"/>
                </a:solidFill>
              </a:rPr>
              <a:t>Ex: Metro, Flight.</a:t>
            </a:r>
            <a:endParaRPr sz="1635">
              <a:solidFill>
                <a:schemeClr val="dk2"/>
              </a:solidFill>
            </a:endParaRPr>
          </a:p>
          <a:p>
            <a:pPr indent="0" lvl="0" marL="0" rtl="0" algn="l">
              <a:lnSpc>
                <a:spcPct val="95000"/>
              </a:lnSpc>
              <a:spcBef>
                <a:spcPts val="1200"/>
              </a:spcBef>
              <a:spcAft>
                <a:spcPts val="0"/>
              </a:spcAft>
              <a:buNone/>
            </a:pPr>
            <a:r>
              <a:t/>
            </a:r>
            <a:endParaRPr b="1" sz="1635">
              <a:solidFill>
                <a:schemeClr val="dk2"/>
              </a:solidFill>
            </a:endParaRPr>
          </a:p>
          <a:p>
            <a:pPr indent="0" lvl="0" marL="0" rtl="0" algn="l">
              <a:lnSpc>
                <a:spcPct val="95000"/>
              </a:lnSpc>
              <a:spcBef>
                <a:spcPts val="1200"/>
              </a:spcBef>
              <a:spcAft>
                <a:spcPts val="0"/>
              </a:spcAft>
              <a:buClr>
                <a:schemeClr val="dk2"/>
              </a:buClr>
              <a:buSzPts val="358"/>
              <a:buFont typeface="Arial"/>
              <a:buNone/>
            </a:pPr>
            <a:r>
              <a:t/>
            </a:r>
            <a:endParaRPr b="1" sz="1635">
              <a:solidFill>
                <a:schemeClr val="dk2"/>
              </a:solidFill>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5195545" y="1650775"/>
            <a:ext cx="2716951" cy="29182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Scheme 4: Social impacts and financial inclusion </a:t>
            </a:r>
            <a:endParaRPr/>
          </a:p>
        </p:txBody>
      </p:sp>
      <p:sp>
        <p:nvSpPr>
          <p:cNvPr id="106" name="Google Shape;106;p20"/>
          <p:cNvSpPr txBox="1"/>
          <p:nvPr>
            <p:ph idx="1" type="body"/>
          </p:nvPr>
        </p:nvSpPr>
        <p:spPr>
          <a:xfrm>
            <a:off x="311700" y="1165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chemeClr val="dk2"/>
                </a:solidFill>
              </a:rPr>
              <a:t>Social impact </a:t>
            </a:r>
            <a:r>
              <a:rPr lang="en-GB" sz="2000">
                <a:solidFill>
                  <a:schemeClr val="dk2"/>
                </a:solidFill>
              </a:rPr>
              <a:t>is an important aspect that needs attention as it helps bringing further improvement in the app and services. Some of the complaints/reviews shared include:</a:t>
            </a:r>
            <a:endParaRPr sz="2000">
              <a:solidFill>
                <a:schemeClr val="dk2"/>
              </a:solidFill>
            </a:endParaRPr>
          </a:p>
          <a:p>
            <a:pPr indent="-355600" lvl="0" marL="457200" rtl="0" algn="l">
              <a:spcBef>
                <a:spcPts val="1200"/>
              </a:spcBef>
              <a:spcAft>
                <a:spcPts val="0"/>
              </a:spcAft>
              <a:buClr>
                <a:schemeClr val="dk2"/>
              </a:buClr>
              <a:buSzPts val="2000"/>
              <a:buChar char="➔"/>
            </a:pPr>
            <a:r>
              <a:rPr b="1" lang="en-GB" sz="2000">
                <a:solidFill>
                  <a:schemeClr val="dk2"/>
                </a:solidFill>
              </a:rPr>
              <a:t>Slow customer service and lack of information.</a:t>
            </a:r>
            <a:endParaRPr b="1" sz="2000">
              <a:solidFill>
                <a:schemeClr val="dk2"/>
              </a:solidFill>
            </a:endParaRPr>
          </a:p>
          <a:p>
            <a:pPr indent="-355600" lvl="0" marL="457200" rtl="0" algn="l">
              <a:spcBef>
                <a:spcPts val="0"/>
              </a:spcBef>
              <a:spcAft>
                <a:spcPts val="0"/>
              </a:spcAft>
              <a:buClr>
                <a:schemeClr val="dk2"/>
              </a:buClr>
              <a:buSzPts val="2000"/>
              <a:buChar char="➔"/>
            </a:pPr>
            <a:r>
              <a:rPr b="1" lang="en-GB" sz="2000">
                <a:solidFill>
                  <a:schemeClr val="dk2"/>
                </a:solidFill>
              </a:rPr>
              <a:t>Sending money locally takes excessive long time.</a:t>
            </a:r>
            <a:endParaRPr b="1" sz="2000">
              <a:solidFill>
                <a:schemeClr val="dk2"/>
              </a:solidFill>
            </a:endParaRPr>
          </a:p>
          <a:p>
            <a:pPr indent="-355600" lvl="0" marL="457200" rtl="0" algn="l">
              <a:spcBef>
                <a:spcPts val="0"/>
              </a:spcBef>
              <a:spcAft>
                <a:spcPts val="0"/>
              </a:spcAft>
              <a:buClr>
                <a:schemeClr val="dk2"/>
              </a:buClr>
              <a:buSzPts val="2000"/>
              <a:buChar char="➔"/>
            </a:pPr>
            <a:r>
              <a:rPr b="1" lang="en-GB" sz="2000">
                <a:solidFill>
                  <a:schemeClr val="dk2"/>
                </a:solidFill>
              </a:rPr>
              <a:t>Can’t </a:t>
            </a:r>
            <a:r>
              <a:rPr b="1" lang="en-GB" sz="2000">
                <a:solidFill>
                  <a:schemeClr val="dk2"/>
                </a:solidFill>
              </a:rPr>
              <a:t>change</a:t>
            </a:r>
            <a:r>
              <a:rPr b="1" lang="en-GB" sz="2000">
                <a:solidFill>
                  <a:schemeClr val="dk2"/>
                </a:solidFill>
              </a:rPr>
              <a:t> the amount while doing bill payments.</a:t>
            </a:r>
            <a:endParaRPr b="1" sz="2000">
              <a:solidFill>
                <a:schemeClr val="dk2"/>
              </a:solidFill>
            </a:endParaRPr>
          </a:p>
          <a:p>
            <a:pPr indent="0" lvl="0" marL="0" rtl="0" algn="l">
              <a:spcBef>
                <a:spcPts val="1200"/>
              </a:spcBef>
              <a:spcAft>
                <a:spcPts val="1200"/>
              </a:spcAft>
              <a:buNone/>
            </a:pPr>
            <a:r>
              <a:t/>
            </a:r>
            <a:endParaRPr b="1" sz="2000">
              <a:solidFill>
                <a:schemeClr val="dk2"/>
              </a:solidFill>
            </a:endParaRPr>
          </a:p>
        </p:txBody>
      </p:sp>
      <p:pic>
        <p:nvPicPr>
          <p:cNvPr id="107" name="Google Shape;107;p20"/>
          <p:cNvPicPr preferRelativeResize="0"/>
          <p:nvPr/>
        </p:nvPicPr>
        <p:blipFill>
          <a:blip r:embed="rId3">
            <a:alphaModFix/>
          </a:blip>
          <a:stretch>
            <a:fillRect/>
          </a:stretch>
        </p:blipFill>
        <p:spPr>
          <a:xfrm>
            <a:off x="6618275" y="1918825"/>
            <a:ext cx="2467201" cy="2748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266500"/>
            <a:ext cx="8520600" cy="43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GB" sz="2000">
                <a:solidFill>
                  <a:schemeClr val="dk2"/>
                </a:solidFill>
              </a:rPr>
              <a:t>Financial inclusion :</a:t>
            </a:r>
            <a:endParaRPr b="1" sz="2000">
              <a:solidFill>
                <a:schemeClr val="dk2"/>
              </a:solidFill>
            </a:endParaRPr>
          </a:p>
          <a:p>
            <a:pPr indent="0" lvl="0" marL="0" rtl="0" algn="l">
              <a:spcBef>
                <a:spcPts val="1200"/>
              </a:spcBef>
              <a:spcAft>
                <a:spcPts val="0"/>
              </a:spcAft>
              <a:buClr>
                <a:schemeClr val="dk2"/>
              </a:buClr>
              <a:buSzPts val="1100"/>
              <a:buFont typeface="Arial"/>
              <a:buNone/>
            </a:pPr>
            <a:r>
              <a:rPr lang="en-GB" sz="2000">
                <a:solidFill>
                  <a:schemeClr val="dk2"/>
                </a:solidFill>
              </a:rPr>
              <a:t>Adding beneficiary which is a savings account a person designated to receive the benefits and funds of your account, estate or policies in the event of your death.</a:t>
            </a:r>
            <a:endParaRPr sz="2000">
              <a:solidFill>
                <a:schemeClr val="dk2"/>
              </a:solidFill>
            </a:endParaRPr>
          </a:p>
          <a:p>
            <a:pPr indent="0" lvl="0" marL="0" rtl="0" algn="l">
              <a:spcBef>
                <a:spcPts val="1200"/>
              </a:spcBef>
              <a:spcAft>
                <a:spcPts val="0"/>
              </a:spcAft>
              <a:buNone/>
            </a:pPr>
            <a:r>
              <a:rPr b="1" lang="en-GB" sz="2000">
                <a:solidFill>
                  <a:schemeClr val="dk2"/>
                </a:solidFill>
              </a:rPr>
              <a:t>Bank accounts, life insurance, retirement accounts, assets, etc.</a:t>
            </a:r>
            <a:endParaRPr b="1" sz="2000">
              <a:solidFill>
                <a:schemeClr val="dk2"/>
              </a:solidFill>
            </a:endParaRPr>
          </a:p>
          <a:p>
            <a:pPr indent="0" lvl="0" marL="0" rtl="0" algn="l">
              <a:spcBef>
                <a:spcPts val="1200"/>
              </a:spcBef>
              <a:spcAft>
                <a:spcPts val="0"/>
              </a:spcAft>
              <a:buNone/>
            </a:pPr>
            <a:r>
              <a:t/>
            </a:r>
            <a:endParaRPr b="1" sz="2000">
              <a:solidFill>
                <a:schemeClr val="dk2"/>
              </a:solidFill>
            </a:endParaRPr>
          </a:p>
          <a:p>
            <a:pPr indent="0" lvl="0" marL="0" rtl="0" algn="l">
              <a:spcBef>
                <a:spcPts val="1200"/>
              </a:spcBef>
              <a:spcAft>
                <a:spcPts val="0"/>
              </a:spcAft>
              <a:buClr>
                <a:schemeClr val="dk2"/>
              </a:buClr>
              <a:buSzPts val="1100"/>
              <a:buFont typeface="Arial"/>
              <a:buNone/>
            </a:pPr>
            <a:r>
              <a:t/>
            </a:r>
            <a:endParaRPr b="1" sz="2000">
              <a:solidFill>
                <a:schemeClr val="dk2"/>
              </a:solidFill>
            </a:endParaRPr>
          </a:p>
          <a:p>
            <a:pPr indent="0" lvl="0" marL="0" rtl="0" algn="l">
              <a:spcBef>
                <a:spcPts val="12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2788625" y="2379375"/>
            <a:ext cx="2680403" cy="276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