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9144000" cy="5143500"/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79344" y="246062"/>
            <a:ext cx="3385311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51559" y="1072150"/>
            <a:ext cx="7040880" cy="2545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3.jpg"/><Relationship Id="rId4" Type="http://schemas.openxmlformats.org/officeDocument/2006/relationships/image" Target="../media/image5.jpg"/><Relationship Id="rId5" Type="http://schemas.openxmlformats.org/officeDocument/2006/relationships/image" Target="../media/image6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3.jpg"/><Relationship Id="rId4" Type="http://schemas.openxmlformats.org/officeDocument/2006/relationships/image" Target="../media/image7.jpg"/><Relationship Id="rId5" Type="http://schemas.openxmlformats.org/officeDocument/2006/relationships/image" Target="../media/image8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3.jpg"/><Relationship Id="rId4" Type="http://schemas.openxmlformats.org/officeDocument/2006/relationships/image" Target="../media/image9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jpg"/></Relationships>
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142875" y="4125925"/>
            <a:ext cx="3597900" cy="8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5080" rtl="0" algn="l">
              <a:lnSpc>
                <a:spcPct val="99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PRESENTED BY</a:t>
            </a:r>
            <a:endParaRPr b="1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99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 THASWIN BANU M.A  2303811710422172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2875" y="57150"/>
            <a:ext cx="800100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1440814" y="189547"/>
            <a:ext cx="62559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50">
            <a:spAutoFit/>
          </a:bodyPr>
          <a:lstStyle/>
          <a:p>
            <a:pPr indent="-1445895" lvl="0" marL="1458595" marR="5080" rtl="0" algn="l">
              <a:lnSpc>
                <a:spcPct val="10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K.RAMAKRISHNAN COLLEGE OF TECHNOLOGY  (AUTONOMOUS), TRICHY.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/>
        <p:spPr>
          <a:xfrm>
            <a:off x="8153400" y="123825"/>
            <a:ext cx="857250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6279515" y="4079875"/>
            <a:ext cx="23532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SUPERVISOR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121111"/>
              </a:lnSpc>
              <a:spcBef>
                <a:spcPts val="75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Mr. A. Malarmannan, M.E.,  AP/CSE.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2776220" y="2251075"/>
            <a:ext cx="35979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latin typeface="Arial"/>
                <a:ea typeface="Arial"/>
                <a:cs typeface="Arial"/>
                <a:sym typeface="Arial"/>
              </a:rPr>
              <a:t>BUDGET CALCULATOR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RESULTS</a:t>
            </a:r>
            <a:r>
              <a:rPr dirty="0" spc="-60"/>
              <a:t> </a:t>
            </a:r>
            <a:r>
              <a:rPr dirty="0" spc="10"/>
              <a:t>AND</a:t>
            </a:r>
            <a:r>
              <a:rPr dirty="0" spc="-65"/>
              <a:t> </a:t>
            </a:r>
            <a:r>
              <a:rPr dirty="0" spc="-5"/>
              <a:t>DISCUSSION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825" y="47625"/>
            <a:ext cx="800100" cy="7905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77225" y="85725"/>
            <a:ext cx="866775" cy="8286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5750" y="1143000"/>
            <a:ext cx="4095750" cy="278364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19625" y="1143000"/>
            <a:ext cx="4086225" cy="31623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RESULTS</a:t>
            </a:r>
            <a:r>
              <a:rPr dirty="0" spc="-60"/>
              <a:t> </a:t>
            </a:r>
            <a:r>
              <a:rPr dirty="0" spc="10"/>
              <a:t>AND</a:t>
            </a:r>
            <a:r>
              <a:rPr dirty="0" spc="-65"/>
              <a:t> </a:t>
            </a:r>
            <a:r>
              <a:rPr dirty="0" spc="-5"/>
              <a:t>DISCUSSION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825" y="47625"/>
            <a:ext cx="800100" cy="7905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77225" y="85725"/>
            <a:ext cx="866775" cy="8286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7675" y="1295400"/>
            <a:ext cx="3810000" cy="32194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48175" y="1295400"/>
            <a:ext cx="3771900" cy="26574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RESULTS</a:t>
            </a:r>
            <a:r>
              <a:rPr dirty="0" spc="-60"/>
              <a:t> </a:t>
            </a:r>
            <a:r>
              <a:rPr dirty="0" spc="10"/>
              <a:t>AND</a:t>
            </a:r>
            <a:r>
              <a:rPr dirty="0" spc="-65"/>
              <a:t> </a:t>
            </a:r>
            <a:r>
              <a:rPr dirty="0" spc="-5"/>
              <a:t>DISCUSSION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825" y="47625"/>
            <a:ext cx="800100" cy="7905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77225" y="85725"/>
            <a:ext cx="866775" cy="8286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1525" y="1000125"/>
            <a:ext cx="7934325" cy="38004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4554" y="1895411"/>
            <a:ext cx="1992630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/>
              <a:t>QUERIES</a:t>
            </a:r>
            <a:r>
              <a:rPr dirty="0" sz="3600" spc="-135"/>
              <a:t> </a:t>
            </a:r>
            <a:r>
              <a:rPr dirty="0" sz="3600"/>
              <a:t>?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8641" y="220599"/>
            <a:ext cx="3977004" cy="38100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300">
                <a:latin typeface="Arial"/>
                <a:cs typeface="Arial"/>
              </a:rPr>
              <a:t>PRESENTATION</a:t>
            </a:r>
            <a:r>
              <a:rPr dirty="0" sz="2300" spc="-50">
                <a:latin typeface="Arial"/>
                <a:cs typeface="Arial"/>
              </a:rPr>
              <a:t> </a:t>
            </a:r>
            <a:r>
              <a:rPr dirty="0" sz="2300" spc="-5">
                <a:latin typeface="Arial"/>
                <a:cs typeface="Arial"/>
              </a:rPr>
              <a:t>OVERVIEW</a:t>
            </a:r>
            <a:endParaRPr sz="2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509" y="1014793"/>
            <a:ext cx="8081645" cy="3747135"/>
          </a:xfrm>
          <a:prstGeom prst="rect">
            <a:avLst/>
          </a:prstGeom>
        </p:spPr>
        <p:txBody>
          <a:bodyPr wrap="square" lIns="0" tIns="158115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24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dirty="0" sz="1800" b="1">
                <a:latin typeface="Arial"/>
                <a:cs typeface="Arial"/>
              </a:rPr>
              <a:t>Objective</a:t>
            </a:r>
            <a:endParaRPr sz="1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14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dirty="0" sz="1800" spc="-10" b="1">
                <a:latin typeface="Arial"/>
                <a:cs typeface="Arial"/>
              </a:rPr>
              <a:t>Project</a:t>
            </a:r>
            <a:r>
              <a:rPr dirty="0" sz="1800" spc="1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Introduction</a:t>
            </a:r>
            <a:endParaRPr sz="1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07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dirty="0" sz="1800" b="1">
                <a:latin typeface="Arial"/>
                <a:cs typeface="Arial"/>
              </a:rPr>
              <a:t>Problem</a:t>
            </a:r>
            <a:r>
              <a:rPr dirty="0" sz="1800" spc="-5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Statement</a:t>
            </a:r>
            <a:endParaRPr sz="1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07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dirty="0" sz="1800" spc="-5" b="1">
                <a:latin typeface="Arial"/>
                <a:cs typeface="Arial"/>
              </a:rPr>
              <a:t>Methodologies</a:t>
            </a:r>
            <a:r>
              <a:rPr dirty="0" sz="1800" spc="2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(Programming</a:t>
            </a:r>
            <a:r>
              <a:rPr dirty="0" sz="1800" spc="3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concepts</a:t>
            </a:r>
            <a:r>
              <a:rPr dirty="0" sz="1800" spc="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relevant</a:t>
            </a:r>
            <a:r>
              <a:rPr dirty="0" sz="1800" spc="1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to</a:t>
            </a:r>
            <a:r>
              <a:rPr dirty="0" sz="1800" spc="5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problem</a:t>
            </a:r>
            <a:r>
              <a:rPr dirty="0" sz="1800" spc="4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statement)</a:t>
            </a:r>
            <a:endParaRPr sz="1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07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dirty="0" sz="1800" spc="-5" b="1">
                <a:latin typeface="Arial"/>
                <a:cs typeface="Arial"/>
              </a:rPr>
              <a:t>Architecture</a:t>
            </a:r>
            <a:r>
              <a:rPr dirty="0" sz="1800" spc="5" b="1">
                <a:latin typeface="Arial"/>
                <a:cs typeface="Arial"/>
              </a:rPr>
              <a:t> </a:t>
            </a:r>
            <a:r>
              <a:rPr dirty="0" sz="1800" spc="10" b="1">
                <a:latin typeface="Arial"/>
                <a:cs typeface="Arial"/>
              </a:rPr>
              <a:t>of</a:t>
            </a:r>
            <a:r>
              <a:rPr dirty="0" sz="1800" spc="-40" b="1">
                <a:latin typeface="Arial"/>
                <a:cs typeface="Arial"/>
              </a:rPr>
              <a:t> </a:t>
            </a:r>
            <a:r>
              <a:rPr dirty="0" sz="1800" spc="5" b="1">
                <a:latin typeface="Arial"/>
                <a:cs typeface="Arial"/>
              </a:rPr>
              <a:t>the</a:t>
            </a:r>
            <a:r>
              <a:rPr dirty="0" sz="1800" spc="-3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proposed</a:t>
            </a:r>
            <a:r>
              <a:rPr dirty="0" sz="1800" spc="-4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07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dirty="0" sz="1800" b="1">
                <a:latin typeface="Arial"/>
                <a:cs typeface="Arial"/>
              </a:rPr>
              <a:t>List</a:t>
            </a:r>
            <a:r>
              <a:rPr dirty="0" sz="1800" spc="-50" b="1">
                <a:latin typeface="Arial"/>
                <a:cs typeface="Arial"/>
              </a:rPr>
              <a:t> </a:t>
            </a:r>
            <a:r>
              <a:rPr dirty="0" sz="1800" spc="10" b="1">
                <a:latin typeface="Arial"/>
                <a:cs typeface="Arial"/>
              </a:rPr>
              <a:t>of</a:t>
            </a:r>
            <a:r>
              <a:rPr dirty="0" sz="1800" spc="-5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Modules</a:t>
            </a:r>
            <a:endParaRPr sz="1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14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dirty="0" sz="1800" spc="-10" b="1">
                <a:latin typeface="Arial"/>
                <a:cs typeface="Arial"/>
              </a:rPr>
              <a:t>Merits</a:t>
            </a:r>
            <a:endParaRPr sz="1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07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dirty="0" sz="1800" spc="-10" b="1">
                <a:latin typeface="Arial"/>
                <a:cs typeface="Arial"/>
              </a:rPr>
              <a:t>Results</a:t>
            </a:r>
            <a:r>
              <a:rPr dirty="0" sz="1800" spc="2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and </a:t>
            </a:r>
            <a:r>
              <a:rPr dirty="0" sz="1800" spc="-10" b="1">
                <a:latin typeface="Arial"/>
                <a:cs typeface="Arial"/>
              </a:rPr>
              <a:t>Discussion</a:t>
            </a:r>
            <a:endParaRPr sz="1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07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dirty="0" sz="1800" spc="-5" b="1">
                <a:latin typeface="Arial"/>
                <a:cs typeface="Arial"/>
              </a:rPr>
              <a:t>Queries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825" y="47625"/>
            <a:ext cx="800100" cy="7905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77225" y="85725"/>
            <a:ext cx="866775" cy="8286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7215" y="246062"/>
            <a:ext cx="137287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0"/>
              <a:t>O</a:t>
            </a:r>
            <a:r>
              <a:rPr dirty="0"/>
              <a:t>B</a:t>
            </a:r>
            <a:r>
              <a:rPr dirty="0" spc="-45"/>
              <a:t>J</a:t>
            </a:r>
            <a:r>
              <a:rPr dirty="0" spc="20"/>
              <a:t>E</a:t>
            </a:r>
            <a:r>
              <a:rPr dirty="0" spc="-5"/>
              <a:t>C</a:t>
            </a:r>
            <a:r>
              <a:rPr dirty="0" spc="10"/>
              <a:t>T</a:t>
            </a:r>
            <a:r>
              <a:rPr dirty="0" spc="-40"/>
              <a:t>I</a:t>
            </a:r>
            <a:r>
              <a:rPr dirty="0" spc="-5"/>
              <a:t>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4902" y="967803"/>
            <a:ext cx="6918959" cy="255397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80010" indent="254000">
              <a:lnSpc>
                <a:spcPct val="101600"/>
              </a:lnSpc>
              <a:spcBef>
                <a:spcPts val="70"/>
              </a:spcBef>
            </a:pPr>
            <a:r>
              <a:rPr dirty="0" sz="1500" spc="-15">
                <a:latin typeface="Arial MT"/>
                <a:cs typeface="Arial MT"/>
              </a:rPr>
              <a:t>The</a:t>
            </a:r>
            <a:r>
              <a:rPr dirty="0" sz="1500" spc="2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objective</a:t>
            </a:r>
            <a:r>
              <a:rPr dirty="0" sz="1500" spc="2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of</a:t>
            </a:r>
            <a:r>
              <a:rPr dirty="0" sz="1500" spc="-5">
                <a:latin typeface="Arial MT"/>
                <a:cs typeface="Arial MT"/>
              </a:rPr>
              <a:t> </a:t>
            </a:r>
            <a:r>
              <a:rPr dirty="0" sz="1500" spc="5">
                <a:latin typeface="Arial MT"/>
                <a:cs typeface="Arial MT"/>
              </a:rPr>
              <a:t>the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Budget </a:t>
            </a:r>
            <a:r>
              <a:rPr dirty="0" sz="1500">
                <a:latin typeface="Arial MT"/>
                <a:cs typeface="Arial MT"/>
              </a:rPr>
              <a:t>Calculator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application</a:t>
            </a:r>
            <a:r>
              <a:rPr dirty="0" sz="1500" spc="25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is</a:t>
            </a:r>
            <a:r>
              <a:rPr dirty="0" sz="1500" spc="35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to</a:t>
            </a:r>
            <a:r>
              <a:rPr dirty="0" sz="1500" spc="2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provide</a:t>
            </a:r>
            <a:r>
              <a:rPr dirty="0" sz="1500" spc="2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users</a:t>
            </a:r>
            <a:r>
              <a:rPr dirty="0" sz="1500" spc="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with</a:t>
            </a:r>
            <a:r>
              <a:rPr dirty="0" sz="1500" spc="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 </a:t>
            </a:r>
            <a:r>
              <a:rPr dirty="0" sz="1500" spc="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simple</a:t>
            </a:r>
            <a:r>
              <a:rPr dirty="0" sz="1500" spc="2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and</a:t>
            </a:r>
            <a:r>
              <a:rPr dirty="0" sz="1500" spc="2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interactive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tool </a:t>
            </a:r>
            <a:r>
              <a:rPr dirty="0" sz="1500" spc="5">
                <a:latin typeface="Arial MT"/>
                <a:cs typeface="Arial MT"/>
              </a:rPr>
              <a:t>for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managing</a:t>
            </a:r>
            <a:r>
              <a:rPr dirty="0" sz="1500" spc="2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their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finances.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It</a:t>
            </a:r>
            <a:r>
              <a:rPr dirty="0" sz="1500" spc="-5">
                <a:latin typeface="Arial MT"/>
                <a:cs typeface="Arial MT"/>
              </a:rPr>
              <a:t> </a:t>
            </a:r>
            <a:r>
              <a:rPr dirty="0" sz="1500" spc="5">
                <a:latin typeface="Arial MT"/>
                <a:cs typeface="Arial MT"/>
              </a:rPr>
              <a:t>enables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users</a:t>
            </a:r>
            <a:r>
              <a:rPr dirty="0" sz="1500" spc="35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to</a:t>
            </a:r>
            <a:r>
              <a:rPr dirty="0" sz="1500" spc="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record </a:t>
            </a:r>
            <a:r>
              <a:rPr dirty="0" sz="1500" spc="-40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and</a:t>
            </a:r>
            <a:r>
              <a:rPr dirty="0" sz="1500" spc="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track</a:t>
            </a:r>
            <a:r>
              <a:rPr dirty="0" sz="1500" spc="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various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expense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items</a:t>
            </a:r>
            <a:r>
              <a:rPr dirty="0" sz="1500" spc="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along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5">
                <a:latin typeface="Arial MT"/>
                <a:cs typeface="Arial MT"/>
              </a:rPr>
              <a:t>with</a:t>
            </a:r>
            <a:r>
              <a:rPr dirty="0" sz="1500" spc="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their </a:t>
            </a:r>
            <a:r>
              <a:rPr dirty="0" sz="1500" spc="-5">
                <a:latin typeface="Arial MT"/>
                <a:cs typeface="Arial MT"/>
              </a:rPr>
              <a:t>corresponding</a:t>
            </a:r>
            <a:r>
              <a:rPr dirty="0" sz="1500" spc="3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amounts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through </a:t>
            </a:r>
            <a:r>
              <a:rPr dirty="0" sz="1500" spc="-40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2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user-friendly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graphical </a:t>
            </a:r>
            <a:r>
              <a:rPr dirty="0" sz="1500">
                <a:latin typeface="Arial MT"/>
                <a:cs typeface="Arial MT"/>
              </a:rPr>
              <a:t>interface.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Arial MT"/>
              <a:cs typeface="Arial MT"/>
            </a:endParaRPr>
          </a:p>
          <a:p>
            <a:pPr marL="12700" marR="165100" indent="208915">
              <a:lnSpc>
                <a:spcPct val="100000"/>
              </a:lnSpc>
            </a:pPr>
            <a:r>
              <a:rPr dirty="0" sz="1500" spc="-10">
                <a:latin typeface="Arial MT"/>
                <a:cs typeface="Arial MT"/>
              </a:rPr>
              <a:t>The </a:t>
            </a:r>
            <a:r>
              <a:rPr dirty="0" sz="1500">
                <a:latin typeface="Arial MT"/>
                <a:cs typeface="Arial MT"/>
              </a:rPr>
              <a:t>application </a:t>
            </a:r>
            <a:r>
              <a:rPr dirty="0" sz="1500" spc="-5">
                <a:latin typeface="Arial MT"/>
                <a:cs typeface="Arial MT"/>
              </a:rPr>
              <a:t>offers </a:t>
            </a:r>
            <a:r>
              <a:rPr dirty="0" sz="1500">
                <a:latin typeface="Arial MT"/>
                <a:cs typeface="Arial MT"/>
              </a:rPr>
              <a:t>functionalities </a:t>
            </a:r>
            <a:r>
              <a:rPr dirty="0" sz="1500" spc="15">
                <a:latin typeface="Arial MT"/>
                <a:cs typeface="Arial MT"/>
              </a:rPr>
              <a:t>to add new </a:t>
            </a:r>
            <a:r>
              <a:rPr dirty="0" sz="1500" spc="-5">
                <a:latin typeface="Arial MT"/>
                <a:cs typeface="Arial MT"/>
              </a:rPr>
              <a:t>expense </a:t>
            </a:r>
            <a:r>
              <a:rPr dirty="0" sz="1500">
                <a:latin typeface="Arial MT"/>
                <a:cs typeface="Arial MT"/>
              </a:rPr>
              <a:t>items, </a:t>
            </a:r>
            <a:r>
              <a:rPr dirty="0" sz="1500" spc="5">
                <a:latin typeface="Arial MT"/>
                <a:cs typeface="Arial MT"/>
              </a:rPr>
              <a:t>edit </a:t>
            </a:r>
            <a:r>
              <a:rPr dirty="0" sz="1500" spc="-10">
                <a:latin typeface="Arial MT"/>
                <a:cs typeface="Arial MT"/>
              </a:rPr>
              <a:t>existing </a:t>
            </a:r>
            <a:r>
              <a:rPr dirty="0" sz="1500" spc="-5">
                <a:latin typeface="Arial MT"/>
                <a:cs typeface="Arial MT"/>
              </a:rPr>
              <a:t> entries</a:t>
            </a:r>
            <a:r>
              <a:rPr dirty="0" sz="1500" spc="30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to</a:t>
            </a:r>
            <a:r>
              <a:rPr dirty="0" sz="1500" spc="2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update</a:t>
            </a:r>
            <a:r>
              <a:rPr dirty="0" sz="1500" spc="2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or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correct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details,</a:t>
            </a:r>
            <a:r>
              <a:rPr dirty="0" sz="1500" spc="-10">
                <a:latin typeface="Arial MT"/>
                <a:cs typeface="Arial MT"/>
              </a:rPr>
              <a:t> and</a:t>
            </a:r>
            <a:r>
              <a:rPr dirty="0" sz="1500" spc="2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delete</a:t>
            </a:r>
            <a:r>
              <a:rPr dirty="0" sz="1500" spc="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items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that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are</a:t>
            </a:r>
            <a:r>
              <a:rPr dirty="0" sz="1500" spc="2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no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10">
                <a:latin typeface="Arial MT"/>
                <a:cs typeface="Arial MT"/>
              </a:rPr>
              <a:t>longer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relevant. </a:t>
            </a:r>
            <a:r>
              <a:rPr dirty="0" sz="1500" spc="-40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Additionally,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it</a:t>
            </a:r>
            <a:r>
              <a:rPr dirty="0" sz="1500" spc="-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allows</a:t>
            </a:r>
            <a:r>
              <a:rPr dirty="0" sz="1500" spc="3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users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15">
                <a:latin typeface="Arial MT"/>
                <a:cs typeface="Arial MT"/>
              </a:rPr>
              <a:t>to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5">
                <a:latin typeface="Arial MT"/>
                <a:cs typeface="Arial MT"/>
              </a:rPr>
              <a:t>quickly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calculate</a:t>
            </a:r>
            <a:r>
              <a:rPr dirty="0" sz="1500" spc="2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and</a:t>
            </a:r>
            <a:r>
              <a:rPr dirty="0" sz="1500" spc="2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display</a:t>
            </a:r>
            <a:r>
              <a:rPr dirty="0" sz="1500" spc="35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the</a:t>
            </a:r>
            <a:r>
              <a:rPr dirty="0" sz="1500" spc="2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total</a:t>
            </a:r>
            <a:r>
              <a:rPr dirty="0" sz="1500">
                <a:latin typeface="Arial MT"/>
                <a:cs typeface="Arial MT"/>
              </a:rPr>
              <a:t> expenditure </a:t>
            </a:r>
            <a:r>
              <a:rPr dirty="0" sz="1500" spc="-400">
                <a:latin typeface="Arial MT"/>
                <a:cs typeface="Arial MT"/>
              </a:rPr>
              <a:t> </a:t>
            </a:r>
            <a:r>
              <a:rPr dirty="0" sz="1500" spc="5">
                <a:latin typeface="Arial MT"/>
                <a:cs typeface="Arial MT"/>
              </a:rPr>
              <a:t>based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on</a:t>
            </a:r>
            <a:r>
              <a:rPr dirty="0" sz="1500" spc="25">
                <a:latin typeface="Arial MT"/>
                <a:cs typeface="Arial MT"/>
              </a:rPr>
              <a:t> </a:t>
            </a:r>
            <a:r>
              <a:rPr dirty="0" sz="1500" spc="5">
                <a:latin typeface="Arial MT"/>
                <a:cs typeface="Arial MT"/>
              </a:rPr>
              <a:t>the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listed</a:t>
            </a:r>
            <a:r>
              <a:rPr dirty="0" sz="1500" spc="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items,</a:t>
            </a:r>
            <a:r>
              <a:rPr dirty="0" sz="1500" spc="-10">
                <a:latin typeface="Arial MT"/>
                <a:cs typeface="Arial MT"/>
              </a:rPr>
              <a:t> helping</a:t>
            </a:r>
            <a:r>
              <a:rPr dirty="0" sz="1500" spc="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them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to</a:t>
            </a:r>
            <a:r>
              <a:rPr dirty="0" sz="1500" spc="2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monitor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spc="5">
                <a:latin typeface="Arial MT"/>
                <a:cs typeface="Arial MT"/>
              </a:rPr>
              <a:t>their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spending</a:t>
            </a:r>
            <a:r>
              <a:rPr dirty="0" sz="1500" spc="2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effectively.</a:t>
            </a:r>
            <a:endParaRPr sz="15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15"/>
              </a:spcBef>
            </a:pPr>
            <a:r>
              <a:rPr dirty="0" sz="1500">
                <a:latin typeface="Arial MT"/>
                <a:cs typeface="Arial MT"/>
              </a:rPr>
              <a:t>Overall,</a:t>
            </a:r>
            <a:r>
              <a:rPr dirty="0" sz="1500" spc="-5">
                <a:latin typeface="Arial MT"/>
                <a:cs typeface="Arial MT"/>
              </a:rPr>
              <a:t> this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tool </a:t>
            </a:r>
            <a:r>
              <a:rPr dirty="0" sz="1500" spc="-5">
                <a:latin typeface="Arial MT"/>
                <a:cs typeface="Arial MT"/>
              </a:rPr>
              <a:t>serves</a:t>
            </a:r>
            <a:r>
              <a:rPr dirty="0" sz="1500" spc="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as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2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convenient</a:t>
            </a:r>
            <a:r>
              <a:rPr dirty="0" sz="1500">
                <a:latin typeface="Arial MT"/>
                <a:cs typeface="Arial MT"/>
              </a:rPr>
              <a:t> </a:t>
            </a:r>
            <a:r>
              <a:rPr dirty="0" sz="1500" spc="5">
                <a:latin typeface="Arial MT"/>
                <a:cs typeface="Arial MT"/>
              </a:rPr>
              <a:t>way</a:t>
            </a:r>
            <a:r>
              <a:rPr dirty="0" sz="1500" spc="35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for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individuals</a:t>
            </a:r>
            <a:r>
              <a:rPr dirty="0" sz="1500" spc="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or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small</a:t>
            </a:r>
            <a:r>
              <a:rPr dirty="0" sz="1500" spc="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organizations </a:t>
            </a:r>
            <a:r>
              <a:rPr dirty="0" sz="1500" spc="-405">
                <a:latin typeface="Arial MT"/>
                <a:cs typeface="Arial MT"/>
              </a:rPr>
              <a:t> </a:t>
            </a:r>
            <a:r>
              <a:rPr dirty="0" sz="1500" spc="15">
                <a:latin typeface="Arial MT"/>
                <a:cs typeface="Arial MT"/>
              </a:rPr>
              <a:t>to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organize</a:t>
            </a:r>
            <a:r>
              <a:rPr dirty="0" sz="1500" spc="2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and</a:t>
            </a:r>
            <a:r>
              <a:rPr dirty="0" sz="1500" spc="2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manage</a:t>
            </a:r>
            <a:r>
              <a:rPr dirty="0" sz="1500" spc="2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their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budget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efficiently.</a:t>
            </a:r>
            <a:endParaRPr sz="15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825" y="47625"/>
            <a:ext cx="800100" cy="7905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77225" y="85725"/>
            <a:ext cx="866775" cy="8286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6626" y="246062"/>
            <a:ext cx="319595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PROJECT</a:t>
            </a:r>
            <a:r>
              <a:rPr dirty="0" spc="-80"/>
              <a:t> </a:t>
            </a:r>
            <a:r>
              <a:rPr dirty="0" spc="-5"/>
              <a:t>INTRODUCTION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46990" marR="53340">
              <a:lnSpc>
                <a:spcPct val="114799"/>
              </a:lnSpc>
              <a:spcBef>
                <a:spcPts val="65"/>
              </a:spcBef>
            </a:pPr>
            <a:r>
              <a:rPr dirty="0"/>
              <a:t>A</a:t>
            </a:r>
            <a:r>
              <a:rPr dirty="0" spc="5"/>
              <a:t> </a:t>
            </a:r>
            <a:r>
              <a:rPr dirty="0"/>
              <a:t>budget</a:t>
            </a:r>
            <a:r>
              <a:rPr dirty="0" spc="-10"/>
              <a:t> </a:t>
            </a:r>
            <a:r>
              <a:rPr dirty="0" spc="-5"/>
              <a:t>calculator</a:t>
            </a:r>
            <a:r>
              <a:rPr dirty="0" spc="-15"/>
              <a:t> </a:t>
            </a:r>
            <a:r>
              <a:rPr dirty="0"/>
              <a:t>project</a:t>
            </a:r>
            <a:r>
              <a:rPr dirty="0" spc="-5"/>
              <a:t> </a:t>
            </a:r>
            <a:r>
              <a:rPr dirty="0" spc="-20"/>
              <a:t>is</a:t>
            </a:r>
            <a:r>
              <a:rPr dirty="0" spc="30"/>
              <a:t> </a:t>
            </a:r>
            <a:r>
              <a:rPr dirty="0" spc="-5"/>
              <a:t>designed</a:t>
            </a:r>
            <a:r>
              <a:rPr dirty="0" spc="20"/>
              <a:t> </a:t>
            </a:r>
            <a:r>
              <a:rPr dirty="0" spc="-25"/>
              <a:t>to</a:t>
            </a:r>
            <a:r>
              <a:rPr dirty="0" spc="25"/>
              <a:t> </a:t>
            </a:r>
            <a:r>
              <a:rPr dirty="0"/>
              <a:t>help</a:t>
            </a:r>
            <a:r>
              <a:rPr dirty="0" spc="-50"/>
              <a:t> </a:t>
            </a:r>
            <a:r>
              <a:rPr dirty="0"/>
              <a:t>individuals</a:t>
            </a:r>
            <a:r>
              <a:rPr dirty="0" spc="30"/>
              <a:t> </a:t>
            </a:r>
            <a:r>
              <a:rPr dirty="0" spc="-10"/>
              <a:t>or</a:t>
            </a:r>
            <a:r>
              <a:rPr dirty="0" spc="-15"/>
              <a:t> </a:t>
            </a:r>
            <a:r>
              <a:rPr dirty="0" spc="-5"/>
              <a:t>businesses</a:t>
            </a:r>
            <a:r>
              <a:rPr dirty="0" spc="35"/>
              <a:t> </a:t>
            </a:r>
            <a:r>
              <a:rPr dirty="0" spc="-5"/>
              <a:t>manage </a:t>
            </a:r>
            <a:r>
              <a:rPr dirty="0"/>
              <a:t> </a:t>
            </a:r>
            <a:r>
              <a:rPr dirty="0" spc="-10"/>
              <a:t>their</a:t>
            </a:r>
            <a:r>
              <a:rPr dirty="0" spc="60"/>
              <a:t> </a:t>
            </a:r>
            <a:r>
              <a:rPr dirty="0" spc="-10"/>
              <a:t>finances</a:t>
            </a:r>
            <a:r>
              <a:rPr dirty="0" spc="35"/>
              <a:t> </a:t>
            </a:r>
            <a:r>
              <a:rPr dirty="0" spc="-10"/>
              <a:t>by</a:t>
            </a:r>
            <a:r>
              <a:rPr dirty="0" spc="-35"/>
              <a:t> </a:t>
            </a:r>
            <a:r>
              <a:rPr dirty="0" spc="-5"/>
              <a:t>tracking</a:t>
            </a:r>
            <a:r>
              <a:rPr dirty="0" spc="25"/>
              <a:t> </a:t>
            </a:r>
            <a:r>
              <a:rPr dirty="0"/>
              <a:t>income,</a:t>
            </a:r>
            <a:r>
              <a:rPr dirty="0" spc="-5"/>
              <a:t> </a:t>
            </a:r>
            <a:r>
              <a:rPr dirty="0"/>
              <a:t>expenses,</a:t>
            </a:r>
            <a:r>
              <a:rPr dirty="0" spc="-5"/>
              <a:t> </a:t>
            </a:r>
            <a:r>
              <a:rPr dirty="0" spc="-10"/>
              <a:t>and</a:t>
            </a:r>
            <a:r>
              <a:rPr dirty="0" spc="25"/>
              <a:t> </a:t>
            </a:r>
            <a:r>
              <a:rPr dirty="0"/>
              <a:t>savings.</a:t>
            </a:r>
            <a:r>
              <a:rPr dirty="0" spc="-10"/>
              <a:t> </a:t>
            </a:r>
            <a:r>
              <a:rPr dirty="0" spc="-15"/>
              <a:t>The</a:t>
            </a:r>
            <a:r>
              <a:rPr dirty="0" spc="30"/>
              <a:t> </a:t>
            </a:r>
            <a:r>
              <a:rPr dirty="0" spc="-20"/>
              <a:t>tool</a:t>
            </a:r>
            <a:r>
              <a:rPr dirty="0"/>
              <a:t> allows</a:t>
            </a:r>
            <a:r>
              <a:rPr dirty="0" spc="40"/>
              <a:t> </a:t>
            </a:r>
            <a:r>
              <a:rPr dirty="0" spc="-5"/>
              <a:t>users</a:t>
            </a:r>
            <a:r>
              <a:rPr dirty="0" spc="-40"/>
              <a:t> </a:t>
            </a:r>
            <a:r>
              <a:rPr dirty="0" spc="15"/>
              <a:t>to </a:t>
            </a:r>
            <a:r>
              <a:rPr dirty="0" spc="-400"/>
              <a:t> </a:t>
            </a:r>
            <a:r>
              <a:rPr dirty="0"/>
              <a:t>input various categories </a:t>
            </a:r>
            <a:r>
              <a:rPr dirty="0" spc="-10"/>
              <a:t>of </a:t>
            </a:r>
            <a:r>
              <a:rPr dirty="0" spc="5"/>
              <a:t>income </a:t>
            </a:r>
            <a:r>
              <a:rPr dirty="0" spc="-10"/>
              <a:t>and expenditures, </a:t>
            </a:r>
            <a:r>
              <a:rPr dirty="0"/>
              <a:t>offering a clear overview </a:t>
            </a:r>
            <a:r>
              <a:rPr dirty="0" spc="-10"/>
              <a:t>of </a:t>
            </a:r>
            <a:r>
              <a:rPr dirty="0" spc="-5"/>
              <a:t> </a:t>
            </a:r>
            <a:r>
              <a:rPr dirty="0" spc="-10"/>
              <a:t>their </a:t>
            </a:r>
            <a:r>
              <a:rPr dirty="0" spc="-5"/>
              <a:t>financial </a:t>
            </a:r>
            <a:r>
              <a:rPr dirty="0" spc="-10"/>
              <a:t>situation. </a:t>
            </a:r>
            <a:r>
              <a:rPr dirty="0" spc="15"/>
              <a:t>It </a:t>
            </a:r>
            <a:r>
              <a:rPr dirty="0" spc="-5"/>
              <a:t>enables users </a:t>
            </a:r>
            <a:r>
              <a:rPr dirty="0" spc="15"/>
              <a:t>to </a:t>
            </a:r>
            <a:r>
              <a:rPr dirty="0"/>
              <a:t>create realistic </a:t>
            </a:r>
            <a:r>
              <a:rPr dirty="0" spc="-5"/>
              <a:t>budgets, </a:t>
            </a:r>
            <a:r>
              <a:rPr dirty="0" spc="20"/>
              <a:t>set </a:t>
            </a:r>
            <a:r>
              <a:rPr dirty="0" spc="-5"/>
              <a:t>financial </a:t>
            </a:r>
            <a:r>
              <a:rPr dirty="0"/>
              <a:t> goals,</a:t>
            </a:r>
            <a:r>
              <a:rPr dirty="0" spc="-15"/>
              <a:t> </a:t>
            </a:r>
            <a:r>
              <a:rPr dirty="0" spc="-10"/>
              <a:t>and</a:t>
            </a:r>
            <a:r>
              <a:rPr dirty="0" spc="15"/>
              <a:t> </a:t>
            </a:r>
            <a:r>
              <a:rPr dirty="0"/>
              <a:t>make</a:t>
            </a:r>
            <a:r>
              <a:rPr dirty="0" spc="15"/>
              <a:t> </a:t>
            </a:r>
            <a:r>
              <a:rPr dirty="0" spc="-10"/>
              <a:t>informed</a:t>
            </a:r>
            <a:r>
              <a:rPr dirty="0" spc="15"/>
              <a:t> </a:t>
            </a:r>
            <a:r>
              <a:rPr dirty="0"/>
              <a:t>decisions</a:t>
            </a:r>
            <a:r>
              <a:rPr dirty="0" spc="-45"/>
              <a:t> </a:t>
            </a:r>
            <a:r>
              <a:rPr dirty="0" spc="5"/>
              <a:t>about</a:t>
            </a:r>
            <a:r>
              <a:rPr dirty="0" spc="-15"/>
              <a:t> </a:t>
            </a:r>
            <a:r>
              <a:rPr dirty="0" spc="-5"/>
              <a:t>spending</a:t>
            </a:r>
            <a:r>
              <a:rPr dirty="0" spc="15"/>
              <a:t> </a:t>
            </a:r>
            <a:r>
              <a:rPr dirty="0" spc="-10"/>
              <a:t>and</a:t>
            </a:r>
            <a:r>
              <a:rPr dirty="0" spc="15"/>
              <a:t> </a:t>
            </a:r>
            <a:r>
              <a:rPr dirty="0"/>
              <a:t>saving.</a:t>
            </a:r>
          </a:p>
          <a:p>
            <a:pPr marL="46990" marR="5080" indent="52069">
              <a:lnSpc>
                <a:spcPct val="115500"/>
              </a:lnSpc>
              <a:spcBef>
                <a:spcPts val="1225"/>
              </a:spcBef>
            </a:pPr>
            <a:r>
              <a:rPr dirty="0" spc="-15"/>
              <a:t>By </a:t>
            </a:r>
            <a:r>
              <a:rPr dirty="0"/>
              <a:t>using </a:t>
            </a:r>
            <a:r>
              <a:rPr dirty="0" spc="10"/>
              <a:t>this </a:t>
            </a:r>
            <a:r>
              <a:rPr dirty="0"/>
              <a:t>calculator, </a:t>
            </a:r>
            <a:r>
              <a:rPr dirty="0" spc="-5"/>
              <a:t>users </a:t>
            </a:r>
            <a:r>
              <a:rPr dirty="0" spc="20"/>
              <a:t>can </a:t>
            </a:r>
            <a:r>
              <a:rPr dirty="0"/>
              <a:t>identify </a:t>
            </a:r>
            <a:r>
              <a:rPr dirty="0" spc="-5"/>
              <a:t>areas </a:t>
            </a:r>
            <a:r>
              <a:rPr dirty="0" spc="-10"/>
              <a:t>where </a:t>
            </a:r>
            <a:r>
              <a:rPr dirty="0"/>
              <a:t>they </a:t>
            </a:r>
            <a:r>
              <a:rPr dirty="0" spc="20"/>
              <a:t>can </a:t>
            </a:r>
            <a:r>
              <a:rPr dirty="0" spc="-5"/>
              <a:t>cut </a:t>
            </a:r>
            <a:r>
              <a:rPr dirty="0"/>
              <a:t>costs, </a:t>
            </a:r>
            <a:r>
              <a:rPr dirty="0" spc="-10"/>
              <a:t>track </a:t>
            </a:r>
            <a:r>
              <a:rPr dirty="0" spc="-5"/>
              <a:t> monthly</a:t>
            </a:r>
            <a:r>
              <a:rPr dirty="0" spc="35"/>
              <a:t> </a:t>
            </a:r>
            <a:r>
              <a:rPr dirty="0" spc="-10"/>
              <a:t>or </a:t>
            </a:r>
            <a:r>
              <a:rPr dirty="0"/>
              <a:t>annual</a:t>
            </a:r>
            <a:r>
              <a:rPr dirty="0" spc="5"/>
              <a:t> </a:t>
            </a:r>
            <a:r>
              <a:rPr dirty="0" spc="-5"/>
              <a:t>financial</a:t>
            </a:r>
            <a:r>
              <a:rPr dirty="0" spc="5"/>
              <a:t> </a:t>
            </a:r>
            <a:r>
              <a:rPr dirty="0"/>
              <a:t>trends,</a:t>
            </a:r>
            <a:r>
              <a:rPr dirty="0" spc="-5"/>
              <a:t> </a:t>
            </a:r>
            <a:r>
              <a:rPr dirty="0" spc="-10"/>
              <a:t>and</a:t>
            </a:r>
            <a:r>
              <a:rPr dirty="0" spc="25"/>
              <a:t> </a:t>
            </a:r>
            <a:r>
              <a:rPr dirty="0" spc="-5"/>
              <a:t>ensure</a:t>
            </a:r>
            <a:r>
              <a:rPr dirty="0" spc="25"/>
              <a:t> </a:t>
            </a:r>
            <a:r>
              <a:rPr dirty="0" spc="-20"/>
              <a:t>they</a:t>
            </a:r>
            <a:r>
              <a:rPr dirty="0" spc="35"/>
              <a:t> </a:t>
            </a:r>
            <a:r>
              <a:rPr dirty="0"/>
              <a:t>stay</a:t>
            </a:r>
            <a:r>
              <a:rPr dirty="0" spc="-35"/>
              <a:t> </a:t>
            </a:r>
            <a:r>
              <a:rPr dirty="0" spc="-5"/>
              <a:t>within</a:t>
            </a:r>
            <a:r>
              <a:rPr dirty="0" spc="25"/>
              <a:t> </a:t>
            </a:r>
            <a:r>
              <a:rPr dirty="0" spc="-10"/>
              <a:t>their </a:t>
            </a:r>
            <a:r>
              <a:rPr dirty="0" spc="5"/>
              <a:t>financial </a:t>
            </a:r>
            <a:r>
              <a:rPr dirty="0" spc="-10"/>
              <a:t>limits. </a:t>
            </a:r>
            <a:r>
              <a:rPr dirty="0" spc="-400"/>
              <a:t> </a:t>
            </a:r>
            <a:r>
              <a:rPr dirty="0"/>
              <a:t>This</a:t>
            </a:r>
            <a:r>
              <a:rPr dirty="0" spc="-45"/>
              <a:t> </a:t>
            </a:r>
            <a:r>
              <a:rPr dirty="0"/>
              <a:t>project</a:t>
            </a:r>
            <a:r>
              <a:rPr dirty="0" spc="-10"/>
              <a:t> </a:t>
            </a:r>
            <a:r>
              <a:rPr dirty="0" spc="-5"/>
              <a:t>can</a:t>
            </a:r>
            <a:r>
              <a:rPr dirty="0" spc="25"/>
              <a:t> </a:t>
            </a:r>
            <a:r>
              <a:rPr dirty="0" spc="-10"/>
              <a:t>be</a:t>
            </a:r>
            <a:r>
              <a:rPr dirty="0" spc="20"/>
              <a:t> </a:t>
            </a:r>
            <a:r>
              <a:rPr dirty="0" spc="-10"/>
              <a:t>implemented</a:t>
            </a:r>
            <a:r>
              <a:rPr dirty="0" spc="25"/>
              <a:t> </a:t>
            </a:r>
            <a:r>
              <a:rPr dirty="0" spc="-10"/>
              <a:t>as</a:t>
            </a:r>
            <a:r>
              <a:rPr dirty="0" spc="35"/>
              <a:t> </a:t>
            </a:r>
            <a:r>
              <a:rPr dirty="0"/>
              <a:t>a</a:t>
            </a:r>
            <a:r>
              <a:rPr dirty="0" spc="-50"/>
              <a:t> </a:t>
            </a:r>
            <a:r>
              <a:rPr dirty="0" spc="10"/>
              <a:t>web-based</a:t>
            </a:r>
            <a:r>
              <a:rPr dirty="0" spc="-50"/>
              <a:t> </a:t>
            </a:r>
            <a:r>
              <a:rPr dirty="0"/>
              <a:t>application,</a:t>
            </a:r>
            <a:r>
              <a:rPr dirty="0" spc="-5"/>
              <a:t> </a:t>
            </a:r>
            <a:r>
              <a:rPr dirty="0"/>
              <a:t>mobile</a:t>
            </a:r>
            <a:r>
              <a:rPr dirty="0" spc="30"/>
              <a:t> </a:t>
            </a:r>
            <a:r>
              <a:rPr dirty="0" spc="-10"/>
              <a:t>app, </a:t>
            </a:r>
            <a:r>
              <a:rPr dirty="0" spc="30"/>
              <a:t>or </a:t>
            </a:r>
            <a:r>
              <a:rPr dirty="0" spc="35"/>
              <a:t> </a:t>
            </a:r>
            <a:r>
              <a:rPr dirty="0" spc="-5"/>
              <a:t>desktop</a:t>
            </a:r>
            <a:r>
              <a:rPr dirty="0" spc="25"/>
              <a:t> </a:t>
            </a:r>
            <a:r>
              <a:rPr dirty="0" spc="-10"/>
              <a:t>software,</a:t>
            </a:r>
            <a:r>
              <a:rPr dirty="0" spc="-5"/>
              <a:t> </a:t>
            </a:r>
            <a:r>
              <a:rPr dirty="0" spc="5"/>
              <a:t>providing</a:t>
            </a:r>
            <a:r>
              <a:rPr dirty="0" spc="-45"/>
              <a:t> </a:t>
            </a:r>
            <a:r>
              <a:rPr dirty="0"/>
              <a:t>a</a:t>
            </a:r>
            <a:r>
              <a:rPr dirty="0" spc="25"/>
              <a:t> </a:t>
            </a:r>
            <a:r>
              <a:rPr dirty="0"/>
              <a:t>user-friendly</a:t>
            </a:r>
            <a:r>
              <a:rPr dirty="0" spc="-35"/>
              <a:t> </a:t>
            </a:r>
            <a:r>
              <a:rPr dirty="0"/>
              <a:t>interface</a:t>
            </a:r>
            <a:r>
              <a:rPr dirty="0" spc="30"/>
              <a:t> </a:t>
            </a:r>
            <a:r>
              <a:rPr dirty="0" spc="-20"/>
              <a:t>for</a:t>
            </a:r>
            <a:r>
              <a:rPr dirty="0" spc="-10"/>
              <a:t> </a:t>
            </a:r>
            <a:r>
              <a:rPr dirty="0" spc="5"/>
              <a:t>financial</a:t>
            </a:r>
            <a:r>
              <a:rPr dirty="0"/>
              <a:t> management.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825" y="47625"/>
            <a:ext cx="800100" cy="7905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77225" y="85725"/>
            <a:ext cx="866775" cy="8286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7375" y="246062"/>
            <a:ext cx="290576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PROBLEM</a:t>
            </a:r>
            <a:r>
              <a:rPr dirty="0" spc="-60"/>
              <a:t> </a:t>
            </a:r>
            <a:r>
              <a:rPr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16647" y="1020762"/>
            <a:ext cx="6782434" cy="2086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6550" marR="222885" indent="-324485">
              <a:lnSpc>
                <a:spcPct val="100000"/>
              </a:lnSpc>
              <a:spcBef>
                <a:spcPts val="100"/>
              </a:spcBef>
              <a:buChar char="●"/>
              <a:tabLst>
                <a:tab pos="336550" algn="l"/>
                <a:tab pos="337185" algn="l"/>
              </a:tabLst>
            </a:pPr>
            <a:r>
              <a:rPr dirty="0" sz="1500" spc="15">
                <a:latin typeface="Arial MT"/>
                <a:cs typeface="Arial MT"/>
              </a:rPr>
              <a:t>It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helps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5">
                <a:latin typeface="Arial MT"/>
                <a:cs typeface="Arial MT"/>
              </a:rPr>
              <a:t>the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10">
                <a:latin typeface="Arial MT"/>
                <a:cs typeface="Arial MT"/>
              </a:rPr>
              <a:t>user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effectively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10">
                <a:latin typeface="Arial MT"/>
                <a:cs typeface="Arial MT"/>
              </a:rPr>
              <a:t>manage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10">
                <a:latin typeface="Arial MT"/>
                <a:cs typeface="Arial MT"/>
              </a:rPr>
              <a:t>their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finances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by</a:t>
            </a:r>
            <a:r>
              <a:rPr dirty="0" sz="1500" spc="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tracking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5">
                <a:latin typeface="Arial MT"/>
                <a:cs typeface="Arial MT"/>
              </a:rPr>
              <a:t>income</a:t>
            </a:r>
            <a:r>
              <a:rPr dirty="0" sz="1500" spc="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and </a:t>
            </a:r>
            <a:r>
              <a:rPr dirty="0" sz="1500" spc="-40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expenses.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●"/>
            </a:pPr>
            <a:endParaRPr sz="1550">
              <a:latin typeface="Arial MT"/>
              <a:cs typeface="Arial MT"/>
            </a:endParaRPr>
          </a:p>
          <a:p>
            <a:pPr marL="336550" marR="24130" indent="-324485">
              <a:lnSpc>
                <a:spcPct val="100000"/>
              </a:lnSpc>
              <a:buChar char="●"/>
              <a:tabLst>
                <a:tab pos="336550" algn="l"/>
                <a:tab pos="337185" algn="l"/>
              </a:tabLst>
            </a:pPr>
            <a:r>
              <a:rPr dirty="0" sz="1500" spc="15">
                <a:latin typeface="Arial MT"/>
                <a:cs typeface="Arial MT"/>
              </a:rPr>
              <a:t>It</a:t>
            </a:r>
            <a:r>
              <a:rPr dirty="0" sz="1500" spc="-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allows</a:t>
            </a:r>
            <a:r>
              <a:rPr dirty="0" sz="1500" spc="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users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15">
                <a:latin typeface="Arial MT"/>
                <a:cs typeface="Arial MT"/>
              </a:rPr>
              <a:t>to</a:t>
            </a:r>
            <a:r>
              <a:rPr dirty="0" sz="1500" spc="3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set</a:t>
            </a:r>
            <a:r>
              <a:rPr dirty="0" sz="150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budgets</a:t>
            </a:r>
            <a:r>
              <a:rPr dirty="0" sz="1500" spc="40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for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different categories, </a:t>
            </a:r>
            <a:r>
              <a:rPr dirty="0" sz="1500" spc="-5">
                <a:latin typeface="Arial MT"/>
                <a:cs typeface="Arial MT"/>
              </a:rPr>
              <a:t>monitor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their</a:t>
            </a:r>
            <a:r>
              <a:rPr dirty="0" sz="1500" spc="6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spending </a:t>
            </a:r>
            <a:r>
              <a:rPr dirty="0" sz="1500" spc="-40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against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these</a:t>
            </a:r>
            <a:r>
              <a:rPr dirty="0" sz="1500" spc="2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budgets.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●"/>
            </a:pPr>
            <a:endParaRPr sz="1550">
              <a:latin typeface="Arial MT"/>
              <a:cs typeface="Arial MT"/>
            </a:endParaRPr>
          </a:p>
          <a:p>
            <a:pPr marL="336550" marR="5080" indent="-324485">
              <a:lnSpc>
                <a:spcPct val="100000"/>
              </a:lnSpc>
              <a:buChar char="●"/>
              <a:tabLst>
                <a:tab pos="336550" algn="l"/>
                <a:tab pos="337185" algn="l"/>
              </a:tabLst>
            </a:pPr>
            <a:r>
              <a:rPr dirty="0" sz="1500">
                <a:latin typeface="Arial MT"/>
                <a:cs typeface="Arial MT"/>
              </a:rPr>
              <a:t>With</a:t>
            </a:r>
            <a:r>
              <a:rPr dirty="0" sz="1500" spc="2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features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5">
                <a:latin typeface="Arial MT"/>
                <a:cs typeface="Arial MT"/>
              </a:rPr>
              <a:t>for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 spc="10">
                <a:latin typeface="Arial MT"/>
                <a:cs typeface="Arial MT"/>
              </a:rPr>
              <a:t>adding,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editing,</a:t>
            </a:r>
            <a:r>
              <a:rPr dirty="0" sz="1500" spc="-10">
                <a:latin typeface="Arial MT"/>
                <a:cs typeface="Arial MT"/>
              </a:rPr>
              <a:t> and</a:t>
            </a:r>
            <a:r>
              <a:rPr dirty="0" sz="1500" spc="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deleting</a:t>
            </a:r>
            <a:r>
              <a:rPr dirty="0" sz="1500" spc="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transactions,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the</a:t>
            </a:r>
            <a:r>
              <a:rPr dirty="0" sz="1500" spc="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application </a:t>
            </a:r>
            <a:r>
              <a:rPr dirty="0" sz="1500" spc="5">
                <a:latin typeface="Arial MT"/>
                <a:cs typeface="Arial MT"/>
              </a:rPr>
              <a:t> empowers </a:t>
            </a:r>
            <a:r>
              <a:rPr dirty="0" sz="1500">
                <a:latin typeface="Arial MT"/>
                <a:cs typeface="Arial MT"/>
              </a:rPr>
              <a:t>users </a:t>
            </a:r>
            <a:r>
              <a:rPr dirty="0" sz="1500" spc="-25">
                <a:latin typeface="Arial MT"/>
                <a:cs typeface="Arial MT"/>
              </a:rPr>
              <a:t>to </a:t>
            </a:r>
            <a:r>
              <a:rPr dirty="0" sz="1500" spc="5">
                <a:latin typeface="Arial MT"/>
                <a:cs typeface="Arial MT"/>
              </a:rPr>
              <a:t>make </a:t>
            </a:r>
            <a:r>
              <a:rPr dirty="0" sz="1500">
                <a:latin typeface="Arial MT"/>
                <a:cs typeface="Arial MT"/>
              </a:rPr>
              <a:t>informed financial </a:t>
            </a:r>
            <a:r>
              <a:rPr dirty="0" sz="1500" spc="5">
                <a:latin typeface="Arial MT"/>
                <a:cs typeface="Arial MT"/>
              </a:rPr>
              <a:t>decisions, </a:t>
            </a:r>
            <a:r>
              <a:rPr dirty="0" sz="1500">
                <a:latin typeface="Arial MT"/>
                <a:cs typeface="Arial MT"/>
              </a:rPr>
              <a:t>achieve </a:t>
            </a:r>
            <a:r>
              <a:rPr dirty="0" sz="1500" spc="10">
                <a:latin typeface="Arial MT"/>
                <a:cs typeface="Arial MT"/>
              </a:rPr>
              <a:t>their </a:t>
            </a:r>
            <a:r>
              <a:rPr dirty="0" sz="1500">
                <a:latin typeface="Arial MT"/>
                <a:cs typeface="Arial MT"/>
              </a:rPr>
              <a:t>savings </a:t>
            </a:r>
            <a:r>
              <a:rPr dirty="0" sz="1500" spc="-409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goals.</a:t>
            </a:r>
            <a:endParaRPr sz="15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825" y="47625"/>
            <a:ext cx="800100" cy="7905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77225" y="85725"/>
            <a:ext cx="866775" cy="8286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253" y="246062"/>
            <a:ext cx="229679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</a:t>
            </a:r>
            <a:r>
              <a:rPr dirty="0" spc="30"/>
              <a:t>E</a:t>
            </a:r>
            <a:r>
              <a:rPr dirty="0" spc="10"/>
              <a:t>T</a:t>
            </a:r>
            <a:r>
              <a:rPr dirty="0" spc="-15"/>
              <a:t>H</a:t>
            </a:r>
            <a:r>
              <a:rPr dirty="0" spc="-50"/>
              <a:t>O</a:t>
            </a:r>
            <a:r>
              <a:rPr dirty="0" spc="60"/>
              <a:t>D</a:t>
            </a:r>
            <a:r>
              <a:rPr dirty="0" spc="-50"/>
              <a:t>O</a:t>
            </a:r>
            <a:r>
              <a:rPr dirty="0" spc="30"/>
              <a:t>L</a:t>
            </a:r>
            <a:r>
              <a:rPr dirty="0" spc="-50"/>
              <a:t>O</a:t>
            </a:r>
            <a:r>
              <a:rPr dirty="0" spc="45"/>
              <a:t>G</a:t>
            </a:r>
            <a:r>
              <a:rPr dirty="0" spc="-40"/>
              <a:t>I</a:t>
            </a:r>
            <a:r>
              <a:rPr dirty="0" spc="25"/>
              <a:t>E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2832" y="929322"/>
            <a:ext cx="6948170" cy="2230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5" b="1">
                <a:latin typeface="Arial"/>
                <a:cs typeface="Arial"/>
              </a:rPr>
              <a:t>The</a:t>
            </a:r>
            <a:r>
              <a:rPr dirty="0" sz="1500" spc="20" b="1">
                <a:latin typeface="Arial"/>
                <a:cs typeface="Arial"/>
              </a:rPr>
              <a:t> </a:t>
            </a:r>
            <a:r>
              <a:rPr dirty="0" sz="1500" spc="-10" b="1">
                <a:latin typeface="Arial"/>
                <a:cs typeface="Arial"/>
              </a:rPr>
              <a:t>program</a:t>
            </a:r>
            <a:r>
              <a:rPr dirty="0" sz="1500" spc="45" b="1">
                <a:latin typeface="Arial"/>
                <a:cs typeface="Arial"/>
              </a:rPr>
              <a:t> </a:t>
            </a:r>
            <a:r>
              <a:rPr dirty="0" sz="1500" spc="-15" b="1">
                <a:latin typeface="Arial"/>
                <a:cs typeface="Arial"/>
              </a:rPr>
              <a:t>uses</a:t>
            </a:r>
            <a:r>
              <a:rPr dirty="0" sz="1500" spc="2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the</a:t>
            </a:r>
            <a:r>
              <a:rPr dirty="0" sz="1500" spc="-5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following</a:t>
            </a:r>
            <a:r>
              <a:rPr dirty="0" sz="1500" spc="-60" b="1">
                <a:latin typeface="Arial"/>
                <a:cs typeface="Arial"/>
              </a:rPr>
              <a:t> </a:t>
            </a:r>
            <a:r>
              <a:rPr dirty="0" sz="1500" spc="-5" b="1">
                <a:latin typeface="Arial"/>
                <a:cs typeface="Arial"/>
              </a:rPr>
              <a:t>Methodologies</a:t>
            </a:r>
            <a:r>
              <a:rPr dirty="0" sz="1500" spc="2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:</a:t>
            </a:r>
            <a:endParaRPr sz="1500">
              <a:latin typeface="Arial"/>
              <a:cs typeface="Arial"/>
            </a:endParaRPr>
          </a:p>
          <a:p>
            <a:pPr marL="469900" marR="5080" indent="-324485">
              <a:lnSpc>
                <a:spcPct val="112700"/>
              </a:lnSpc>
              <a:spcBef>
                <a:spcPts val="1130"/>
              </a:spcBef>
              <a:buFont typeface="Arial MT"/>
              <a:buChar char="●"/>
              <a:tabLst>
                <a:tab pos="469900" algn="l"/>
                <a:tab pos="470534" algn="l"/>
              </a:tabLst>
            </a:pPr>
            <a:r>
              <a:rPr dirty="0" sz="1500" spc="-5" b="1">
                <a:latin typeface="Arial"/>
                <a:cs typeface="Arial"/>
              </a:rPr>
              <a:t>Event-Driven</a:t>
            </a:r>
            <a:r>
              <a:rPr dirty="0" sz="1500" spc="15" b="1">
                <a:latin typeface="Arial"/>
                <a:cs typeface="Arial"/>
              </a:rPr>
              <a:t> </a:t>
            </a:r>
            <a:r>
              <a:rPr dirty="0" sz="1500" spc="-5" b="1">
                <a:latin typeface="Arial"/>
                <a:cs typeface="Arial"/>
              </a:rPr>
              <a:t>Programming</a:t>
            </a:r>
            <a:r>
              <a:rPr dirty="0" sz="1500" spc="-5">
                <a:latin typeface="Arial MT"/>
                <a:cs typeface="Arial MT"/>
              </a:rPr>
              <a:t>: </a:t>
            </a:r>
            <a:r>
              <a:rPr dirty="0" sz="1500" spc="-15">
                <a:latin typeface="Arial MT"/>
                <a:cs typeface="Arial MT"/>
              </a:rPr>
              <a:t>The</a:t>
            </a:r>
            <a:r>
              <a:rPr dirty="0" sz="1500" spc="2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flow</a:t>
            </a:r>
            <a:r>
              <a:rPr dirty="0" sz="150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of</a:t>
            </a:r>
            <a:r>
              <a:rPr dirty="0" sz="1500" spc="-5">
                <a:latin typeface="Arial MT"/>
                <a:cs typeface="Arial MT"/>
              </a:rPr>
              <a:t> </a:t>
            </a:r>
            <a:r>
              <a:rPr dirty="0" sz="1500" spc="5">
                <a:latin typeface="Arial MT"/>
                <a:cs typeface="Arial MT"/>
              </a:rPr>
              <a:t>the</a:t>
            </a:r>
            <a:r>
              <a:rPr dirty="0" sz="1500" spc="2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program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is</a:t>
            </a:r>
            <a:r>
              <a:rPr dirty="0" sz="1500" spc="3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determined</a:t>
            </a:r>
            <a:r>
              <a:rPr dirty="0" sz="1500" spc="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by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10">
                <a:latin typeface="Arial MT"/>
                <a:cs typeface="Arial MT"/>
              </a:rPr>
              <a:t>user </a:t>
            </a:r>
            <a:r>
              <a:rPr dirty="0" sz="1500" spc="-40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interactions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5">
                <a:latin typeface="Arial MT"/>
                <a:cs typeface="Arial MT"/>
              </a:rPr>
              <a:t>with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5">
                <a:latin typeface="Arial MT"/>
                <a:cs typeface="Arial MT"/>
              </a:rPr>
              <a:t>the</a:t>
            </a:r>
            <a:r>
              <a:rPr dirty="0" sz="1500" spc="20">
                <a:latin typeface="Arial MT"/>
                <a:cs typeface="Arial MT"/>
              </a:rPr>
              <a:t> </a:t>
            </a:r>
            <a:r>
              <a:rPr dirty="0" sz="1500" spc="-15">
                <a:latin typeface="Arial MT"/>
                <a:cs typeface="Arial MT"/>
              </a:rPr>
              <a:t>GUI.</a:t>
            </a:r>
            <a:endParaRPr sz="1500">
              <a:latin typeface="Arial MT"/>
              <a:cs typeface="Arial MT"/>
            </a:endParaRPr>
          </a:p>
          <a:p>
            <a:pPr marL="469900" marR="106045" indent="-324485">
              <a:lnSpc>
                <a:spcPct val="116799"/>
              </a:lnSpc>
              <a:buFont typeface="Arial MT"/>
              <a:buChar char="●"/>
              <a:tabLst>
                <a:tab pos="469900" algn="l"/>
                <a:tab pos="470534" algn="l"/>
              </a:tabLst>
            </a:pPr>
            <a:r>
              <a:rPr dirty="0" sz="1500" spc="-5" b="1">
                <a:latin typeface="Arial"/>
                <a:cs typeface="Arial"/>
              </a:rPr>
              <a:t>Model-View-Controller </a:t>
            </a:r>
            <a:r>
              <a:rPr dirty="0" sz="1500" b="1">
                <a:latin typeface="Arial"/>
                <a:cs typeface="Arial"/>
              </a:rPr>
              <a:t>(MVC)</a:t>
            </a:r>
            <a:r>
              <a:rPr dirty="0" sz="1500">
                <a:latin typeface="Arial MT"/>
                <a:cs typeface="Arial MT"/>
              </a:rPr>
              <a:t>: </a:t>
            </a:r>
            <a:r>
              <a:rPr dirty="0" sz="1500" spc="-5">
                <a:latin typeface="Arial MT"/>
                <a:cs typeface="Arial MT"/>
              </a:rPr>
              <a:t>Separates </a:t>
            </a:r>
            <a:r>
              <a:rPr dirty="0" sz="1500">
                <a:latin typeface="Arial MT"/>
                <a:cs typeface="Arial MT"/>
              </a:rPr>
              <a:t>data management </a:t>
            </a:r>
            <a:r>
              <a:rPr dirty="0" sz="1500" spc="-5">
                <a:latin typeface="Arial MT"/>
                <a:cs typeface="Arial MT"/>
              </a:rPr>
              <a:t>(model), </a:t>
            </a:r>
            <a:r>
              <a:rPr dirty="0" sz="1500" spc="-10">
                <a:latin typeface="Arial MT"/>
                <a:cs typeface="Arial MT"/>
              </a:rPr>
              <a:t>user </a:t>
            </a:r>
            <a:r>
              <a:rPr dirty="0" sz="1500" spc="-40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interface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(view),</a:t>
            </a:r>
            <a:r>
              <a:rPr dirty="0" sz="1500" spc="-10">
                <a:latin typeface="Arial MT"/>
                <a:cs typeface="Arial MT"/>
              </a:rPr>
              <a:t> and</a:t>
            </a:r>
            <a:r>
              <a:rPr dirty="0" sz="1500" spc="2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user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actions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(controller).</a:t>
            </a:r>
            <a:endParaRPr sz="1500">
              <a:latin typeface="Arial MT"/>
              <a:cs typeface="Arial MT"/>
            </a:endParaRPr>
          </a:p>
          <a:p>
            <a:pPr marL="469900" indent="-324485">
              <a:lnSpc>
                <a:spcPct val="100000"/>
              </a:lnSpc>
              <a:spcBef>
                <a:spcPts val="229"/>
              </a:spcBef>
              <a:buFont typeface="Arial MT"/>
              <a:buChar char="●"/>
              <a:tabLst>
                <a:tab pos="469900" algn="l"/>
                <a:tab pos="470534" algn="l"/>
              </a:tabLst>
            </a:pPr>
            <a:r>
              <a:rPr dirty="0" sz="1500" b="1">
                <a:latin typeface="Arial"/>
                <a:cs typeface="Arial"/>
              </a:rPr>
              <a:t>Swing</a:t>
            </a:r>
            <a:r>
              <a:rPr dirty="0" sz="1500" spc="-5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GUI</a:t>
            </a:r>
            <a:r>
              <a:rPr dirty="0" sz="1500">
                <a:latin typeface="Arial MT"/>
                <a:cs typeface="Arial MT"/>
              </a:rPr>
              <a:t>:</a:t>
            </a:r>
            <a:r>
              <a:rPr dirty="0" sz="1500" spc="-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Utilizes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Java's</a:t>
            </a:r>
            <a:r>
              <a:rPr dirty="0" sz="1500" spc="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Swing</a:t>
            </a:r>
            <a:r>
              <a:rPr dirty="0" sz="1500" spc="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library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5">
                <a:latin typeface="Arial MT"/>
                <a:cs typeface="Arial MT"/>
              </a:rPr>
              <a:t>for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creating</a:t>
            </a:r>
            <a:r>
              <a:rPr dirty="0" sz="1500" spc="30">
                <a:latin typeface="Arial MT"/>
                <a:cs typeface="Arial MT"/>
              </a:rPr>
              <a:t> </a:t>
            </a:r>
            <a:r>
              <a:rPr dirty="0" sz="1500" spc="5">
                <a:latin typeface="Arial MT"/>
                <a:cs typeface="Arial MT"/>
              </a:rPr>
              <a:t>the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graphical</a:t>
            </a:r>
            <a:r>
              <a:rPr dirty="0" sz="1500">
                <a:latin typeface="Arial MT"/>
                <a:cs typeface="Arial MT"/>
              </a:rPr>
              <a:t> interface.</a:t>
            </a:r>
            <a:endParaRPr sz="1500">
              <a:latin typeface="Arial MT"/>
              <a:cs typeface="Arial MT"/>
            </a:endParaRPr>
          </a:p>
          <a:p>
            <a:pPr marL="469900" indent="-324485">
              <a:lnSpc>
                <a:spcPct val="100000"/>
              </a:lnSpc>
              <a:spcBef>
                <a:spcPts val="305"/>
              </a:spcBef>
              <a:buFont typeface="Arial MT"/>
              <a:buChar char="●"/>
              <a:tabLst>
                <a:tab pos="469900" algn="l"/>
                <a:tab pos="470534" algn="l"/>
              </a:tabLst>
            </a:pPr>
            <a:r>
              <a:rPr dirty="0" sz="1500" spc="-5" b="1">
                <a:latin typeface="Arial"/>
                <a:cs typeface="Arial"/>
              </a:rPr>
              <a:t>Input</a:t>
            </a:r>
            <a:r>
              <a:rPr dirty="0" sz="1500" spc="-15" b="1">
                <a:latin typeface="Arial"/>
                <a:cs typeface="Arial"/>
              </a:rPr>
              <a:t> </a:t>
            </a:r>
            <a:r>
              <a:rPr dirty="0" sz="1500" spc="-5" b="1">
                <a:latin typeface="Arial"/>
                <a:cs typeface="Arial"/>
              </a:rPr>
              <a:t>Validation</a:t>
            </a:r>
            <a:r>
              <a:rPr dirty="0" sz="1500" spc="-5">
                <a:latin typeface="Arial MT"/>
                <a:cs typeface="Arial MT"/>
              </a:rPr>
              <a:t>: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5">
                <a:latin typeface="Arial MT"/>
                <a:cs typeface="Arial MT"/>
              </a:rPr>
              <a:t>Ensures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user</a:t>
            </a:r>
            <a:r>
              <a:rPr dirty="0" sz="1500" spc="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input</a:t>
            </a:r>
            <a:r>
              <a:rPr dirty="0" sz="1500" spc="-5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is</a:t>
            </a:r>
            <a:r>
              <a:rPr dirty="0" sz="1500" spc="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correct</a:t>
            </a:r>
            <a:r>
              <a:rPr dirty="0" sz="1500" spc="-5">
                <a:latin typeface="Arial MT"/>
                <a:cs typeface="Arial MT"/>
              </a:rPr>
              <a:t> </a:t>
            </a:r>
            <a:r>
              <a:rPr dirty="0" sz="1500" spc="15">
                <a:latin typeface="Arial MT"/>
                <a:cs typeface="Arial MT"/>
              </a:rPr>
              <a:t>and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5">
                <a:latin typeface="Arial MT"/>
                <a:cs typeface="Arial MT"/>
              </a:rPr>
              <a:t>handles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errors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229"/>
              </a:spcBef>
            </a:pPr>
            <a:r>
              <a:rPr dirty="0" sz="1500" spc="-5">
                <a:latin typeface="Arial MT"/>
                <a:cs typeface="Arial MT"/>
              </a:rPr>
              <a:t>appropriately.</a:t>
            </a:r>
            <a:endParaRPr sz="15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825" y="47625"/>
            <a:ext cx="800100" cy="7905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77225" y="85725"/>
            <a:ext cx="866775" cy="8286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0229" y="246062"/>
            <a:ext cx="546798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ARCHITECTURE</a:t>
            </a:r>
            <a:r>
              <a:rPr dirty="0" spc="5"/>
              <a:t> </a:t>
            </a:r>
            <a:r>
              <a:rPr dirty="0" spc="10"/>
              <a:t>OF</a:t>
            </a:r>
            <a:r>
              <a:rPr dirty="0"/>
              <a:t> </a:t>
            </a:r>
            <a:r>
              <a:rPr dirty="0" spc="-5"/>
              <a:t>THE</a:t>
            </a:r>
            <a:r>
              <a:rPr dirty="0" spc="-65"/>
              <a:t> </a:t>
            </a:r>
            <a:r>
              <a:rPr dirty="0" spc="5"/>
              <a:t>PROPOSED</a:t>
            </a:r>
            <a:r>
              <a:rPr dirty="0" spc="-30"/>
              <a:t> </a:t>
            </a:r>
            <a:r>
              <a:rPr dirty="0" spc="-10"/>
              <a:t>SYSTEM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825" y="47625"/>
            <a:ext cx="800100" cy="7905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77225" y="85725"/>
            <a:ext cx="866775" cy="8286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38325" y="1333500"/>
            <a:ext cx="5638800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0520" y="219321"/>
            <a:ext cx="3376295" cy="855344"/>
          </a:xfrm>
          <a:prstGeom prst="rect"/>
        </p:spPr>
        <p:txBody>
          <a:bodyPr wrap="square" lIns="0" tIns="679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dirty="0" spc="-5"/>
              <a:t>LIST</a:t>
            </a:r>
            <a:r>
              <a:rPr dirty="0" spc="-50"/>
              <a:t> </a:t>
            </a:r>
            <a:r>
              <a:rPr dirty="0" spc="10"/>
              <a:t>OF</a:t>
            </a:r>
            <a:r>
              <a:rPr dirty="0" spc="-35"/>
              <a:t> </a:t>
            </a:r>
            <a:r>
              <a:rPr dirty="0"/>
              <a:t>MODULES</a:t>
            </a:r>
          </a:p>
          <a:p>
            <a:pPr algn="ctr">
              <a:lnSpc>
                <a:spcPct val="100000"/>
              </a:lnSpc>
              <a:spcBef>
                <a:spcPts val="450"/>
              </a:spcBef>
            </a:pPr>
            <a:r>
              <a:rPr dirty="0" sz="2300" spc="-5">
                <a:latin typeface="Arial"/>
                <a:cs typeface="Arial"/>
              </a:rPr>
              <a:t>MODULE</a:t>
            </a:r>
            <a:r>
              <a:rPr dirty="0" sz="2300" spc="-80">
                <a:latin typeface="Arial"/>
                <a:cs typeface="Arial"/>
              </a:rPr>
              <a:t> </a:t>
            </a:r>
            <a:r>
              <a:rPr dirty="0" sz="2300" spc="5">
                <a:latin typeface="Arial"/>
                <a:cs typeface="Arial"/>
              </a:rPr>
              <a:t>DESCRIPTION</a:t>
            </a:r>
            <a:endParaRPr sz="2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25650" y="1395031"/>
            <a:ext cx="6036945" cy="23158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5" b="1">
                <a:latin typeface="Arial"/>
                <a:cs typeface="Arial"/>
              </a:rPr>
              <a:t>The</a:t>
            </a:r>
            <a:r>
              <a:rPr dirty="0" sz="1500" spc="15" b="1">
                <a:latin typeface="Arial"/>
                <a:cs typeface="Arial"/>
              </a:rPr>
              <a:t> </a:t>
            </a:r>
            <a:r>
              <a:rPr dirty="0" sz="1500" spc="-10" b="1">
                <a:latin typeface="Arial"/>
                <a:cs typeface="Arial"/>
              </a:rPr>
              <a:t>program</a:t>
            </a:r>
            <a:r>
              <a:rPr dirty="0" sz="1500" spc="45" b="1">
                <a:latin typeface="Arial"/>
                <a:cs typeface="Arial"/>
              </a:rPr>
              <a:t> </a:t>
            </a:r>
            <a:r>
              <a:rPr dirty="0" sz="1500" spc="-15" b="1">
                <a:latin typeface="Arial"/>
                <a:cs typeface="Arial"/>
              </a:rPr>
              <a:t>uses</a:t>
            </a:r>
            <a:r>
              <a:rPr dirty="0" sz="1500" spc="1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the</a:t>
            </a:r>
            <a:r>
              <a:rPr dirty="0" sz="1500" spc="-5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following</a:t>
            </a:r>
            <a:r>
              <a:rPr dirty="0" sz="1500" spc="-60" b="1">
                <a:latin typeface="Arial"/>
                <a:cs typeface="Arial"/>
              </a:rPr>
              <a:t> </a:t>
            </a:r>
            <a:r>
              <a:rPr dirty="0" sz="1500" spc="-5" b="1">
                <a:latin typeface="Arial"/>
                <a:cs typeface="Arial"/>
              </a:rPr>
              <a:t>modules</a:t>
            </a:r>
            <a:r>
              <a:rPr dirty="0" sz="1500" spc="1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: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Arial"/>
              <a:cs typeface="Arial"/>
            </a:endParaRPr>
          </a:p>
          <a:p>
            <a:pPr marL="470534" indent="-324485">
              <a:lnSpc>
                <a:spcPct val="100000"/>
              </a:lnSpc>
              <a:buFont typeface="Arial MT"/>
              <a:buChar char="●"/>
              <a:tabLst>
                <a:tab pos="469900" algn="l"/>
                <a:tab pos="470534" algn="l"/>
              </a:tabLst>
            </a:pPr>
            <a:r>
              <a:rPr dirty="0" sz="1500" b="1">
                <a:latin typeface="Arial"/>
                <a:cs typeface="Arial"/>
              </a:rPr>
              <a:t>ADD</a:t>
            </a:r>
            <a:r>
              <a:rPr dirty="0" sz="1500" spc="-1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:</a:t>
            </a:r>
            <a:r>
              <a:rPr dirty="0" sz="1500" spc="400" b="1">
                <a:latin typeface="Arial"/>
                <a:cs typeface="Arial"/>
              </a:rPr>
              <a:t> </a:t>
            </a:r>
            <a:r>
              <a:rPr dirty="0" sz="1500" spc="-10">
                <a:latin typeface="Arial MT"/>
                <a:cs typeface="Arial MT"/>
              </a:rPr>
              <a:t>To</a:t>
            </a:r>
            <a:r>
              <a:rPr dirty="0" sz="1500" spc="1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add</a:t>
            </a:r>
            <a:r>
              <a:rPr dirty="0" sz="1500" spc="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income</a:t>
            </a:r>
            <a:r>
              <a:rPr dirty="0" sz="1500" spc="1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and</a:t>
            </a:r>
            <a:r>
              <a:rPr dirty="0" sz="1500" spc="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expenses.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●"/>
            </a:pPr>
            <a:endParaRPr sz="1550">
              <a:latin typeface="Arial MT"/>
              <a:cs typeface="Arial MT"/>
            </a:endParaRPr>
          </a:p>
          <a:p>
            <a:pPr marL="470534" indent="-324485">
              <a:lnSpc>
                <a:spcPct val="100000"/>
              </a:lnSpc>
              <a:buFont typeface="Arial MT"/>
              <a:buChar char="●"/>
              <a:tabLst>
                <a:tab pos="469900" algn="l"/>
                <a:tab pos="470534" algn="l"/>
              </a:tabLst>
            </a:pPr>
            <a:r>
              <a:rPr dirty="0" sz="1500" b="1">
                <a:latin typeface="Arial"/>
                <a:cs typeface="Arial"/>
              </a:rPr>
              <a:t>DELETE</a:t>
            </a:r>
            <a:r>
              <a:rPr dirty="0" sz="1500" spc="-7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:</a:t>
            </a:r>
            <a:r>
              <a:rPr dirty="0" sz="1500" spc="430" b="1">
                <a:latin typeface="Arial"/>
                <a:cs typeface="Arial"/>
              </a:rPr>
              <a:t> </a:t>
            </a:r>
            <a:r>
              <a:rPr dirty="0" sz="1500">
                <a:latin typeface="Arial MT"/>
                <a:cs typeface="Arial MT"/>
              </a:rPr>
              <a:t>Delete</a:t>
            </a:r>
            <a:r>
              <a:rPr dirty="0" sz="1500" spc="1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income</a:t>
            </a:r>
            <a:r>
              <a:rPr dirty="0" sz="1500" spc="1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and</a:t>
            </a:r>
            <a:r>
              <a:rPr dirty="0" sz="1500" spc="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expenses.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●"/>
            </a:pPr>
            <a:endParaRPr sz="1550">
              <a:latin typeface="Arial MT"/>
              <a:cs typeface="Arial MT"/>
            </a:endParaRPr>
          </a:p>
          <a:p>
            <a:pPr marL="470534" indent="-324485">
              <a:lnSpc>
                <a:spcPct val="100000"/>
              </a:lnSpc>
              <a:buFont typeface="Arial MT"/>
              <a:buChar char="●"/>
              <a:tabLst>
                <a:tab pos="469900" algn="l"/>
                <a:tab pos="470534" algn="l"/>
              </a:tabLst>
            </a:pPr>
            <a:r>
              <a:rPr dirty="0" sz="1500" spc="-10" b="1">
                <a:latin typeface="Arial"/>
                <a:cs typeface="Arial"/>
              </a:rPr>
              <a:t>EDIT</a:t>
            </a:r>
            <a:r>
              <a:rPr dirty="0" sz="1500" b="1">
                <a:latin typeface="Arial"/>
                <a:cs typeface="Arial"/>
              </a:rPr>
              <a:t> :</a:t>
            </a:r>
            <a:r>
              <a:rPr dirty="0" sz="1500" spc="395" b="1">
                <a:latin typeface="Arial"/>
                <a:cs typeface="Arial"/>
              </a:rPr>
              <a:t> </a:t>
            </a:r>
            <a:r>
              <a:rPr dirty="0" sz="1500" spc="-5">
                <a:latin typeface="Arial MT"/>
                <a:cs typeface="Arial MT"/>
              </a:rPr>
              <a:t>Edit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spc="5">
                <a:latin typeface="Arial MT"/>
                <a:cs typeface="Arial MT"/>
              </a:rPr>
              <a:t>income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 spc="15">
                <a:latin typeface="Arial MT"/>
                <a:cs typeface="Arial MT"/>
              </a:rPr>
              <a:t>and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expenses.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●"/>
            </a:pPr>
            <a:endParaRPr sz="1550">
              <a:latin typeface="Arial MT"/>
              <a:cs typeface="Arial MT"/>
            </a:endParaRPr>
          </a:p>
          <a:p>
            <a:pPr marL="470534" indent="-324485">
              <a:lnSpc>
                <a:spcPct val="100000"/>
              </a:lnSpc>
              <a:buFont typeface="Arial MT"/>
              <a:buChar char="●"/>
              <a:tabLst>
                <a:tab pos="469900" algn="l"/>
                <a:tab pos="470534" algn="l"/>
              </a:tabLst>
            </a:pPr>
            <a:r>
              <a:rPr dirty="0" sz="1500" spc="-5" b="1">
                <a:latin typeface="Arial"/>
                <a:cs typeface="Arial"/>
              </a:rPr>
              <a:t>SUMMARISE</a:t>
            </a:r>
            <a:r>
              <a:rPr dirty="0" sz="1500" b="1">
                <a:latin typeface="Arial"/>
                <a:cs typeface="Arial"/>
              </a:rPr>
              <a:t> :</a:t>
            </a:r>
            <a:r>
              <a:rPr dirty="0" sz="1500" spc="-5" b="1">
                <a:latin typeface="Arial"/>
                <a:cs typeface="Arial"/>
              </a:rPr>
              <a:t> </a:t>
            </a:r>
            <a:r>
              <a:rPr dirty="0" sz="1500" spc="-5">
                <a:latin typeface="Arial MT"/>
                <a:cs typeface="Arial MT"/>
              </a:rPr>
              <a:t>Summarise</a:t>
            </a:r>
            <a:r>
              <a:rPr dirty="0" sz="1500" spc="1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income</a:t>
            </a:r>
            <a:r>
              <a:rPr dirty="0" sz="1500" spc="2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and</a:t>
            </a:r>
            <a:r>
              <a:rPr dirty="0" sz="1500" spc="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expenses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5">
                <a:latin typeface="Arial MT"/>
                <a:cs typeface="Arial MT"/>
              </a:rPr>
              <a:t>for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savings</a:t>
            </a:r>
            <a:r>
              <a:rPr dirty="0" sz="1500" spc="2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and</a:t>
            </a:r>
            <a:endParaRPr sz="1500">
              <a:latin typeface="Arial MT"/>
              <a:cs typeface="Arial MT"/>
            </a:endParaRPr>
          </a:p>
          <a:p>
            <a:pPr marL="470534">
              <a:lnSpc>
                <a:spcPct val="100000"/>
              </a:lnSpc>
              <a:spcBef>
                <a:spcPts val="5"/>
              </a:spcBef>
            </a:pPr>
            <a:r>
              <a:rPr dirty="0" sz="1500" spc="-10">
                <a:latin typeface="Arial MT"/>
                <a:cs typeface="Arial MT"/>
              </a:rPr>
              <a:t>manage </a:t>
            </a:r>
            <a:r>
              <a:rPr dirty="0" sz="1500">
                <a:latin typeface="Arial MT"/>
                <a:cs typeface="Arial MT"/>
              </a:rPr>
              <a:t>expenses.</a:t>
            </a:r>
            <a:endParaRPr sz="15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825" y="47625"/>
            <a:ext cx="800100" cy="7905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77225" y="85725"/>
            <a:ext cx="866775" cy="8286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81779" y="246062"/>
            <a:ext cx="988694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</a:t>
            </a:r>
            <a:r>
              <a:rPr dirty="0" spc="25"/>
              <a:t>E</a:t>
            </a:r>
            <a:r>
              <a:rPr dirty="0"/>
              <a:t>R</a:t>
            </a:r>
            <a:r>
              <a:rPr dirty="0" spc="-45"/>
              <a:t>I</a:t>
            </a:r>
            <a:r>
              <a:rPr dirty="0" spc="5"/>
              <a:t>T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9497" y="1100836"/>
            <a:ext cx="7239634" cy="35661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00" b="1">
                <a:latin typeface="Arial"/>
                <a:cs typeface="Arial"/>
              </a:rPr>
              <a:t>A</a:t>
            </a:r>
            <a:r>
              <a:rPr dirty="0" sz="1500" spc="-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budget</a:t>
            </a:r>
            <a:r>
              <a:rPr dirty="0" sz="1500" spc="-1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calculator</a:t>
            </a:r>
            <a:r>
              <a:rPr dirty="0" sz="1500" spc="-2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project</a:t>
            </a:r>
            <a:r>
              <a:rPr dirty="0" sz="1500" spc="-20" b="1">
                <a:latin typeface="Arial"/>
                <a:cs typeface="Arial"/>
              </a:rPr>
              <a:t> </a:t>
            </a:r>
            <a:r>
              <a:rPr dirty="0" sz="1500" spc="5" b="1">
                <a:latin typeface="Arial"/>
                <a:cs typeface="Arial"/>
              </a:rPr>
              <a:t>offers</a:t>
            </a:r>
            <a:r>
              <a:rPr dirty="0" sz="1500" spc="-50" b="1">
                <a:latin typeface="Arial"/>
                <a:cs typeface="Arial"/>
              </a:rPr>
              <a:t> </a:t>
            </a:r>
            <a:r>
              <a:rPr dirty="0" sz="1500" spc="5" b="1">
                <a:latin typeface="Arial"/>
                <a:cs typeface="Arial"/>
              </a:rPr>
              <a:t>several</a:t>
            </a:r>
            <a:r>
              <a:rPr dirty="0" sz="1500" spc="-10" b="1">
                <a:latin typeface="Arial"/>
                <a:cs typeface="Arial"/>
              </a:rPr>
              <a:t> </a:t>
            </a:r>
            <a:r>
              <a:rPr dirty="0" sz="1500" spc="-5" b="1">
                <a:latin typeface="Arial"/>
                <a:cs typeface="Arial"/>
              </a:rPr>
              <a:t>key</a:t>
            </a:r>
            <a:r>
              <a:rPr dirty="0" sz="1500" spc="25" b="1">
                <a:latin typeface="Arial"/>
                <a:cs typeface="Arial"/>
              </a:rPr>
              <a:t> </a:t>
            </a:r>
            <a:r>
              <a:rPr dirty="0" sz="1500" spc="-5" b="1">
                <a:latin typeface="Arial"/>
                <a:cs typeface="Arial"/>
              </a:rPr>
              <a:t>merits:</a:t>
            </a:r>
            <a:endParaRPr sz="1500">
              <a:latin typeface="Arial"/>
              <a:cs typeface="Arial"/>
            </a:endParaRPr>
          </a:p>
          <a:p>
            <a:pPr marL="469900" marR="66675" indent="-324485">
              <a:lnSpc>
                <a:spcPct val="116900"/>
              </a:lnSpc>
              <a:spcBef>
                <a:spcPts val="112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1500" spc="-5" b="1">
                <a:latin typeface="Arial"/>
                <a:cs typeface="Arial"/>
              </a:rPr>
              <a:t>Improved Financial Management</a:t>
            </a:r>
            <a:r>
              <a:rPr dirty="0" sz="1500" spc="-5">
                <a:latin typeface="Arial MT"/>
                <a:cs typeface="Arial MT"/>
              </a:rPr>
              <a:t>: </a:t>
            </a:r>
            <a:r>
              <a:rPr dirty="0" sz="1500" spc="15">
                <a:latin typeface="Arial MT"/>
                <a:cs typeface="Arial MT"/>
              </a:rPr>
              <a:t>It </a:t>
            </a:r>
            <a:r>
              <a:rPr dirty="0" sz="1500">
                <a:latin typeface="Arial MT"/>
                <a:cs typeface="Arial MT"/>
              </a:rPr>
              <a:t>helps individuals </a:t>
            </a:r>
            <a:r>
              <a:rPr dirty="0" sz="1500" spc="15">
                <a:latin typeface="Arial MT"/>
                <a:cs typeface="Arial MT"/>
              </a:rPr>
              <a:t>and </a:t>
            </a:r>
            <a:r>
              <a:rPr dirty="0" sz="1500" spc="5">
                <a:latin typeface="Arial MT"/>
                <a:cs typeface="Arial MT"/>
              </a:rPr>
              <a:t>businesses track </a:t>
            </a:r>
            <a:r>
              <a:rPr dirty="0" sz="1500" spc="10">
                <a:latin typeface="Arial MT"/>
                <a:cs typeface="Arial MT"/>
              </a:rPr>
              <a:t> </a:t>
            </a:r>
            <a:r>
              <a:rPr dirty="0" sz="1500" spc="5">
                <a:latin typeface="Arial MT"/>
                <a:cs typeface="Arial MT"/>
              </a:rPr>
              <a:t>income </a:t>
            </a:r>
            <a:r>
              <a:rPr dirty="0" sz="1500" spc="15">
                <a:latin typeface="Arial MT"/>
                <a:cs typeface="Arial MT"/>
              </a:rPr>
              <a:t>and </a:t>
            </a:r>
            <a:r>
              <a:rPr dirty="0" sz="1500">
                <a:latin typeface="Arial MT"/>
                <a:cs typeface="Arial MT"/>
              </a:rPr>
              <a:t>expenses, </a:t>
            </a:r>
            <a:r>
              <a:rPr dirty="0" sz="1500" spc="-5">
                <a:latin typeface="Arial MT"/>
                <a:cs typeface="Arial MT"/>
              </a:rPr>
              <a:t>providing </a:t>
            </a:r>
            <a:r>
              <a:rPr dirty="0" sz="1500">
                <a:latin typeface="Arial MT"/>
                <a:cs typeface="Arial MT"/>
              </a:rPr>
              <a:t>a clear </a:t>
            </a:r>
            <a:r>
              <a:rPr dirty="0" sz="1500" spc="-10">
                <a:latin typeface="Arial MT"/>
                <a:cs typeface="Arial MT"/>
              </a:rPr>
              <a:t>overview </a:t>
            </a:r>
            <a:r>
              <a:rPr dirty="0" sz="1500" spc="30">
                <a:latin typeface="Arial MT"/>
                <a:cs typeface="Arial MT"/>
              </a:rPr>
              <a:t>of </a:t>
            </a:r>
            <a:r>
              <a:rPr dirty="0" sz="1500" spc="-10">
                <a:latin typeface="Arial MT"/>
                <a:cs typeface="Arial MT"/>
              </a:rPr>
              <a:t>their </a:t>
            </a:r>
            <a:r>
              <a:rPr dirty="0" sz="1500" spc="-5">
                <a:latin typeface="Arial MT"/>
                <a:cs typeface="Arial MT"/>
              </a:rPr>
              <a:t>financial </a:t>
            </a:r>
            <a:r>
              <a:rPr dirty="0" sz="1500">
                <a:latin typeface="Arial MT"/>
                <a:cs typeface="Arial MT"/>
              </a:rPr>
              <a:t>situation </a:t>
            </a:r>
            <a:r>
              <a:rPr dirty="0" sz="1500" spc="15">
                <a:latin typeface="Arial MT"/>
                <a:cs typeface="Arial MT"/>
              </a:rPr>
              <a:t>and </a:t>
            </a:r>
            <a:r>
              <a:rPr dirty="0" sz="1500" spc="-40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enabling</a:t>
            </a:r>
            <a:r>
              <a:rPr dirty="0" sz="1500" spc="1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better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decision-making.</a:t>
            </a:r>
            <a:endParaRPr sz="1500">
              <a:latin typeface="Arial MT"/>
              <a:cs typeface="Arial MT"/>
            </a:endParaRPr>
          </a:p>
          <a:p>
            <a:pPr marL="469900" indent="-324485">
              <a:lnSpc>
                <a:spcPct val="100000"/>
              </a:lnSpc>
              <a:spcBef>
                <a:spcPts val="229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1500" spc="-5" b="1">
                <a:latin typeface="Arial"/>
                <a:cs typeface="Arial"/>
              </a:rPr>
              <a:t>Promotes</a:t>
            </a:r>
            <a:r>
              <a:rPr dirty="0" sz="1500" spc="15" b="1">
                <a:latin typeface="Arial"/>
                <a:cs typeface="Arial"/>
              </a:rPr>
              <a:t> </a:t>
            </a:r>
            <a:r>
              <a:rPr dirty="0" sz="1500" spc="-5" b="1">
                <a:latin typeface="Arial"/>
                <a:cs typeface="Arial"/>
              </a:rPr>
              <a:t>Saving</a:t>
            </a:r>
            <a:r>
              <a:rPr dirty="0" sz="1500" spc="-5">
                <a:latin typeface="Arial MT"/>
                <a:cs typeface="Arial MT"/>
              </a:rPr>
              <a:t>: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15">
                <a:latin typeface="Arial MT"/>
                <a:cs typeface="Arial MT"/>
              </a:rPr>
              <a:t>By</a:t>
            </a:r>
            <a:r>
              <a:rPr dirty="0" sz="1500" spc="3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allowing</a:t>
            </a:r>
            <a:r>
              <a:rPr dirty="0" sz="1500" spc="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users</a:t>
            </a:r>
            <a:r>
              <a:rPr dirty="0" sz="1500" spc="30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to</a:t>
            </a:r>
            <a:r>
              <a:rPr dirty="0" sz="1500" spc="1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set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financial</a:t>
            </a:r>
            <a:r>
              <a:rPr dirty="0" sz="1500">
                <a:latin typeface="Arial MT"/>
                <a:cs typeface="Arial MT"/>
              </a:rPr>
              <a:t> goals</a:t>
            </a:r>
            <a:r>
              <a:rPr dirty="0" sz="1500" spc="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and</a:t>
            </a:r>
            <a:r>
              <a:rPr dirty="0" sz="1500" spc="20">
                <a:latin typeface="Arial MT"/>
                <a:cs typeface="Arial MT"/>
              </a:rPr>
              <a:t> </a:t>
            </a:r>
            <a:r>
              <a:rPr dirty="0" sz="1500" spc="-15">
                <a:latin typeface="Arial MT"/>
                <a:cs typeface="Arial MT"/>
              </a:rPr>
              <a:t>budget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305"/>
              </a:spcBef>
            </a:pPr>
            <a:r>
              <a:rPr dirty="0" sz="1500">
                <a:latin typeface="Arial MT"/>
                <a:cs typeface="Arial MT"/>
              </a:rPr>
              <a:t>allocations,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it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encourages</a:t>
            </a:r>
            <a:r>
              <a:rPr dirty="0" sz="1500" spc="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saving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15">
                <a:latin typeface="Arial MT"/>
                <a:cs typeface="Arial MT"/>
              </a:rPr>
              <a:t>and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prioritizing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5">
                <a:latin typeface="Arial MT"/>
                <a:cs typeface="Arial MT"/>
              </a:rPr>
              <a:t>necessary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expenses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10">
                <a:latin typeface="Arial MT"/>
                <a:cs typeface="Arial MT"/>
              </a:rPr>
              <a:t>over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225"/>
              </a:spcBef>
            </a:pPr>
            <a:r>
              <a:rPr dirty="0" sz="1500" spc="-5">
                <a:latin typeface="Arial MT"/>
                <a:cs typeface="Arial MT"/>
              </a:rPr>
              <a:t>luxuries.</a:t>
            </a:r>
            <a:endParaRPr sz="1500">
              <a:latin typeface="Arial MT"/>
              <a:cs typeface="Arial MT"/>
            </a:endParaRPr>
          </a:p>
          <a:p>
            <a:pPr algn="just" marL="469900" marR="541655" indent="-324485">
              <a:lnSpc>
                <a:spcPct val="114799"/>
              </a:lnSpc>
              <a:spcBef>
                <a:spcPts val="40"/>
              </a:spcBef>
              <a:buAutoNum type="arabicPeriod" startAt="3"/>
              <a:tabLst>
                <a:tab pos="470534" algn="l"/>
              </a:tabLst>
            </a:pPr>
            <a:r>
              <a:rPr dirty="0" sz="1500" spc="-10" b="1">
                <a:latin typeface="Arial"/>
                <a:cs typeface="Arial"/>
              </a:rPr>
              <a:t>Enhanced </a:t>
            </a:r>
            <a:r>
              <a:rPr dirty="0" sz="1500" spc="-5" b="1">
                <a:latin typeface="Arial"/>
                <a:cs typeface="Arial"/>
              </a:rPr>
              <a:t>Financial </a:t>
            </a:r>
            <a:r>
              <a:rPr dirty="0" sz="1500" b="1">
                <a:latin typeface="Arial"/>
                <a:cs typeface="Arial"/>
              </a:rPr>
              <a:t>Awareness</a:t>
            </a:r>
            <a:r>
              <a:rPr dirty="0" sz="1500">
                <a:latin typeface="Arial MT"/>
                <a:cs typeface="Arial MT"/>
              </a:rPr>
              <a:t>: </a:t>
            </a:r>
            <a:r>
              <a:rPr dirty="0" sz="1500" spc="5">
                <a:latin typeface="Arial MT"/>
                <a:cs typeface="Arial MT"/>
              </a:rPr>
              <a:t>Regular </a:t>
            </a:r>
            <a:r>
              <a:rPr dirty="0" sz="1500" spc="-5">
                <a:latin typeface="Arial MT"/>
                <a:cs typeface="Arial MT"/>
              </a:rPr>
              <a:t>use of </a:t>
            </a:r>
            <a:r>
              <a:rPr dirty="0" sz="1500" spc="5">
                <a:latin typeface="Arial MT"/>
                <a:cs typeface="Arial MT"/>
              </a:rPr>
              <a:t>the </a:t>
            </a:r>
            <a:r>
              <a:rPr dirty="0" sz="1500">
                <a:latin typeface="Arial MT"/>
                <a:cs typeface="Arial MT"/>
              </a:rPr>
              <a:t>calculator </a:t>
            </a:r>
            <a:r>
              <a:rPr dirty="0" sz="1500" spc="-5">
                <a:latin typeface="Arial MT"/>
                <a:cs typeface="Arial MT"/>
              </a:rPr>
              <a:t>can </a:t>
            </a:r>
            <a:r>
              <a:rPr dirty="0" sz="1500" spc="10">
                <a:latin typeface="Arial MT"/>
                <a:cs typeface="Arial MT"/>
              </a:rPr>
              <a:t>raise </a:t>
            </a:r>
            <a:r>
              <a:rPr dirty="0" sz="1500" spc="-40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awareness</a:t>
            </a:r>
            <a:r>
              <a:rPr dirty="0" sz="1500" spc="25">
                <a:latin typeface="Arial MT"/>
                <a:cs typeface="Arial MT"/>
              </a:rPr>
              <a:t> </a:t>
            </a:r>
            <a:r>
              <a:rPr dirty="0" sz="1500" spc="-15">
                <a:latin typeface="Arial MT"/>
                <a:cs typeface="Arial MT"/>
              </a:rPr>
              <a:t>about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5">
                <a:latin typeface="Arial MT"/>
                <a:cs typeface="Arial MT"/>
              </a:rPr>
              <a:t>spending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5">
                <a:latin typeface="Arial MT"/>
                <a:cs typeface="Arial MT"/>
              </a:rPr>
              <a:t>habits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15">
                <a:latin typeface="Arial MT"/>
                <a:cs typeface="Arial MT"/>
              </a:rPr>
              <a:t>and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5">
                <a:latin typeface="Arial MT"/>
                <a:cs typeface="Arial MT"/>
              </a:rPr>
              <a:t>highlight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areas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5">
                <a:latin typeface="Arial MT"/>
                <a:cs typeface="Arial MT"/>
              </a:rPr>
              <a:t>where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unnecessary </a:t>
            </a:r>
            <a:r>
              <a:rPr dirty="0" sz="1500" spc="-40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expenditures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20">
                <a:latin typeface="Arial MT"/>
                <a:cs typeface="Arial MT"/>
              </a:rPr>
              <a:t>can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be</a:t>
            </a:r>
            <a:r>
              <a:rPr dirty="0" sz="1500" spc="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reduced.</a:t>
            </a:r>
            <a:endParaRPr sz="1500">
              <a:latin typeface="Arial MT"/>
              <a:cs typeface="Arial MT"/>
            </a:endParaRPr>
          </a:p>
          <a:p>
            <a:pPr marL="469900" marR="5080" indent="-324485">
              <a:lnSpc>
                <a:spcPct val="114799"/>
              </a:lnSpc>
              <a:spcBef>
                <a:spcPts val="40"/>
              </a:spcBef>
              <a:buAutoNum type="arabicPeriod" startAt="3"/>
              <a:tabLst>
                <a:tab pos="469900" algn="l"/>
                <a:tab pos="470534" algn="l"/>
              </a:tabLst>
            </a:pPr>
            <a:r>
              <a:rPr dirty="0" sz="1500" spc="-5" b="1">
                <a:latin typeface="Arial"/>
                <a:cs typeface="Arial"/>
              </a:rPr>
              <a:t>Customizable</a:t>
            </a:r>
            <a:r>
              <a:rPr dirty="0" sz="1500" spc="20" b="1">
                <a:latin typeface="Arial"/>
                <a:cs typeface="Arial"/>
              </a:rPr>
              <a:t> </a:t>
            </a:r>
            <a:r>
              <a:rPr dirty="0" sz="1500" spc="-5" b="1">
                <a:latin typeface="Arial"/>
                <a:cs typeface="Arial"/>
              </a:rPr>
              <a:t>Budgeting</a:t>
            </a:r>
            <a:r>
              <a:rPr dirty="0" sz="1500" spc="-5">
                <a:latin typeface="Arial MT"/>
                <a:cs typeface="Arial MT"/>
              </a:rPr>
              <a:t>: Users</a:t>
            </a:r>
            <a:r>
              <a:rPr dirty="0" sz="1500" spc="3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can</a:t>
            </a:r>
            <a:r>
              <a:rPr dirty="0" sz="1500" spc="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tailor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the</a:t>
            </a:r>
            <a:r>
              <a:rPr dirty="0" sz="1500" spc="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calculator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 spc="15">
                <a:latin typeface="Arial MT"/>
                <a:cs typeface="Arial MT"/>
              </a:rPr>
              <a:t>to</a:t>
            </a:r>
            <a:r>
              <a:rPr dirty="0" sz="1500" spc="3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their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specific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5">
                <a:latin typeface="Arial MT"/>
                <a:cs typeface="Arial MT"/>
              </a:rPr>
              <a:t>needs </a:t>
            </a:r>
            <a:r>
              <a:rPr dirty="0" sz="1500" spc="-40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by</a:t>
            </a:r>
            <a:r>
              <a:rPr dirty="0" sz="1500" spc="6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creating</a:t>
            </a:r>
            <a:r>
              <a:rPr dirty="0" sz="1500" spc="6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categories</a:t>
            </a:r>
            <a:r>
              <a:rPr dirty="0" sz="1500" spc="70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for</a:t>
            </a:r>
            <a:r>
              <a:rPr dirty="0" sz="1500" spc="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income,</a:t>
            </a:r>
            <a:r>
              <a:rPr dirty="0" sz="1500" spc="3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fixed</a:t>
            </a:r>
            <a:r>
              <a:rPr dirty="0" sz="1500" spc="6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and</a:t>
            </a:r>
            <a:r>
              <a:rPr dirty="0" sz="1500" spc="5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variable</a:t>
            </a:r>
            <a:r>
              <a:rPr dirty="0" sz="1500" spc="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expenses,</a:t>
            </a:r>
            <a:r>
              <a:rPr dirty="0" sz="1500" spc="2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and</a:t>
            </a:r>
            <a:r>
              <a:rPr dirty="0" sz="1500" spc="55">
                <a:latin typeface="Arial MT"/>
                <a:cs typeface="Arial MT"/>
              </a:rPr>
              <a:t> </a:t>
            </a:r>
            <a:r>
              <a:rPr dirty="0" sz="1500" spc="-15">
                <a:latin typeface="Arial MT"/>
                <a:cs typeface="Arial MT"/>
              </a:rPr>
              <a:t>setting 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limits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5">
                <a:latin typeface="Arial MT"/>
                <a:cs typeface="Arial MT"/>
              </a:rPr>
              <a:t>for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each</a:t>
            </a:r>
            <a:r>
              <a:rPr dirty="0" sz="1500" spc="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category.</a:t>
            </a:r>
            <a:endParaRPr sz="15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825" y="47625"/>
            <a:ext cx="800100" cy="7905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77225" y="85725"/>
            <a:ext cx="866775" cy="8286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