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0"/>
  </p:notesMasterIdLst>
  <p:handoutMasterIdLst>
    <p:handoutMasterId r:id="rId31"/>
  </p:handoutMasterIdLst>
  <p:sldIdLst>
    <p:sldId id="312" r:id="rId5"/>
    <p:sldId id="304" r:id="rId6"/>
    <p:sldId id="342" r:id="rId7"/>
    <p:sldId id="307" r:id="rId8"/>
    <p:sldId id="327" r:id="rId9"/>
    <p:sldId id="325" r:id="rId10"/>
    <p:sldId id="282" r:id="rId11"/>
    <p:sldId id="328" r:id="rId12"/>
    <p:sldId id="323" r:id="rId13"/>
    <p:sldId id="331" r:id="rId14"/>
    <p:sldId id="330" r:id="rId15"/>
    <p:sldId id="332" r:id="rId16"/>
    <p:sldId id="329" r:id="rId17"/>
    <p:sldId id="281" r:id="rId18"/>
    <p:sldId id="333" r:id="rId19"/>
    <p:sldId id="334" r:id="rId20"/>
    <p:sldId id="324" r:id="rId21"/>
    <p:sldId id="335" r:id="rId22"/>
    <p:sldId id="336" r:id="rId23"/>
    <p:sldId id="340" r:id="rId24"/>
    <p:sldId id="341" r:id="rId25"/>
    <p:sldId id="337" r:id="rId26"/>
    <p:sldId id="338" r:id="rId27"/>
    <p:sldId id="339" r:id="rId28"/>
    <p:sldId id="297" r:id="rId2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944E48-555F-4A5F-998E-C5D133857713}" v="1" dt="2024-04-25T14:05:02.068"/>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105" d="100"/>
          <a:sy n="105" d="100"/>
        </p:scale>
        <p:origin x="834"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98642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4652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22827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05912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931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hatDaven/Y8-CAT-Inv1-Lucas-W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Cartesian Plane MATH CAT</a:t>
            </a:r>
            <a:br>
              <a:rPr lang="en-US" dirty="0"/>
            </a:br>
            <a:r>
              <a:rPr lang="en-US" dirty="0"/>
              <a:t>Lucas Wan</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a:extLst>
              <a:ext uri="{FF2B5EF4-FFF2-40B4-BE49-F238E27FC236}">
                <a16:creationId xmlns:a16="http://schemas.microsoft.com/office/drawing/2014/main" id="{E50E4316-38D5-12EB-EA15-6C280774DBA4}"/>
              </a:ext>
            </a:extLst>
          </p:cNvPr>
          <p:cNvSpPr>
            <a:spLocks noGrp="1"/>
          </p:cNvSpPr>
          <p:nvPr>
            <p:ph type="sldNum" sz="quarter" idx="12"/>
          </p:nvPr>
        </p:nvSpPr>
        <p:spPr>
          <a:xfrm>
            <a:off x="10438475" y="457199"/>
            <a:ext cx="987552" cy="244503"/>
          </a:xfrm>
        </p:spPr>
        <p:txBody>
          <a:bodyPr/>
          <a:lstStyle/>
          <a:p>
            <a:pPr>
              <a:spcAft>
                <a:spcPts val="600"/>
              </a:spcAft>
            </a:pPr>
            <a:fld id="{48F63A3B-78C7-47BE-AE5E-E10140E04643}" type="slidenum">
              <a:rPr lang="en-US" smtClean="0"/>
              <a:pPr>
                <a:spcAft>
                  <a:spcPts val="600"/>
                </a:spcAft>
              </a:pPr>
              <a:t>10</a:t>
            </a:fld>
            <a:endParaRPr lang="en-US"/>
          </a:p>
        </p:txBody>
      </p:sp>
      <p:sp>
        <p:nvSpPr>
          <p:cNvPr id="14" name="Text Placeholder 3">
            <a:extLst>
              <a:ext uri="{FF2B5EF4-FFF2-40B4-BE49-F238E27FC236}">
                <a16:creationId xmlns:a16="http://schemas.microsoft.com/office/drawing/2014/main" id="{EB65123A-E046-5D3A-6933-CF62C5766605}"/>
              </a:ext>
            </a:extLst>
          </p:cNvPr>
          <p:cNvSpPr>
            <a:spLocks noGrp="1"/>
          </p:cNvSpPr>
          <p:nvPr>
            <p:ph type="body" sz="half" idx="2"/>
          </p:nvPr>
        </p:nvSpPr>
        <p:spPr>
          <a:xfrm>
            <a:off x="760938" y="2286001"/>
            <a:ext cx="3931920" cy="3811588"/>
          </a:xfrm>
        </p:spPr>
        <p:txBody>
          <a:bodyPr>
            <a:normAutofit lnSpcReduction="10000"/>
          </a:bodyPr>
          <a:lstStyle/>
          <a:p>
            <a:r>
              <a:rPr lang="en-US" dirty="0"/>
              <a:t>2.1 Representing Entities with Dictionaries (5 Marks) Create dictionaries for </a:t>
            </a:r>
            <a:r>
              <a:rPr lang="en-US" dirty="0" err="1"/>
              <a:t>player_one</a:t>
            </a:r>
            <a:r>
              <a:rPr lang="en-US" dirty="0"/>
              <a:t>, </a:t>
            </a:r>
            <a:r>
              <a:rPr lang="en-US" dirty="0" err="1"/>
              <a:t>player_two</a:t>
            </a:r>
            <a:r>
              <a:rPr lang="en-US" dirty="0"/>
              <a:t>, and destination, encapsulating relevant information about each entity, such as current coordinates, distance from the destination, midpoint coordinates to the other player, gradient with the destination, and personal space buffer.</a:t>
            </a:r>
          </a:p>
          <a:p>
            <a:endParaRPr lang="en-US" dirty="0"/>
          </a:p>
          <a:p>
            <a:r>
              <a:rPr lang="en-US" dirty="0"/>
              <a:t>2.2 Randomly Placing Entities (5 Marks) Using the Python random module, generate random integer coordinates within the range of -800 to +800 for </a:t>
            </a:r>
            <a:r>
              <a:rPr lang="en-US" dirty="0" err="1"/>
              <a:t>player_one</a:t>
            </a:r>
            <a:r>
              <a:rPr lang="en-US" dirty="0"/>
              <a:t>, </a:t>
            </a:r>
            <a:r>
              <a:rPr lang="en-US" dirty="0" err="1"/>
              <a:t>player_two</a:t>
            </a:r>
            <a:r>
              <a:rPr lang="en-US" dirty="0"/>
              <a:t>, and destination, and store them in their respective dictionaries.</a:t>
            </a:r>
          </a:p>
          <a:p>
            <a:endParaRPr lang="en-US" dirty="0"/>
          </a:p>
        </p:txBody>
      </p:sp>
      <p:sp>
        <p:nvSpPr>
          <p:cNvPr id="2" name="Title 1">
            <a:extLst>
              <a:ext uri="{FF2B5EF4-FFF2-40B4-BE49-F238E27FC236}">
                <a16:creationId xmlns:a16="http://schemas.microsoft.com/office/drawing/2014/main" id="{88FED87D-F867-1AAB-E7F0-EB545675F22F}"/>
              </a:ext>
            </a:extLst>
          </p:cNvPr>
          <p:cNvSpPr>
            <a:spLocks noGrp="1"/>
          </p:cNvSpPr>
          <p:nvPr>
            <p:ph type="title"/>
          </p:nvPr>
        </p:nvSpPr>
        <p:spPr/>
        <p:txBody>
          <a:bodyPr/>
          <a:lstStyle/>
          <a:p>
            <a:r>
              <a:rPr lang="en-AU" dirty="0"/>
              <a:t>2.1 &amp; 2.2</a:t>
            </a:r>
          </a:p>
        </p:txBody>
      </p:sp>
      <p:pic>
        <p:nvPicPr>
          <p:cNvPr id="5" name="Picture 4">
            <a:extLst>
              <a:ext uri="{FF2B5EF4-FFF2-40B4-BE49-F238E27FC236}">
                <a16:creationId xmlns:a16="http://schemas.microsoft.com/office/drawing/2014/main" id="{C709B230-7664-64D8-65D0-A3C7AA726276}"/>
              </a:ext>
            </a:extLst>
          </p:cNvPr>
          <p:cNvPicPr>
            <a:picLocks noChangeAspect="1"/>
          </p:cNvPicPr>
          <p:nvPr/>
        </p:nvPicPr>
        <p:blipFill>
          <a:blip r:embed="rId2"/>
          <a:stretch>
            <a:fillRect/>
          </a:stretch>
        </p:blipFill>
        <p:spPr>
          <a:xfrm>
            <a:off x="5262701" y="457199"/>
            <a:ext cx="6172200" cy="4663695"/>
          </a:xfrm>
          <a:prstGeom prst="rect">
            <a:avLst/>
          </a:prstGeom>
          <a:noFill/>
        </p:spPr>
      </p:pic>
      <p:pic>
        <p:nvPicPr>
          <p:cNvPr id="7" name="Picture 6">
            <a:extLst>
              <a:ext uri="{FF2B5EF4-FFF2-40B4-BE49-F238E27FC236}">
                <a16:creationId xmlns:a16="http://schemas.microsoft.com/office/drawing/2014/main" id="{C1764F3F-2371-CC1A-15F9-BF0AEF5D3211}"/>
              </a:ext>
            </a:extLst>
          </p:cNvPr>
          <p:cNvPicPr>
            <a:picLocks noChangeAspect="1"/>
          </p:cNvPicPr>
          <p:nvPr/>
        </p:nvPicPr>
        <p:blipFill>
          <a:blip r:embed="rId3"/>
          <a:stretch>
            <a:fillRect/>
          </a:stretch>
        </p:blipFill>
        <p:spPr>
          <a:xfrm>
            <a:off x="5262701" y="5238989"/>
            <a:ext cx="6172200" cy="858600"/>
          </a:xfrm>
          <a:prstGeom prst="rect">
            <a:avLst/>
          </a:prstGeom>
        </p:spPr>
      </p:pic>
    </p:spTree>
    <p:extLst>
      <p:ext uri="{BB962C8B-B14F-4D97-AF65-F5344CB8AC3E}">
        <p14:creationId xmlns:p14="http://schemas.microsoft.com/office/powerpoint/2010/main" val="302272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550563" y="1089213"/>
            <a:ext cx="9879437" cy="980844"/>
          </a:xfrm>
        </p:spPr>
        <p:txBody>
          <a:bodyPr anchor="b">
            <a:normAutofit/>
          </a:bodyPr>
          <a:lstStyle/>
          <a:p>
            <a:r>
              <a:rPr lang="en-US" dirty="0"/>
              <a:t>Part 2.3</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type="body" sz="quarter" idx="13"/>
          </p:nvPr>
        </p:nvSpPr>
        <p:spPr>
          <a:xfrm>
            <a:off x="1550564" y="2331958"/>
            <a:ext cx="2975217" cy="3704266"/>
          </a:xfrm>
        </p:spPr>
        <p:txBody>
          <a:bodyPr anchor="t">
            <a:normAutofit/>
          </a:bodyPr>
          <a:lstStyle/>
          <a:p>
            <a:r>
              <a:rPr lang="en-US" dirty="0"/>
              <a:t>2.3 Calculating Distance, Midpoint, and Gradient (10 Marks) Create functions to calculate the distance and gradient of each player to the destination, as well as the midpoint coordinates between the players. These functions will utilize custom implementations without relying on external modules.</a:t>
            </a:r>
          </a:p>
          <a:p>
            <a:endParaRPr lang="en-US" dirty="0"/>
          </a:p>
        </p:txBody>
      </p:sp>
      <p:pic>
        <p:nvPicPr>
          <p:cNvPr id="5" name="Picture 4" descr="A screen shot of a computer program&#10;&#10;Description automatically generated">
            <a:extLst>
              <a:ext uri="{FF2B5EF4-FFF2-40B4-BE49-F238E27FC236}">
                <a16:creationId xmlns:a16="http://schemas.microsoft.com/office/drawing/2014/main" id="{BC4FC9C1-EF22-5157-3DD2-50EBD1BDF28F}"/>
              </a:ext>
            </a:extLst>
          </p:cNvPr>
          <p:cNvPicPr>
            <a:picLocks noChangeAspect="1"/>
          </p:cNvPicPr>
          <p:nvPr/>
        </p:nvPicPr>
        <p:blipFill>
          <a:blip r:embed="rId3"/>
          <a:stretch>
            <a:fillRect/>
          </a:stretch>
        </p:blipFill>
        <p:spPr>
          <a:xfrm>
            <a:off x="5087154" y="2503106"/>
            <a:ext cx="6345893" cy="3379187"/>
          </a:xfrm>
          <a:prstGeom prst="rect">
            <a:avLst/>
          </a:prstGeom>
          <a:noFill/>
        </p:spPr>
      </p:pic>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11</a:t>
            </a:fld>
            <a:endParaRPr lang="en-US"/>
          </a:p>
        </p:txBody>
      </p:sp>
    </p:spTree>
    <p:extLst>
      <p:ext uri="{BB962C8B-B14F-4D97-AF65-F5344CB8AC3E}">
        <p14:creationId xmlns:p14="http://schemas.microsoft.com/office/powerpoint/2010/main" val="311246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D87D-F867-1AAB-E7F0-EB545675F22F}"/>
              </a:ext>
            </a:extLst>
          </p:cNvPr>
          <p:cNvSpPr>
            <a:spLocks noGrp="1"/>
          </p:cNvSpPr>
          <p:nvPr>
            <p:ph type="title"/>
          </p:nvPr>
        </p:nvSpPr>
        <p:spPr>
          <a:xfrm>
            <a:off x="758952" y="758952"/>
            <a:ext cx="3932237" cy="1524662"/>
          </a:xfrm>
        </p:spPr>
        <p:txBody>
          <a:bodyPr anchor="b">
            <a:normAutofit/>
          </a:bodyPr>
          <a:lstStyle/>
          <a:p>
            <a:r>
              <a:rPr lang="en-AU" dirty="0"/>
              <a:t>2.4</a:t>
            </a:r>
          </a:p>
        </p:txBody>
      </p:sp>
      <p:sp>
        <p:nvSpPr>
          <p:cNvPr id="12" name="Slide Number Placeholder 2">
            <a:extLst>
              <a:ext uri="{FF2B5EF4-FFF2-40B4-BE49-F238E27FC236}">
                <a16:creationId xmlns:a16="http://schemas.microsoft.com/office/drawing/2014/main" id="{E50E4316-38D5-12EB-EA15-6C280774DBA4}"/>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12</a:t>
            </a:fld>
            <a:endParaRPr lang="en-US" sz="1100"/>
          </a:p>
        </p:txBody>
      </p:sp>
      <p:sp>
        <p:nvSpPr>
          <p:cNvPr id="14" name="Text Placeholder 3">
            <a:extLst>
              <a:ext uri="{FF2B5EF4-FFF2-40B4-BE49-F238E27FC236}">
                <a16:creationId xmlns:a16="http://schemas.microsoft.com/office/drawing/2014/main" id="{EB65123A-E046-5D3A-6933-CF62C5766605}"/>
              </a:ext>
            </a:extLst>
          </p:cNvPr>
          <p:cNvSpPr>
            <a:spLocks noGrp="1"/>
          </p:cNvSpPr>
          <p:nvPr>
            <p:ph type="body" sz="half" idx="2"/>
          </p:nvPr>
        </p:nvSpPr>
        <p:spPr>
          <a:xfrm>
            <a:off x="758952" y="2286000"/>
            <a:ext cx="3932237" cy="3567086"/>
          </a:xfrm>
        </p:spPr>
        <p:txBody>
          <a:bodyPr>
            <a:normAutofit/>
          </a:bodyPr>
          <a:lstStyle/>
          <a:p>
            <a:r>
              <a:rPr lang="en-US" sz="1600" dirty="0"/>
              <a:t>2.4 Displaying Information (5 Marks) Functions will be created to print information about each player and the destination, including their coordinates, distance to the destination, gradient with the destination, and midpoint coordinates with the other player. Aiming to reuse one function for printing player information to ensure modularity and consistency.</a:t>
            </a:r>
          </a:p>
        </p:txBody>
      </p:sp>
      <p:pic>
        <p:nvPicPr>
          <p:cNvPr id="4" name="Picture 3">
            <a:extLst>
              <a:ext uri="{FF2B5EF4-FFF2-40B4-BE49-F238E27FC236}">
                <a16:creationId xmlns:a16="http://schemas.microsoft.com/office/drawing/2014/main" id="{EC43A6CC-8BCE-832F-ED14-7C77F537871B}"/>
              </a:ext>
            </a:extLst>
          </p:cNvPr>
          <p:cNvPicPr>
            <a:picLocks noChangeAspect="1"/>
          </p:cNvPicPr>
          <p:nvPr/>
        </p:nvPicPr>
        <p:blipFill>
          <a:blip r:embed="rId2"/>
          <a:stretch>
            <a:fillRect/>
          </a:stretch>
        </p:blipFill>
        <p:spPr>
          <a:xfrm>
            <a:off x="5183187" y="1779563"/>
            <a:ext cx="6242839" cy="3043383"/>
          </a:xfrm>
          <a:prstGeom prst="rect">
            <a:avLst/>
          </a:prstGeom>
          <a:noFill/>
        </p:spPr>
      </p:pic>
    </p:spTree>
    <p:extLst>
      <p:ext uri="{BB962C8B-B14F-4D97-AF65-F5344CB8AC3E}">
        <p14:creationId xmlns:p14="http://schemas.microsoft.com/office/powerpoint/2010/main" val="125888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Example: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Example of entities, functions and printing</a:t>
            </a:r>
          </a:p>
          <a:p>
            <a:r>
              <a:rPr lang="en-US" dirty="0"/>
              <a:t>    </a:t>
            </a:r>
            <a:r>
              <a:rPr lang="en-US" dirty="0" err="1"/>
              <a:t>place_entities</a:t>
            </a:r>
            <a:r>
              <a:rPr lang="en-US" dirty="0"/>
              <a:t>()</a:t>
            </a:r>
          </a:p>
          <a:p>
            <a:r>
              <a:rPr lang="en-US" dirty="0"/>
              <a:t>    </a:t>
            </a:r>
            <a:r>
              <a:rPr lang="en-US" dirty="0" err="1"/>
              <a:t>update_player_info</a:t>
            </a:r>
            <a:r>
              <a:rPr lang="en-US" dirty="0"/>
              <a:t>()</a:t>
            </a:r>
          </a:p>
          <a:p>
            <a:r>
              <a:rPr lang="en-US" dirty="0"/>
              <a:t>    print(</a:t>
            </a:r>
            <a:r>
              <a:rPr lang="en-US" dirty="0" err="1"/>
              <a:t>f"Destination</a:t>
            </a:r>
            <a:r>
              <a:rPr lang="en-US" dirty="0"/>
              <a:t> Location: ({destination['coordinates'][0]}, {destination['coordinates'][1]})")</a:t>
            </a:r>
          </a:p>
          <a:p>
            <a:r>
              <a:rPr lang="en-US" dirty="0"/>
              <a:t>    </a:t>
            </a:r>
            <a:r>
              <a:rPr lang="en-US" dirty="0" err="1"/>
              <a:t>print_player_info</a:t>
            </a:r>
            <a:r>
              <a:rPr lang="en-US" dirty="0"/>
              <a:t>(</a:t>
            </a:r>
            <a:r>
              <a:rPr lang="en-US" dirty="0" err="1"/>
              <a:t>player_one</a:t>
            </a:r>
            <a:r>
              <a:rPr lang="en-US" dirty="0"/>
              <a:t>)</a:t>
            </a:r>
          </a:p>
          <a:p>
            <a:r>
              <a:rPr lang="en-US" dirty="0"/>
              <a:t>    </a:t>
            </a:r>
            <a:r>
              <a:rPr lang="en-US" dirty="0" err="1"/>
              <a:t>print_player_info</a:t>
            </a:r>
            <a:r>
              <a:rPr lang="en-US" dirty="0"/>
              <a:t>(</a:t>
            </a:r>
            <a:r>
              <a:rPr lang="en-US" dirty="0" err="1"/>
              <a:t>player_two</a:t>
            </a:r>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33743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Part 3.1 &amp; 3.2</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normAutofit fontScale="55000" lnSpcReduction="20000"/>
          </a:bodyPr>
          <a:lstStyle/>
          <a:p>
            <a:r>
              <a:rPr lang="en-US" dirty="0"/>
              <a:t>First integrate the necessary functionality into the existing codebase. We'll focus on implementing functions to check for a winner based on reaching the destination's personal space buffer and to move players along the hypotenuse of a right-angled triangle.</a:t>
            </a:r>
          </a:p>
          <a:p>
            <a:endParaRPr lang="en-US" dirty="0"/>
          </a:p>
          <a:p>
            <a:r>
              <a:rPr lang="en-US" dirty="0" err="1"/>
              <a:t>check_winner</a:t>
            </a:r>
            <a:r>
              <a:rPr lang="en-US" dirty="0"/>
              <a:t>() function checks if a player has reached the destination's personal space buffer. </a:t>
            </a:r>
            <a:r>
              <a:rPr lang="en-US" dirty="0" err="1"/>
              <a:t>move_player</a:t>
            </a:r>
            <a:r>
              <a:rPr lang="en-US" dirty="0"/>
              <a:t>() function moves a player along the hypotenuse of a right-angled triangle by the specified distance and direction. </a:t>
            </a:r>
            <a:r>
              <a:rPr lang="en-US" dirty="0" err="1"/>
              <a:t>update_game_state</a:t>
            </a:r>
            <a:r>
              <a:rPr lang="en-US" dirty="0"/>
              <a:t>() function updates the game state after each move, including checking for a winner.</a:t>
            </a:r>
          </a:p>
          <a:p>
            <a:endParaRPr lang="en-US" dirty="0"/>
          </a:p>
          <a:p>
            <a:r>
              <a:rPr lang="en-US" dirty="0"/>
              <a:t>And an example usage demonstrates how to move a player and update the game state accordingly.</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467160C5-991D-2660-D074-65CAC7AC81A3}"/>
              </a:ext>
            </a:extLst>
          </p:cNvPr>
          <p:cNvSpPr>
            <a:spLocks noGrp="1"/>
          </p:cNvSpPr>
          <p:nvPr>
            <p:ph type="body" sz="quarter" idx="13"/>
          </p:nvPr>
        </p:nvSpPr>
        <p:spPr>
          <a:xfrm>
            <a:off x="1550564" y="2331958"/>
            <a:ext cx="2975217" cy="3704266"/>
          </a:xfrm>
        </p:spPr>
        <p:txBody>
          <a:bodyPr/>
          <a:lstStyle/>
          <a:p>
            <a:r>
              <a:rPr lang="en-US" dirty="0"/>
              <a:t>Identifies a winner depending on the personal space buffer provided (within 10 co-ordinates in all round directions)</a:t>
            </a:r>
          </a:p>
          <a:p>
            <a:endParaRPr lang="en-US" dirty="0"/>
          </a:p>
          <a:p>
            <a:endParaRPr lang="en-US" dirty="0"/>
          </a:p>
        </p:txBody>
      </p:sp>
      <p:sp>
        <p:nvSpPr>
          <p:cNvPr id="2" name="Title 1">
            <a:extLst>
              <a:ext uri="{FF2B5EF4-FFF2-40B4-BE49-F238E27FC236}">
                <a16:creationId xmlns:a16="http://schemas.microsoft.com/office/drawing/2014/main" id="{C2446676-39BA-0900-C16C-98504D5122B1}"/>
              </a:ext>
            </a:extLst>
          </p:cNvPr>
          <p:cNvSpPr>
            <a:spLocks noGrp="1"/>
          </p:cNvSpPr>
          <p:nvPr>
            <p:ph type="title"/>
          </p:nvPr>
        </p:nvSpPr>
        <p:spPr/>
        <p:txBody>
          <a:bodyPr/>
          <a:lstStyle/>
          <a:p>
            <a:r>
              <a:rPr lang="en-AU" dirty="0"/>
              <a:t>3.1</a:t>
            </a:r>
          </a:p>
        </p:txBody>
      </p:sp>
      <p:pic>
        <p:nvPicPr>
          <p:cNvPr id="7" name="Picture 6">
            <a:extLst>
              <a:ext uri="{FF2B5EF4-FFF2-40B4-BE49-F238E27FC236}">
                <a16:creationId xmlns:a16="http://schemas.microsoft.com/office/drawing/2014/main" id="{1B2B64F7-1029-7CE0-6221-3C65514C138D}"/>
              </a:ext>
            </a:extLst>
          </p:cNvPr>
          <p:cNvPicPr>
            <a:picLocks noChangeAspect="1"/>
          </p:cNvPicPr>
          <p:nvPr/>
        </p:nvPicPr>
        <p:blipFill>
          <a:blip r:embed="rId2"/>
          <a:stretch>
            <a:fillRect/>
          </a:stretch>
        </p:blipFill>
        <p:spPr>
          <a:xfrm>
            <a:off x="5087154" y="2820400"/>
            <a:ext cx="6345893" cy="2744598"/>
          </a:xfrm>
          <a:prstGeom prst="rect">
            <a:avLst/>
          </a:prstGeom>
          <a:noFill/>
        </p:spPr>
      </p:pic>
      <p:sp>
        <p:nvSpPr>
          <p:cNvPr id="3" name="Slide Number Placeholder 2">
            <a:extLst>
              <a:ext uri="{FF2B5EF4-FFF2-40B4-BE49-F238E27FC236}">
                <a16:creationId xmlns:a16="http://schemas.microsoft.com/office/drawing/2014/main" id="{912790BE-88EC-32A3-BCF4-EAAE03136640}"/>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15</a:t>
            </a:fld>
            <a:endParaRPr lang="en-US"/>
          </a:p>
        </p:txBody>
      </p:sp>
    </p:spTree>
    <p:extLst>
      <p:ext uri="{BB962C8B-B14F-4D97-AF65-F5344CB8AC3E}">
        <p14:creationId xmlns:p14="http://schemas.microsoft.com/office/powerpoint/2010/main" val="167582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676-39BA-0900-C16C-98504D5122B1}"/>
              </a:ext>
            </a:extLst>
          </p:cNvPr>
          <p:cNvSpPr>
            <a:spLocks noGrp="1"/>
          </p:cNvSpPr>
          <p:nvPr>
            <p:ph type="title"/>
          </p:nvPr>
        </p:nvSpPr>
        <p:spPr>
          <a:xfrm>
            <a:off x="1550564" y="1057274"/>
            <a:ext cx="9875463" cy="999746"/>
          </a:xfrm>
        </p:spPr>
        <p:txBody>
          <a:bodyPr anchor="b">
            <a:normAutofit/>
          </a:bodyPr>
          <a:lstStyle/>
          <a:p>
            <a:r>
              <a:rPr lang="en-AU" dirty="0"/>
              <a:t>3.2</a:t>
            </a:r>
          </a:p>
        </p:txBody>
      </p:sp>
      <p:pic>
        <p:nvPicPr>
          <p:cNvPr id="5" name="Picture 4">
            <a:extLst>
              <a:ext uri="{FF2B5EF4-FFF2-40B4-BE49-F238E27FC236}">
                <a16:creationId xmlns:a16="http://schemas.microsoft.com/office/drawing/2014/main" id="{B8AD3303-3B43-8E9B-C052-EDD0AA8204AE}"/>
              </a:ext>
            </a:extLst>
          </p:cNvPr>
          <p:cNvPicPr>
            <a:picLocks noChangeAspect="1"/>
          </p:cNvPicPr>
          <p:nvPr/>
        </p:nvPicPr>
        <p:blipFill>
          <a:blip r:embed="rId2"/>
          <a:stretch>
            <a:fillRect/>
          </a:stretch>
        </p:blipFill>
        <p:spPr>
          <a:xfrm>
            <a:off x="2019710" y="2303028"/>
            <a:ext cx="4890855" cy="3961593"/>
          </a:xfrm>
          <a:prstGeom prst="rect">
            <a:avLst/>
          </a:prstGeom>
          <a:noFill/>
        </p:spPr>
      </p:pic>
      <p:sp>
        <p:nvSpPr>
          <p:cNvPr id="19" name="Content Placeholder 3">
            <a:extLst>
              <a:ext uri="{FF2B5EF4-FFF2-40B4-BE49-F238E27FC236}">
                <a16:creationId xmlns:a16="http://schemas.microsoft.com/office/drawing/2014/main" id="{791A51DD-D24A-CD31-263B-6032DA9E8D24}"/>
              </a:ext>
            </a:extLst>
          </p:cNvPr>
          <p:cNvSpPr>
            <a:spLocks noGrp="1"/>
          </p:cNvSpPr>
          <p:nvPr>
            <p:ph sz="half" idx="15"/>
          </p:nvPr>
        </p:nvSpPr>
        <p:spPr>
          <a:xfrm>
            <a:off x="7940842" y="2303028"/>
            <a:ext cx="3485184" cy="3961593"/>
          </a:xfrm>
        </p:spPr>
        <p:txBody>
          <a:bodyPr>
            <a:normAutofit/>
          </a:bodyPr>
          <a:lstStyle/>
          <a:p>
            <a:pPr marL="0" indent="0">
              <a:buNone/>
            </a:pPr>
            <a:r>
              <a:rPr lang="en-US" dirty="0"/>
              <a:t>Write a function that accepts the requested distance and direction, and only move the player in the allowed distance in the requested direction. </a:t>
            </a:r>
          </a:p>
          <a:p>
            <a:pPr marL="0" indent="0">
              <a:buNone/>
            </a:pPr>
            <a:r>
              <a:rPr lang="en-US" dirty="0"/>
              <a:t>After a player moves, the program will call the relevant function and display their updated information, as well as the destination’s information. The second human player can make use of this knowledge during their turn.</a:t>
            </a:r>
          </a:p>
        </p:txBody>
      </p:sp>
      <p:sp>
        <p:nvSpPr>
          <p:cNvPr id="3" name="Slide Number Placeholder 2">
            <a:extLst>
              <a:ext uri="{FF2B5EF4-FFF2-40B4-BE49-F238E27FC236}">
                <a16:creationId xmlns:a16="http://schemas.microsoft.com/office/drawing/2014/main" id="{912790BE-88EC-32A3-BCF4-EAAE03136640}"/>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16</a:t>
            </a:fld>
            <a:endParaRPr lang="en-US"/>
          </a:p>
        </p:txBody>
      </p:sp>
    </p:spTree>
    <p:extLst>
      <p:ext uri="{BB962C8B-B14F-4D97-AF65-F5344CB8AC3E}">
        <p14:creationId xmlns:p14="http://schemas.microsoft.com/office/powerpoint/2010/main" val="1518736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Part 4.1 to 4.3</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dirty="0"/>
              <a:t>Too long to put here; will explained in slides</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194066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DD0E-E6A6-936D-78F3-3AE9886BED2C}"/>
              </a:ext>
            </a:extLst>
          </p:cNvPr>
          <p:cNvSpPr>
            <a:spLocks noGrp="1"/>
          </p:cNvSpPr>
          <p:nvPr>
            <p:ph type="title"/>
          </p:nvPr>
        </p:nvSpPr>
        <p:spPr>
          <a:xfrm>
            <a:off x="914400" y="1057275"/>
            <a:ext cx="5259554" cy="2495028"/>
          </a:xfrm>
        </p:spPr>
        <p:txBody>
          <a:bodyPr anchor="b">
            <a:normAutofit/>
          </a:bodyPr>
          <a:lstStyle/>
          <a:p>
            <a:r>
              <a:rPr lang="en-AU" dirty="0"/>
              <a:t>4.1</a:t>
            </a:r>
          </a:p>
        </p:txBody>
      </p:sp>
      <p:sp>
        <p:nvSpPr>
          <p:cNvPr id="3" name="Content Placeholder 2">
            <a:extLst>
              <a:ext uri="{FF2B5EF4-FFF2-40B4-BE49-F238E27FC236}">
                <a16:creationId xmlns:a16="http://schemas.microsoft.com/office/drawing/2014/main" id="{71D37289-AE65-6B7E-8408-DC4895F08726}"/>
              </a:ext>
            </a:extLst>
          </p:cNvPr>
          <p:cNvSpPr>
            <a:spLocks noGrp="1"/>
          </p:cNvSpPr>
          <p:nvPr>
            <p:ph idx="1"/>
          </p:nvPr>
        </p:nvSpPr>
        <p:spPr>
          <a:xfrm>
            <a:off x="914400" y="3808750"/>
            <a:ext cx="5259554" cy="2233233"/>
          </a:xfrm>
        </p:spPr>
        <p:txBody>
          <a:bodyPr>
            <a:normAutofit/>
          </a:bodyPr>
          <a:lstStyle/>
          <a:p>
            <a:pPr>
              <a:spcAft>
                <a:spcPts val="600"/>
              </a:spcAft>
            </a:pPr>
            <a:r>
              <a:rPr lang="en-US" dirty="0"/>
              <a:t>4.1 You can use the time module to track the time taken by each player to make a move. If a player exceeds the time limit (e.g., 10 seconds), you can choose a random Pythagorean triple and direction for their move.</a:t>
            </a:r>
            <a:endParaRPr lang="en-AU"/>
          </a:p>
        </p:txBody>
      </p:sp>
      <p:pic>
        <p:nvPicPr>
          <p:cNvPr id="6" name="Picture 5">
            <a:extLst>
              <a:ext uri="{FF2B5EF4-FFF2-40B4-BE49-F238E27FC236}">
                <a16:creationId xmlns:a16="http://schemas.microsoft.com/office/drawing/2014/main" id="{8B1936AB-7256-EB16-EA4B-5532D8A2D5BC}"/>
              </a:ext>
            </a:extLst>
          </p:cNvPr>
          <p:cNvPicPr>
            <a:picLocks noChangeAspect="1"/>
          </p:cNvPicPr>
          <p:nvPr/>
        </p:nvPicPr>
        <p:blipFill>
          <a:blip r:embed="rId2"/>
          <a:stretch>
            <a:fillRect/>
          </a:stretch>
        </p:blipFill>
        <p:spPr>
          <a:xfrm>
            <a:off x="2516117" y="1580970"/>
            <a:ext cx="8761483" cy="1971333"/>
          </a:xfrm>
          <a:prstGeom prst="rect">
            <a:avLst/>
          </a:prstGeom>
          <a:noFill/>
        </p:spPr>
      </p:pic>
    </p:spTree>
    <p:extLst>
      <p:ext uri="{BB962C8B-B14F-4D97-AF65-F5344CB8AC3E}">
        <p14:creationId xmlns:p14="http://schemas.microsoft.com/office/powerpoint/2010/main" val="115634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DD0E-E6A6-936D-78F3-3AE9886BED2C}"/>
              </a:ext>
            </a:extLst>
          </p:cNvPr>
          <p:cNvSpPr>
            <a:spLocks noGrp="1"/>
          </p:cNvSpPr>
          <p:nvPr>
            <p:ph type="title"/>
          </p:nvPr>
        </p:nvSpPr>
        <p:spPr>
          <a:xfrm>
            <a:off x="914400" y="1057275"/>
            <a:ext cx="5259554" cy="2495028"/>
          </a:xfrm>
        </p:spPr>
        <p:txBody>
          <a:bodyPr anchor="b">
            <a:normAutofit/>
          </a:bodyPr>
          <a:lstStyle/>
          <a:p>
            <a:r>
              <a:rPr lang="en-AU" dirty="0"/>
              <a:t>4.2</a:t>
            </a:r>
          </a:p>
        </p:txBody>
      </p:sp>
      <p:sp>
        <p:nvSpPr>
          <p:cNvPr id="3" name="Content Placeholder 2">
            <a:extLst>
              <a:ext uri="{FF2B5EF4-FFF2-40B4-BE49-F238E27FC236}">
                <a16:creationId xmlns:a16="http://schemas.microsoft.com/office/drawing/2014/main" id="{71D37289-AE65-6B7E-8408-DC4895F08726}"/>
              </a:ext>
            </a:extLst>
          </p:cNvPr>
          <p:cNvSpPr>
            <a:spLocks noGrp="1"/>
          </p:cNvSpPr>
          <p:nvPr>
            <p:ph idx="1"/>
          </p:nvPr>
        </p:nvSpPr>
        <p:spPr>
          <a:xfrm>
            <a:off x="914400" y="3808750"/>
            <a:ext cx="10844784" cy="2495028"/>
          </a:xfrm>
        </p:spPr>
        <p:txBody>
          <a:bodyPr>
            <a:normAutofit/>
          </a:bodyPr>
          <a:lstStyle/>
          <a:p>
            <a:pPr>
              <a:spcAft>
                <a:spcPts val="600"/>
              </a:spcAft>
            </a:pPr>
            <a:r>
              <a:rPr lang="en-US" sz="1100" dirty="0"/>
              <a:t>To design an NPC algorithm for player three, we need to create a strategy that allows the NPC to make intelligent decisions based on the game state. </a:t>
            </a:r>
          </a:p>
          <a:p>
            <a:pPr>
              <a:spcAft>
                <a:spcPts val="600"/>
              </a:spcAft>
            </a:pPr>
            <a:endParaRPr lang="en-US" sz="1100" dirty="0"/>
          </a:p>
          <a:p>
            <a:pPr>
              <a:spcAft>
                <a:spcPts val="600"/>
              </a:spcAft>
            </a:pPr>
            <a:r>
              <a:rPr lang="en-US" sz="1100" dirty="0"/>
              <a:t>Calculate Distance to Destination: Determine the current distance between player three and the destination. </a:t>
            </a:r>
          </a:p>
          <a:p>
            <a:pPr>
              <a:spcAft>
                <a:spcPts val="600"/>
              </a:spcAft>
            </a:pPr>
            <a:r>
              <a:rPr lang="en-US" sz="1100" dirty="0"/>
              <a:t>Evaluate Movement Options: Analyze the available movement options for player three: Check the distances along the hypotenuse of right-angled triangles to see which one brings the NPC closer to the destination. Consider potential obstacles or other players' positions that might influence the NPC's movement.  (ONLY makes the best moves.)</a:t>
            </a:r>
          </a:p>
          <a:p>
            <a:pPr>
              <a:spcAft>
                <a:spcPts val="600"/>
              </a:spcAft>
            </a:pPr>
            <a:r>
              <a:rPr lang="en-US" sz="1100" dirty="0"/>
              <a:t>Choose Optimal Move: Select the movement option that minimizes the distance between player three and the destination. If multiple options are equally good, prioritize moves that avoid collisions with obstacles or other players. </a:t>
            </a:r>
          </a:p>
          <a:p>
            <a:pPr>
              <a:spcAft>
                <a:spcPts val="600"/>
              </a:spcAft>
            </a:pPr>
            <a:r>
              <a:rPr lang="en-US" sz="1100" dirty="0"/>
              <a:t>Execute Move: Implement the chosen movement option by updating player three's position accordingly. </a:t>
            </a:r>
          </a:p>
          <a:p>
            <a:pPr>
              <a:spcAft>
                <a:spcPts val="600"/>
              </a:spcAft>
            </a:pPr>
            <a:r>
              <a:rPr lang="en-US" sz="1100" dirty="0"/>
              <a:t>Update Game State: After the NPC's move, update the game state to reflect the new positions of all players and any other relevant information. Repeat: Continue this process for each turn of the game, allowing the NPC to make decisions dynamically based on the evolving game state.</a:t>
            </a:r>
            <a:endParaRPr lang="en-AU" sz="1100" dirty="0"/>
          </a:p>
        </p:txBody>
      </p:sp>
      <p:pic>
        <p:nvPicPr>
          <p:cNvPr id="5" name="Picture 4">
            <a:extLst>
              <a:ext uri="{FF2B5EF4-FFF2-40B4-BE49-F238E27FC236}">
                <a16:creationId xmlns:a16="http://schemas.microsoft.com/office/drawing/2014/main" id="{6ABE39D1-D04C-3869-BE31-B3AD30ECC221}"/>
              </a:ext>
            </a:extLst>
          </p:cNvPr>
          <p:cNvPicPr>
            <a:picLocks noChangeAspect="1"/>
          </p:cNvPicPr>
          <p:nvPr/>
        </p:nvPicPr>
        <p:blipFill>
          <a:blip r:embed="rId2"/>
          <a:stretch>
            <a:fillRect/>
          </a:stretch>
        </p:blipFill>
        <p:spPr>
          <a:xfrm>
            <a:off x="3468624" y="509242"/>
            <a:ext cx="7808976" cy="2919758"/>
          </a:xfrm>
          <a:prstGeom prst="rect">
            <a:avLst/>
          </a:prstGeom>
        </p:spPr>
      </p:pic>
    </p:spTree>
    <p:extLst>
      <p:ext uri="{BB962C8B-B14F-4D97-AF65-F5344CB8AC3E}">
        <p14:creationId xmlns:p14="http://schemas.microsoft.com/office/powerpoint/2010/main" val="120636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Contents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Part 1 Grief</a:t>
            </a:r>
          </a:p>
          <a:p>
            <a:r>
              <a:rPr lang="en-US" dirty="0"/>
              <a:t>Part 2 Denial</a:t>
            </a:r>
          </a:p>
          <a:p>
            <a:r>
              <a:rPr lang="en-US" dirty="0"/>
              <a:t>Part 3 Bargaining</a:t>
            </a:r>
          </a:p>
          <a:p>
            <a:r>
              <a:rPr lang="en-US" dirty="0"/>
              <a:t>Part 4 Depression</a:t>
            </a:r>
          </a:p>
          <a:p>
            <a:r>
              <a:rPr lang="en-US" dirty="0"/>
              <a:t>Part 5 Acceptance</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DD0E-E6A6-936D-78F3-3AE9886BED2C}"/>
              </a:ext>
            </a:extLst>
          </p:cNvPr>
          <p:cNvSpPr>
            <a:spLocks noGrp="1"/>
          </p:cNvSpPr>
          <p:nvPr>
            <p:ph type="title"/>
          </p:nvPr>
        </p:nvSpPr>
        <p:spPr>
          <a:xfrm>
            <a:off x="914400" y="1057275"/>
            <a:ext cx="5259554" cy="2495028"/>
          </a:xfrm>
        </p:spPr>
        <p:txBody>
          <a:bodyPr anchor="b">
            <a:normAutofit/>
          </a:bodyPr>
          <a:lstStyle/>
          <a:p>
            <a:r>
              <a:rPr lang="en-AU" dirty="0"/>
              <a:t>4.3</a:t>
            </a:r>
          </a:p>
        </p:txBody>
      </p:sp>
      <p:sp>
        <p:nvSpPr>
          <p:cNvPr id="3" name="Content Placeholder 2">
            <a:extLst>
              <a:ext uri="{FF2B5EF4-FFF2-40B4-BE49-F238E27FC236}">
                <a16:creationId xmlns:a16="http://schemas.microsoft.com/office/drawing/2014/main" id="{71D37289-AE65-6B7E-8408-DC4895F08726}"/>
              </a:ext>
            </a:extLst>
          </p:cNvPr>
          <p:cNvSpPr>
            <a:spLocks noGrp="1"/>
          </p:cNvSpPr>
          <p:nvPr>
            <p:ph idx="1"/>
          </p:nvPr>
        </p:nvSpPr>
        <p:spPr>
          <a:xfrm>
            <a:off x="914400" y="3808750"/>
            <a:ext cx="10844784" cy="2495028"/>
          </a:xfrm>
        </p:spPr>
        <p:txBody>
          <a:bodyPr>
            <a:normAutofit/>
          </a:bodyPr>
          <a:lstStyle/>
          <a:p>
            <a:pPr>
              <a:spcAft>
                <a:spcPts val="600"/>
              </a:spcAft>
            </a:pPr>
            <a:r>
              <a:rPr lang="en-US" sz="1100" dirty="0"/>
              <a:t>You can use </a:t>
            </a:r>
            <a:r>
              <a:rPr lang="en-US" sz="1100" dirty="0" err="1"/>
              <a:t>Pygame</a:t>
            </a:r>
            <a:r>
              <a:rPr lang="en-US" sz="1100" dirty="0"/>
              <a:t> to create a visual representation of the Cartesian plane and the movement of players. Each player's position can be represented by a different color or shape on the screen. After each turn, update the display to show the new positions of the players.</a:t>
            </a:r>
            <a:endParaRPr lang="en-AU" sz="1100" dirty="0"/>
          </a:p>
        </p:txBody>
      </p:sp>
    </p:spTree>
    <p:extLst>
      <p:ext uri="{BB962C8B-B14F-4D97-AF65-F5344CB8AC3E}">
        <p14:creationId xmlns:p14="http://schemas.microsoft.com/office/powerpoint/2010/main" val="265007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A5A6-1A6A-7644-DC37-B4E566AA18C1}"/>
              </a:ext>
            </a:extLst>
          </p:cNvPr>
          <p:cNvSpPr>
            <a:spLocks noGrp="1"/>
          </p:cNvSpPr>
          <p:nvPr>
            <p:ph type="title"/>
          </p:nvPr>
        </p:nvSpPr>
        <p:spPr/>
        <p:txBody>
          <a:bodyPr/>
          <a:lstStyle/>
          <a:p>
            <a:r>
              <a:rPr lang="en-AU" dirty="0"/>
              <a:t>Part 5</a:t>
            </a:r>
          </a:p>
        </p:txBody>
      </p:sp>
      <p:sp>
        <p:nvSpPr>
          <p:cNvPr id="3" name="Content Placeholder 2">
            <a:extLst>
              <a:ext uri="{FF2B5EF4-FFF2-40B4-BE49-F238E27FC236}">
                <a16:creationId xmlns:a16="http://schemas.microsoft.com/office/drawing/2014/main" id="{5EC99685-CA77-718E-122F-0ED9A0DE534F}"/>
              </a:ext>
            </a:extLst>
          </p:cNvPr>
          <p:cNvSpPr>
            <a:spLocks noGrp="1"/>
          </p:cNvSpPr>
          <p:nvPr>
            <p:ph idx="1"/>
          </p:nvPr>
        </p:nvSpPr>
        <p:spPr/>
        <p:txBody>
          <a:bodyPr/>
          <a:lstStyle/>
          <a:p>
            <a:r>
              <a:rPr lang="en-US" dirty="0"/>
              <a:t>Implementing the game state: How I created the game using this selected code</a:t>
            </a:r>
          </a:p>
        </p:txBody>
      </p:sp>
      <p:sp>
        <p:nvSpPr>
          <p:cNvPr id="4" name="Picture Placeholder 3">
            <a:extLst>
              <a:ext uri="{FF2B5EF4-FFF2-40B4-BE49-F238E27FC236}">
                <a16:creationId xmlns:a16="http://schemas.microsoft.com/office/drawing/2014/main" id="{5ADCB283-4AD8-8E2E-9996-6C3DB5B8A0FC}"/>
              </a:ext>
            </a:extLst>
          </p:cNvPr>
          <p:cNvSpPr>
            <a:spLocks noGrp="1"/>
          </p:cNvSpPr>
          <p:nvPr>
            <p:ph type="pic" sz="quarter" idx="11"/>
          </p:nvPr>
        </p:nvSpPr>
        <p:spPr/>
        <p:txBody>
          <a:bodyPr>
            <a:normAutofit fontScale="92500" lnSpcReduction="10000"/>
          </a:bodyPr>
          <a:lstStyle/>
          <a:p>
            <a:pPr marL="342900" indent="-342900">
              <a:buFont typeface="+mj-lt"/>
              <a:buAutoNum type="arabicPeriod"/>
            </a:pPr>
            <a:r>
              <a:rPr lang="en-US" dirty="0"/>
              <a:t>Defined the game's entities, directions, and the game's state (</a:t>
            </a:r>
            <a:r>
              <a:rPr lang="en-US" dirty="0" err="1"/>
              <a:t>player_one</a:t>
            </a:r>
            <a:r>
              <a:rPr lang="en-US" dirty="0"/>
              <a:t>, </a:t>
            </a:r>
            <a:r>
              <a:rPr lang="en-US" dirty="0" err="1"/>
              <a:t>player_two</a:t>
            </a:r>
            <a:r>
              <a:rPr lang="en-US" dirty="0"/>
              <a:t>, destination, </a:t>
            </a:r>
            <a:r>
              <a:rPr lang="en-US" dirty="0" err="1"/>
              <a:t>game_state</a:t>
            </a:r>
            <a:r>
              <a:rPr lang="en-US" dirty="0"/>
              <a:t>)</a:t>
            </a:r>
          </a:p>
          <a:p>
            <a:pPr marL="342900" indent="-342900">
              <a:buFont typeface="+mj-lt"/>
              <a:buAutoNum type="arabicPeriod"/>
            </a:pPr>
            <a:r>
              <a:rPr lang="en-US" dirty="0"/>
              <a:t>Created functions to manipulate the game's state (</a:t>
            </a:r>
            <a:r>
              <a:rPr lang="en-US" dirty="0" err="1"/>
              <a:t>place_entities</a:t>
            </a:r>
            <a:r>
              <a:rPr lang="en-US" dirty="0"/>
              <a:t>, </a:t>
            </a:r>
            <a:r>
              <a:rPr lang="en-US" dirty="0" err="1"/>
              <a:t>update_player_info</a:t>
            </a:r>
            <a:r>
              <a:rPr lang="en-US" dirty="0"/>
              <a:t>, </a:t>
            </a:r>
            <a:r>
              <a:rPr lang="en-US" dirty="0" err="1"/>
              <a:t>move_player</a:t>
            </a:r>
            <a:r>
              <a:rPr lang="en-US" dirty="0"/>
              <a:t>, </a:t>
            </a:r>
            <a:r>
              <a:rPr lang="en-US" dirty="0" err="1"/>
              <a:t>move_player_with_time_limit</a:t>
            </a:r>
            <a:r>
              <a:rPr lang="en-US" dirty="0"/>
              <a:t>, </a:t>
            </a:r>
            <a:r>
              <a:rPr lang="en-US" dirty="0" err="1"/>
              <a:t>update_game_state</a:t>
            </a:r>
            <a:r>
              <a:rPr lang="en-US" dirty="0"/>
              <a:t>, </a:t>
            </a:r>
            <a:r>
              <a:rPr lang="en-US" dirty="0" err="1"/>
              <a:t>check_winner</a:t>
            </a:r>
            <a:r>
              <a:rPr lang="en-US" dirty="0"/>
              <a:t>, </a:t>
            </a:r>
            <a:r>
              <a:rPr lang="en-US" dirty="0" err="1"/>
              <a:t>print_player_info</a:t>
            </a:r>
            <a:r>
              <a:rPr lang="en-US" dirty="0"/>
              <a:t>)</a:t>
            </a:r>
          </a:p>
          <a:p>
            <a:pPr marL="342900" indent="-342900">
              <a:buFont typeface="+mj-lt"/>
              <a:buAutoNum type="arabicPeriod"/>
            </a:pPr>
            <a:r>
              <a:rPr lang="en-US" dirty="0"/>
              <a:t>Created a game loop that alternates turns between the human players and the NPC (while True)</a:t>
            </a:r>
          </a:p>
          <a:p>
            <a:pPr marL="342900" indent="-342900">
              <a:buFont typeface="+mj-lt"/>
              <a:buAutoNum type="arabicPeriod"/>
            </a:pPr>
            <a:r>
              <a:rPr lang="en-US" dirty="0"/>
              <a:t>Added input validation to prevent invalid directions and distances (if direction: and if distance:)</a:t>
            </a:r>
          </a:p>
          <a:p>
            <a:pPr marL="342900" indent="-342900">
              <a:buFont typeface="+mj-lt"/>
              <a:buAutoNum type="arabicPeriod"/>
            </a:pPr>
            <a:r>
              <a:rPr lang="en-US" dirty="0"/>
              <a:t>Displayed the game state after each turn (print("\</a:t>
            </a:r>
            <a:r>
              <a:rPr lang="en-US" dirty="0" err="1"/>
              <a:t>nUpdated</a:t>
            </a:r>
            <a:r>
              <a:rPr lang="en-US" dirty="0"/>
              <a:t> Game State after [Player/NPC]'s Turn:"))</a:t>
            </a:r>
          </a:p>
          <a:p>
            <a:pPr marL="342900" indent="-342900">
              <a:buFont typeface="+mj-lt"/>
              <a:buAutoNum type="arabicPeriod"/>
            </a:pPr>
            <a:r>
              <a:rPr lang="en-US" dirty="0"/>
              <a:t>Checked for a winner after each turn and ended the game if a winner is detected (if </a:t>
            </a:r>
            <a:r>
              <a:rPr lang="en-US" dirty="0" err="1"/>
              <a:t>check_winner</a:t>
            </a:r>
            <a:r>
              <a:rPr lang="en-US" dirty="0"/>
              <a:t>([player]): break)</a:t>
            </a:r>
          </a:p>
          <a:p>
            <a:pPr marL="342900" indent="-342900">
              <a:buFont typeface="+mj-lt"/>
              <a:buAutoNum type="arabicPeriod"/>
            </a:pPr>
            <a:r>
              <a:rPr lang="en-US" dirty="0"/>
              <a:t>Finally, added some text-based user interface to make the game more interactive (input() and print() statements)</a:t>
            </a:r>
          </a:p>
          <a:p>
            <a:pPr marL="342900" indent="-342900">
              <a:buFont typeface="+mj-lt"/>
              <a:buAutoNum type="arabicPeriod"/>
            </a:pPr>
            <a:endParaRPr lang="en-AU" dirty="0"/>
          </a:p>
        </p:txBody>
      </p:sp>
    </p:spTree>
    <p:extLst>
      <p:ext uri="{BB962C8B-B14F-4D97-AF65-F5344CB8AC3E}">
        <p14:creationId xmlns:p14="http://schemas.microsoft.com/office/powerpoint/2010/main" val="917654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D61D-7DF1-04FF-76BF-FC12E9237DD9}"/>
              </a:ext>
            </a:extLst>
          </p:cNvPr>
          <p:cNvSpPr>
            <a:spLocks noGrp="1"/>
          </p:cNvSpPr>
          <p:nvPr>
            <p:ph type="title"/>
          </p:nvPr>
        </p:nvSpPr>
        <p:spPr>
          <a:xfrm>
            <a:off x="3460565" y="1057274"/>
            <a:ext cx="7965461" cy="994164"/>
          </a:xfrm>
        </p:spPr>
        <p:txBody>
          <a:bodyPr anchor="b">
            <a:normAutofit/>
          </a:bodyPr>
          <a:lstStyle/>
          <a:p>
            <a:r>
              <a:rPr lang="en-AU" dirty="0"/>
              <a:t>Game!</a:t>
            </a:r>
          </a:p>
        </p:txBody>
      </p:sp>
      <p:pic>
        <p:nvPicPr>
          <p:cNvPr id="8" name="Picture 7">
            <a:extLst>
              <a:ext uri="{FF2B5EF4-FFF2-40B4-BE49-F238E27FC236}">
                <a16:creationId xmlns:a16="http://schemas.microsoft.com/office/drawing/2014/main" id="{0A0F8FA7-9C31-841C-AAEE-6C122EF4436D}"/>
              </a:ext>
            </a:extLst>
          </p:cNvPr>
          <p:cNvPicPr>
            <a:picLocks noChangeAspect="1"/>
          </p:cNvPicPr>
          <p:nvPr/>
        </p:nvPicPr>
        <p:blipFill>
          <a:blip r:embed="rId2"/>
          <a:stretch>
            <a:fillRect/>
          </a:stretch>
        </p:blipFill>
        <p:spPr>
          <a:xfrm>
            <a:off x="4766870" y="2051438"/>
            <a:ext cx="5352850" cy="4496394"/>
          </a:xfrm>
          <a:prstGeom prst="rect">
            <a:avLst/>
          </a:prstGeom>
          <a:noFill/>
        </p:spPr>
      </p:pic>
      <p:sp>
        <p:nvSpPr>
          <p:cNvPr id="15" name="Slide Number Placeholder 3">
            <a:extLst>
              <a:ext uri="{FF2B5EF4-FFF2-40B4-BE49-F238E27FC236}">
                <a16:creationId xmlns:a16="http://schemas.microsoft.com/office/drawing/2014/main" id="{591514D1-3952-F0ED-4B6F-865AB13AFAD9}"/>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22</a:t>
            </a:fld>
            <a:endParaRPr lang="en-US"/>
          </a:p>
        </p:txBody>
      </p:sp>
    </p:spTree>
    <p:extLst>
      <p:ext uri="{BB962C8B-B14F-4D97-AF65-F5344CB8AC3E}">
        <p14:creationId xmlns:p14="http://schemas.microsoft.com/office/powerpoint/2010/main" val="2575617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D61D-7DF1-04FF-76BF-FC12E9237DD9}"/>
              </a:ext>
            </a:extLst>
          </p:cNvPr>
          <p:cNvSpPr>
            <a:spLocks noGrp="1"/>
          </p:cNvSpPr>
          <p:nvPr>
            <p:ph type="title"/>
          </p:nvPr>
        </p:nvSpPr>
        <p:spPr>
          <a:xfrm>
            <a:off x="914400" y="1057274"/>
            <a:ext cx="10511627" cy="1012785"/>
          </a:xfrm>
        </p:spPr>
        <p:txBody>
          <a:bodyPr anchor="b">
            <a:normAutofit/>
          </a:bodyPr>
          <a:lstStyle/>
          <a:p>
            <a:r>
              <a:rPr lang="en-AU" dirty="0"/>
              <a:t>Game!</a:t>
            </a:r>
          </a:p>
        </p:txBody>
      </p:sp>
      <p:pic>
        <p:nvPicPr>
          <p:cNvPr id="4" name="Picture 3">
            <a:extLst>
              <a:ext uri="{FF2B5EF4-FFF2-40B4-BE49-F238E27FC236}">
                <a16:creationId xmlns:a16="http://schemas.microsoft.com/office/drawing/2014/main" id="{F3977951-5EEA-A3B0-6408-C7BF67ED1C26}"/>
              </a:ext>
            </a:extLst>
          </p:cNvPr>
          <p:cNvPicPr>
            <a:picLocks noChangeAspect="1"/>
          </p:cNvPicPr>
          <p:nvPr/>
        </p:nvPicPr>
        <p:blipFill>
          <a:blip r:embed="rId2"/>
          <a:stretch>
            <a:fillRect/>
          </a:stretch>
        </p:blipFill>
        <p:spPr>
          <a:xfrm>
            <a:off x="2634923" y="2070059"/>
            <a:ext cx="6922154" cy="4222513"/>
          </a:xfrm>
          <a:prstGeom prst="rect">
            <a:avLst/>
          </a:prstGeom>
          <a:noFill/>
        </p:spPr>
      </p:pic>
      <p:sp>
        <p:nvSpPr>
          <p:cNvPr id="15" name="Slide Number Placeholder 3">
            <a:extLst>
              <a:ext uri="{FF2B5EF4-FFF2-40B4-BE49-F238E27FC236}">
                <a16:creationId xmlns:a16="http://schemas.microsoft.com/office/drawing/2014/main" id="{591514D1-3952-F0ED-4B6F-865AB13AFAD9}"/>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23</a:t>
            </a:fld>
            <a:endParaRPr lang="en-US"/>
          </a:p>
        </p:txBody>
      </p:sp>
    </p:spTree>
    <p:extLst>
      <p:ext uri="{BB962C8B-B14F-4D97-AF65-F5344CB8AC3E}">
        <p14:creationId xmlns:p14="http://schemas.microsoft.com/office/powerpoint/2010/main" val="2432243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D61D-7DF1-04FF-76BF-FC12E9237DD9}"/>
              </a:ext>
            </a:extLst>
          </p:cNvPr>
          <p:cNvSpPr>
            <a:spLocks noGrp="1"/>
          </p:cNvSpPr>
          <p:nvPr>
            <p:ph type="title"/>
          </p:nvPr>
        </p:nvSpPr>
        <p:spPr>
          <a:xfrm>
            <a:off x="914400" y="1057274"/>
            <a:ext cx="6583680" cy="1531357"/>
          </a:xfrm>
        </p:spPr>
        <p:txBody>
          <a:bodyPr anchor="b">
            <a:normAutofit/>
          </a:bodyPr>
          <a:lstStyle/>
          <a:p>
            <a:r>
              <a:rPr lang="en-AU" dirty="0"/>
              <a:t>Game!</a:t>
            </a:r>
          </a:p>
        </p:txBody>
      </p:sp>
      <p:pic>
        <p:nvPicPr>
          <p:cNvPr id="5" name="Picture 4">
            <a:extLst>
              <a:ext uri="{FF2B5EF4-FFF2-40B4-BE49-F238E27FC236}">
                <a16:creationId xmlns:a16="http://schemas.microsoft.com/office/drawing/2014/main" id="{4C161926-9F4D-E9F5-2999-5B3137FF4B7A}"/>
              </a:ext>
            </a:extLst>
          </p:cNvPr>
          <p:cNvPicPr>
            <a:picLocks noChangeAspect="1"/>
          </p:cNvPicPr>
          <p:nvPr/>
        </p:nvPicPr>
        <p:blipFill>
          <a:blip r:embed="rId2"/>
          <a:stretch>
            <a:fillRect/>
          </a:stretch>
        </p:blipFill>
        <p:spPr>
          <a:xfrm>
            <a:off x="914400" y="2915836"/>
            <a:ext cx="6583680" cy="3044951"/>
          </a:xfrm>
          <a:prstGeom prst="rect">
            <a:avLst/>
          </a:prstGeom>
          <a:noFill/>
        </p:spPr>
      </p:pic>
      <p:sp>
        <p:nvSpPr>
          <p:cNvPr id="15" name="Slide Number Placeholder 3">
            <a:extLst>
              <a:ext uri="{FF2B5EF4-FFF2-40B4-BE49-F238E27FC236}">
                <a16:creationId xmlns:a16="http://schemas.microsoft.com/office/drawing/2014/main" id="{591514D1-3952-F0ED-4B6F-865AB13AFAD9}"/>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24</a:t>
            </a:fld>
            <a:endParaRPr lang="en-US"/>
          </a:p>
        </p:txBody>
      </p:sp>
    </p:spTree>
    <p:extLst>
      <p:ext uri="{BB962C8B-B14F-4D97-AF65-F5344CB8AC3E}">
        <p14:creationId xmlns:p14="http://schemas.microsoft.com/office/powerpoint/2010/main" val="3137579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normAutofit fontScale="92500" lnSpcReduction="20000"/>
          </a:bodyPr>
          <a:lstStyle/>
          <a:p>
            <a:r>
              <a:rPr lang="en-US" dirty="0"/>
              <a:t>That should have covered everything BUT the visual marks (2 marks)</a:t>
            </a:r>
          </a:p>
          <a:p>
            <a:endParaRPr lang="en-US" dirty="0"/>
          </a:p>
          <a:p>
            <a:r>
              <a:rPr lang="en-US" dirty="0"/>
              <a:t>Any questions or missing marks, I can go through the code explicitly for.</a:t>
            </a:r>
          </a:p>
          <a:p>
            <a:endParaRPr lang="en-US" dirty="0"/>
          </a:p>
          <a:p>
            <a:r>
              <a:rPr lang="en-US" dirty="0"/>
              <a:t>Lucas Wan</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73C1-04AD-14C0-0D29-221C764E7CC8}"/>
              </a:ext>
            </a:extLst>
          </p:cNvPr>
          <p:cNvSpPr>
            <a:spLocks noGrp="1"/>
          </p:cNvSpPr>
          <p:nvPr>
            <p:ph type="title"/>
          </p:nvPr>
        </p:nvSpPr>
        <p:spPr/>
        <p:txBody>
          <a:bodyPr/>
          <a:lstStyle/>
          <a:p>
            <a:r>
              <a:rPr lang="en-AU" dirty="0" err="1"/>
              <a:t>Github</a:t>
            </a:r>
            <a:endParaRPr lang="en-AU" dirty="0"/>
          </a:p>
        </p:txBody>
      </p:sp>
      <p:sp>
        <p:nvSpPr>
          <p:cNvPr id="3" name="Content Placeholder 2">
            <a:extLst>
              <a:ext uri="{FF2B5EF4-FFF2-40B4-BE49-F238E27FC236}">
                <a16:creationId xmlns:a16="http://schemas.microsoft.com/office/drawing/2014/main" id="{E950AE74-E744-9AB4-A86B-777713120B1A}"/>
              </a:ext>
            </a:extLst>
          </p:cNvPr>
          <p:cNvSpPr>
            <a:spLocks noGrp="1"/>
          </p:cNvSpPr>
          <p:nvPr>
            <p:ph idx="1"/>
          </p:nvPr>
        </p:nvSpPr>
        <p:spPr/>
        <p:txBody>
          <a:bodyPr>
            <a:normAutofit fontScale="70000" lnSpcReduction="20000"/>
          </a:bodyPr>
          <a:lstStyle/>
          <a:p>
            <a:r>
              <a:rPr lang="en-AU" dirty="0" err="1">
                <a:hlinkClick r:id="rId2"/>
              </a:rPr>
              <a:t>ThatDaven</a:t>
            </a:r>
            <a:r>
              <a:rPr lang="en-AU" dirty="0">
                <a:hlinkClick r:id="rId2"/>
              </a:rPr>
              <a:t>/Y8-CAT-Inv1-Lucas-Wan (github.com)</a:t>
            </a:r>
            <a:br>
              <a:rPr lang="en-AU" dirty="0"/>
            </a:br>
            <a:endParaRPr lang="en-AU" dirty="0"/>
          </a:p>
          <a:p>
            <a:pPr marL="457200" indent="-457200">
              <a:buFont typeface="+mj-lt"/>
              <a:buAutoNum type="arabicPeriod"/>
            </a:pPr>
            <a:r>
              <a:rPr lang="en-AU" dirty="0"/>
              <a:t>Clearly see commit history</a:t>
            </a:r>
          </a:p>
          <a:p>
            <a:pPr marL="457200" indent="-457200">
              <a:buFont typeface="+mj-lt"/>
              <a:buAutoNum type="arabicPeriod"/>
            </a:pPr>
            <a:r>
              <a:rPr lang="en-AU" dirty="0"/>
              <a:t>Read commit notes</a:t>
            </a:r>
          </a:p>
          <a:p>
            <a:pPr marL="457200" indent="-457200">
              <a:buFont typeface="+mj-lt"/>
              <a:buAutoNum type="arabicPeriod"/>
            </a:pPr>
            <a:r>
              <a:rPr lang="en-AU" dirty="0"/>
              <a:t>Readme.md</a:t>
            </a:r>
          </a:p>
          <a:p>
            <a:pPr marL="457200" indent="-457200">
              <a:buFont typeface="+mj-lt"/>
              <a:buAutoNum type="arabicPeriod"/>
            </a:pPr>
            <a:r>
              <a:rPr lang="en-AU" dirty="0"/>
              <a:t>Look through code to confirm it was written</a:t>
            </a:r>
          </a:p>
          <a:p>
            <a:pPr marL="457200" indent="-457200">
              <a:buFont typeface="+mj-lt"/>
              <a:buAutoNum type="arabicPeriod"/>
            </a:pPr>
            <a:r>
              <a:rPr lang="en-AU" dirty="0"/>
              <a:t>See tried effort on visual implementation (still don’t understand how it doesn’t work) </a:t>
            </a:r>
          </a:p>
          <a:p>
            <a:pPr marL="804672" lvl="1" indent="-457200">
              <a:buFont typeface="+mj-lt"/>
              <a:buAutoNum type="arabicPeriod"/>
            </a:pPr>
            <a:r>
              <a:rPr lang="en-AU" dirty="0"/>
              <a:t>See visual.py</a:t>
            </a:r>
          </a:p>
          <a:p>
            <a:pPr marL="457200" indent="-457200">
              <a:buFont typeface="+mj-lt"/>
              <a:buAutoNum type="arabicPeriod"/>
            </a:pPr>
            <a:endParaRPr lang="en-AU" dirty="0"/>
          </a:p>
        </p:txBody>
      </p:sp>
      <p:sp>
        <p:nvSpPr>
          <p:cNvPr id="4" name="Slide Number Placeholder 3">
            <a:extLst>
              <a:ext uri="{FF2B5EF4-FFF2-40B4-BE49-F238E27FC236}">
                <a16:creationId xmlns:a16="http://schemas.microsoft.com/office/drawing/2014/main" id="{83FC1D19-2DEA-37AD-8D22-542978C6982B}"/>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63890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Part 1.1: Create and explain a reusable means of achieving translations (10 Marks)</a:t>
            </a:r>
            <a:br>
              <a:rPr lang="en-US" dirty="0"/>
            </a:br>
            <a:endParaRPr lang="en-US" dirty="0"/>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6944-63D9-CD5D-510C-0A43B0EC9FFC}"/>
              </a:ext>
            </a:extLst>
          </p:cNvPr>
          <p:cNvSpPr>
            <a:spLocks noGrp="1"/>
          </p:cNvSpPr>
          <p:nvPr>
            <p:ph type="title"/>
          </p:nvPr>
        </p:nvSpPr>
        <p:spPr>
          <a:xfrm>
            <a:off x="1550563" y="1089213"/>
            <a:ext cx="9879437" cy="980844"/>
          </a:xfrm>
        </p:spPr>
        <p:txBody>
          <a:bodyPr anchor="b">
            <a:normAutofit/>
          </a:bodyPr>
          <a:lstStyle/>
          <a:p>
            <a:r>
              <a:rPr lang="en-AU" dirty="0"/>
              <a:t>Explanation</a:t>
            </a:r>
          </a:p>
        </p:txBody>
      </p:sp>
      <p:sp>
        <p:nvSpPr>
          <p:cNvPr id="13" name="Text Placeholder 2">
            <a:extLst>
              <a:ext uri="{FF2B5EF4-FFF2-40B4-BE49-F238E27FC236}">
                <a16:creationId xmlns:a16="http://schemas.microsoft.com/office/drawing/2014/main" id="{CAEB6FD6-1213-D64E-BABC-122A28DE2D55}"/>
              </a:ext>
            </a:extLst>
          </p:cNvPr>
          <p:cNvSpPr>
            <a:spLocks noGrp="1"/>
          </p:cNvSpPr>
          <p:nvPr>
            <p:ph type="body" sz="quarter" idx="13"/>
          </p:nvPr>
        </p:nvSpPr>
        <p:spPr>
          <a:xfrm>
            <a:off x="1550564" y="2331958"/>
            <a:ext cx="2975217" cy="3704266"/>
          </a:xfrm>
        </p:spPr>
        <p:txBody>
          <a:bodyPr/>
          <a:lstStyle/>
          <a:p>
            <a:pPr marL="342900" indent="-342900">
              <a:buFont typeface="+mj-lt"/>
              <a:buAutoNum type="arabicPeriod"/>
            </a:pPr>
            <a:r>
              <a:rPr lang="en-US" sz="1200" dirty="0"/>
              <a:t>Lookup Table Creation: A lookup table that maps each direction (1 to 8) to the corresponding Pythagorean triple (a, b, c). This table will help us quickly determine the appropriate translation for each direction.</a:t>
            </a:r>
          </a:p>
          <a:p>
            <a:pPr marL="342900" indent="-342900">
              <a:buFont typeface="+mj-lt"/>
              <a:buAutoNum type="arabicPeriod"/>
            </a:pPr>
            <a:r>
              <a:rPr lang="en-US" sz="1200" dirty="0"/>
              <a:t>Translation Function: A function that takes the desired distance and direction as inputs. Using the lookup table, it will identify the corresponding Pythagorean triple and calculate the translation vector accordingly.</a:t>
            </a:r>
          </a:p>
          <a:p>
            <a:pPr marL="342900" indent="-342900">
              <a:buFont typeface="+mj-lt"/>
              <a:buAutoNum type="arabicPeriod"/>
            </a:pPr>
            <a:r>
              <a:rPr lang="en-US" sz="1200" dirty="0"/>
              <a:t>Error Handling: Error handling to ensure that the input direction is within the valid range (1 to 8) and that the distance is non-negative.</a:t>
            </a:r>
          </a:p>
        </p:txBody>
      </p:sp>
      <p:pic>
        <p:nvPicPr>
          <p:cNvPr id="8" name="Picture 7" descr="A screenshot of a computer program&#10;&#10;Description automatically generated">
            <a:extLst>
              <a:ext uri="{FF2B5EF4-FFF2-40B4-BE49-F238E27FC236}">
                <a16:creationId xmlns:a16="http://schemas.microsoft.com/office/drawing/2014/main" id="{CD90F111-30E3-5A55-DC98-D1347899BD4E}"/>
              </a:ext>
            </a:extLst>
          </p:cNvPr>
          <p:cNvPicPr>
            <a:picLocks noChangeAspect="1"/>
          </p:cNvPicPr>
          <p:nvPr/>
        </p:nvPicPr>
        <p:blipFill>
          <a:blip r:embed="rId2"/>
          <a:stretch>
            <a:fillRect/>
          </a:stretch>
        </p:blipFill>
        <p:spPr>
          <a:xfrm>
            <a:off x="5087154" y="2471377"/>
            <a:ext cx="6345893" cy="3442645"/>
          </a:xfrm>
          <a:prstGeom prst="rect">
            <a:avLst/>
          </a:prstGeom>
          <a:noFill/>
        </p:spPr>
      </p:pic>
      <p:sp>
        <p:nvSpPr>
          <p:cNvPr id="4" name="Slide Number Placeholder 3">
            <a:extLst>
              <a:ext uri="{FF2B5EF4-FFF2-40B4-BE49-F238E27FC236}">
                <a16:creationId xmlns:a16="http://schemas.microsoft.com/office/drawing/2014/main" id="{81F8ECF7-7FD3-6DAD-6C52-9A8E71AD614B}"/>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spTree>
    <p:extLst>
      <p:ext uri="{BB962C8B-B14F-4D97-AF65-F5344CB8AC3E}">
        <p14:creationId xmlns:p14="http://schemas.microsoft.com/office/powerpoint/2010/main" val="196075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Part 1.2: Use functions, validate input and document imports (10 Marks)</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37832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550564" y="1057274"/>
            <a:ext cx="9875463" cy="999746"/>
          </a:xfrm>
        </p:spPr>
        <p:txBody>
          <a:bodyPr anchor="b">
            <a:normAutofit/>
          </a:bodyPr>
          <a:lstStyle/>
          <a:p>
            <a:r>
              <a:rPr lang="en-US" dirty="0"/>
              <a:t>Explain</a:t>
            </a:r>
          </a:p>
        </p:txBody>
      </p:sp>
      <p:pic>
        <p:nvPicPr>
          <p:cNvPr id="5" name="Picture 4">
            <a:extLst>
              <a:ext uri="{FF2B5EF4-FFF2-40B4-BE49-F238E27FC236}">
                <a16:creationId xmlns:a16="http://schemas.microsoft.com/office/drawing/2014/main" id="{A5B0F1C5-15A9-B8EF-E45C-08D361C3A7C9}"/>
              </a:ext>
            </a:extLst>
          </p:cNvPr>
          <p:cNvPicPr>
            <a:picLocks noChangeAspect="1"/>
          </p:cNvPicPr>
          <p:nvPr/>
        </p:nvPicPr>
        <p:blipFill>
          <a:blip r:embed="rId3"/>
          <a:stretch>
            <a:fillRect/>
          </a:stretch>
        </p:blipFill>
        <p:spPr>
          <a:xfrm>
            <a:off x="1550564" y="2367492"/>
            <a:ext cx="5829147" cy="3832664"/>
          </a:xfrm>
          <a:prstGeom prst="rect">
            <a:avLst/>
          </a:prstGeom>
          <a:noFill/>
        </p:spPr>
      </p:pic>
      <p:sp>
        <p:nvSpPr>
          <p:cNvPr id="3" name="Content Placeholder 2">
            <a:extLst>
              <a:ext uri="{FF2B5EF4-FFF2-40B4-BE49-F238E27FC236}">
                <a16:creationId xmlns:a16="http://schemas.microsoft.com/office/drawing/2014/main" id="{75111C33-898C-4414-4665-5136EB6FC126}"/>
              </a:ext>
            </a:extLst>
          </p:cNvPr>
          <p:cNvSpPr>
            <a:spLocks noGrp="1"/>
          </p:cNvSpPr>
          <p:nvPr>
            <p:ph sz="half" idx="15"/>
          </p:nvPr>
        </p:nvSpPr>
        <p:spPr>
          <a:xfrm>
            <a:off x="7940842" y="2303028"/>
            <a:ext cx="3485184" cy="3961593"/>
          </a:xfrm>
        </p:spPr>
        <p:txBody>
          <a:bodyPr>
            <a:normAutofit lnSpcReduction="10000"/>
          </a:bodyPr>
          <a:lstStyle/>
          <a:p>
            <a:pPr>
              <a:lnSpc>
                <a:spcPct val="90000"/>
              </a:lnSpc>
            </a:pPr>
            <a:r>
              <a:rPr lang="en-US" sz="1500" dirty="0"/>
              <a:t>Function Usage: Ensure that all operations, calculations, and functionalities are encapsulated within functions. This promotes modularity, readability, and reusability of code. </a:t>
            </a:r>
          </a:p>
          <a:p>
            <a:pPr>
              <a:lnSpc>
                <a:spcPct val="90000"/>
              </a:lnSpc>
            </a:pPr>
            <a:r>
              <a:rPr lang="en-US" sz="1500" dirty="0"/>
              <a:t>Input Validation: Validate input data to ensure it meets the specified criteria. For example, we'll reject negative lengths and directions beyond the range of 1 to 8.</a:t>
            </a:r>
          </a:p>
          <a:p>
            <a:pPr>
              <a:lnSpc>
                <a:spcPct val="90000"/>
              </a:lnSpc>
            </a:pPr>
            <a:r>
              <a:rPr lang="en-US" sz="1500" dirty="0"/>
              <a:t>Custom Implementation: Instead of relying on built-in libraries like math, have own versions of functions to perform required operations. For instance, if distance calculation is needed, we'll implement our own function instead of using </a:t>
            </a:r>
            <a:r>
              <a:rPr lang="en-US" sz="1500" dirty="0" err="1"/>
              <a:t>math.dist</a:t>
            </a:r>
            <a:r>
              <a:rPr lang="en-US" sz="1500"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F59D-320B-63F1-718D-481EF4F6F6A4}"/>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ACBDF8DE-8050-4F9F-441B-3F4A5B7B4E8F}"/>
              </a:ext>
            </a:extLst>
          </p:cNvPr>
          <p:cNvSpPr>
            <a:spLocks noGrp="1"/>
          </p:cNvSpPr>
          <p:nvPr>
            <p:ph sz="half" idx="2"/>
          </p:nvPr>
        </p:nvSpPr>
        <p:spPr/>
        <p:txBody>
          <a:bodyPr>
            <a:normAutofit fontScale="55000" lnSpcReduction="20000"/>
          </a:bodyPr>
          <a:lstStyle/>
          <a:p>
            <a:r>
              <a:rPr lang="en-AU" dirty="0"/>
              <a:t>Example usage of input validation and distance calculation</a:t>
            </a:r>
          </a:p>
          <a:p>
            <a:r>
              <a:rPr lang="en-AU" dirty="0"/>
              <a:t>    point1 = (2, -4)</a:t>
            </a:r>
          </a:p>
          <a:p>
            <a:r>
              <a:rPr lang="en-AU" dirty="0"/>
              <a:t>    point2 = (-5, 3)</a:t>
            </a:r>
          </a:p>
          <a:p>
            <a:r>
              <a:rPr lang="en-AU" dirty="0"/>
              <a:t>    if </a:t>
            </a:r>
            <a:r>
              <a:rPr lang="en-AU" dirty="0" err="1"/>
              <a:t>validate_distance</a:t>
            </a:r>
            <a:r>
              <a:rPr lang="en-AU" dirty="0"/>
              <a:t>(</a:t>
            </a:r>
            <a:r>
              <a:rPr lang="en-AU" dirty="0" err="1"/>
              <a:t>calculate_distance</a:t>
            </a:r>
            <a:r>
              <a:rPr lang="en-AU" dirty="0"/>
              <a:t>(point1, point2)):</a:t>
            </a:r>
          </a:p>
          <a:p>
            <a:r>
              <a:rPr lang="en-AU" dirty="0"/>
              <a:t>    print("Distance:", </a:t>
            </a:r>
            <a:r>
              <a:rPr lang="en-AU" dirty="0" err="1"/>
              <a:t>calculate_distance</a:t>
            </a:r>
            <a:r>
              <a:rPr lang="en-AU" dirty="0"/>
              <a:t>(point1, point2))</a:t>
            </a:r>
          </a:p>
          <a:p>
            <a:r>
              <a:rPr lang="en-AU" dirty="0"/>
              <a:t>    else:</a:t>
            </a:r>
          </a:p>
          <a:p>
            <a:r>
              <a:rPr lang="en-AU" dirty="0"/>
              <a:t>    print("Invalid distance.")</a:t>
            </a:r>
          </a:p>
          <a:p>
            <a:endParaRPr lang="en-AU" dirty="0"/>
          </a:p>
          <a:p>
            <a:r>
              <a:rPr lang="en-AU" dirty="0"/>
              <a:t>Example of validating direction</a:t>
            </a:r>
          </a:p>
          <a:p>
            <a:r>
              <a:rPr lang="en-AU" dirty="0"/>
              <a:t>    direction = 10</a:t>
            </a:r>
          </a:p>
          <a:p>
            <a:r>
              <a:rPr lang="en-AU" dirty="0"/>
              <a:t>    if </a:t>
            </a:r>
            <a:r>
              <a:rPr lang="en-AU" dirty="0" err="1"/>
              <a:t>validate_direction</a:t>
            </a:r>
            <a:r>
              <a:rPr lang="en-AU" dirty="0"/>
              <a:t>(direction):</a:t>
            </a:r>
          </a:p>
          <a:p>
            <a:r>
              <a:rPr lang="en-AU" dirty="0"/>
              <a:t>     print("Valid direction.")</a:t>
            </a:r>
          </a:p>
          <a:p>
            <a:r>
              <a:rPr lang="en-AU" dirty="0"/>
              <a:t>    else:</a:t>
            </a:r>
          </a:p>
          <a:p>
            <a:r>
              <a:rPr lang="en-AU" dirty="0"/>
              <a:t>      print("Invalid direction.")</a:t>
            </a:r>
          </a:p>
        </p:txBody>
      </p:sp>
      <p:sp>
        <p:nvSpPr>
          <p:cNvPr id="4" name="Slide Number Placeholder 3">
            <a:extLst>
              <a:ext uri="{FF2B5EF4-FFF2-40B4-BE49-F238E27FC236}">
                <a16:creationId xmlns:a16="http://schemas.microsoft.com/office/drawing/2014/main" id="{3B51330D-3B67-6E9C-B0CC-46D307EB2595}"/>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11021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Part 2.1 to 2.4: (25 marks)</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19741944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16c05727-aa75-4e4a-9b5f-8a80a1165891"/>
    <ds:schemaRef ds:uri="http://schemas.microsoft.com/sharepoint/v3"/>
    <ds:schemaRef ds:uri="http://schemas.microsoft.com/office/2006/metadata/properties"/>
    <ds:schemaRef ds:uri="http://purl.org/dc/elements/1.1/"/>
    <ds:schemaRef ds:uri="230e9df3-be65-4c73-a93b-d1236ebd677e"/>
    <ds:schemaRef ds:uri="71af3243-3dd4-4a8d-8c0d-dd76da1f02a5"/>
    <ds:schemaRef ds:uri="http://www.w3.org/XML/1998/namespac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{D8BC0DDC-9C6A-40CA-80B3-1AEE0291577A}tf78438558_win32</Template>
  <TotalTime>170</TotalTime>
  <Words>1470</Words>
  <Application>Microsoft Office PowerPoint</Application>
  <PresentationFormat>Widescreen</PresentationFormat>
  <Paragraphs>113</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Sabon Next LT</vt:lpstr>
      <vt:lpstr>Custom</vt:lpstr>
      <vt:lpstr>Cartesian Plane MATH CAT Lucas Wan</vt:lpstr>
      <vt:lpstr>Contents</vt:lpstr>
      <vt:lpstr>Github</vt:lpstr>
      <vt:lpstr>Part 1.1: Create and explain a reusable means of achieving translations (10 Marks) </vt:lpstr>
      <vt:lpstr>Explanation</vt:lpstr>
      <vt:lpstr>Part 1.2: Use functions, validate input and document imports (10 Marks)</vt:lpstr>
      <vt:lpstr>Explain</vt:lpstr>
      <vt:lpstr>Example:</vt:lpstr>
      <vt:lpstr>Part 2.1 to 2.4: (25 marks)</vt:lpstr>
      <vt:lpstr>2.1 &amp; 2.2</vt:lpstr>
      <vt:lpstr>Part 2.3</vt:lpstr>
      <vt:lpstr>2.4</vt:lpstr>
      <vt:lpstr>Example:</vt:lpstr>
      <vt:lpstr>Part 3.1 &amp; 3.2</vt:lpstr>
      <vt:lpstr>3.1</vt:lpstr>
      <vt:lpstr>3.2</vt:lpstr>
      <vt:lpstr>Part 4.1 to 4.3</vt:lpstr>
      <vt:lpstr>4.1</vt:lpstr>
      <vt:lpstr>4.2</vt:lpstr>
      <vt:lpstr>4.3</vt:lpstr>
      <vt:lpstr>Part 5</vt:lpstr>
      <vt:lpstr>Game!</vt:lpstr>
      <vt:lpstr>Game!</vt:lpstr>
      <vt:lpstr>Game!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Cartesian Plane CAT Lucas Wan</dc:title>
  <dc:subject/>
  <dc:creator>NGUYEN David</dc:creator>
  <cp:lastModifiedBy>NGUYEN David</cp:lastModifiedBy>
  <cp:revision>2</cp:revision>
  <dcterms:created xsi:type="dcterms:W3CDTF">2024-04-25T13:09:10Z</dcterms:created>
  <dcterms:modified xsi:type="dcterms:W3CDTF">2024-04-25T15:59:11Z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