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92" r:id="rId4"/>
    <p:sldId id="293"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4"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0A0D3-4A33-4D4C-9A76-20F73972B25D}" type="datetimeFigureOut">
              <a:rPr lang="en-AU" smtClean="0"/>
              <a:t>11/12/2023</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A8F8B-F7C5-4BE3-9715-1765789A342C}" type="slidenum">
              <a:rPr lang="en-AU" smtClean="0"/>
              <a:t>‹#›</a:t>
            </a:fld>
            <a:endParaRPr lang="en-AU"/>
          </a:p>
        </p:txBody>
      </p:sp>
    </p:spTree>
    <p:extLst>
      <p:ext uri="{BB962C8B-B14F-4D97-AF65-F5344CB8AC3E}">
        <p14:creationId xmlns:p14="http://schemas.microsoft.com/office/powerpoint/2010/main" val="68162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Transform energy from chemical (from fuel) to heat in superheated steam</a:t>
            </a:r>
            <a:r>
              <a:rPr lang="en-US" baseline="0" dirty="0"/>
              <a:t> then push a piston in a cylinder. Mechanical work is the result.</a:t>
            </a:r>
            <a:endParaRPr lang="en-US" dirty="0"/>
          </a:p>
        </p:txBody>
      </p:sp>
      <p:sp>
        <p:nvSpPr>
          <p:cNvPr id="4" name="Slide Number Placeholder 3"/>
          <p:cNvSpPr>
            <a:spLocks noGrp="1"/>
          </p:cNvSpPr>
          <p:nvPr>
            <p:ph type="sldNum" sz="quarter" idx="10"/>
          </p:nvPr>
        </p:nvSpPr>
        <p:spPr/>
        <p:txBody>
          <a:bodyPr/>
          <a:lstStyle/>
          <a:p>
            <a:fld id="{91619812-FA28-2E41-90D1-6CD650FEE660}" type="slidenum">
              <a:rPr lang="en-US" smtClean="0"/>
              <a:t>11</a:t>
            </a:fld>
            <a:endParaRPr lang="en-US"/>
          </a:p>
        </p:txBody>
      </p:sp>
    </p:spTree>
    <p:extLst>
      <p:ext uri="{BB962C8B-B14F-4D97-AF65-F5344CB8AC3E}">
        <p14:creationId xmlns:p14="http://schemas.microsoft.com/office/powerpoint/2010/main" val="28224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185BAF3-C1C9-4D92-AB8D-FBE2ED43A51D}"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288656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85BAF3-C1C9-4D92-AB8D-FBE2ED43A51D}"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75582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85BAF3-C1C9-4D92-AB8D-FBE2ED43A51D}"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295712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85BAF3-C1C9-4D92-AB8D-FBE2ED43A51D}"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226873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BAF3-C1C9-4D92-AB8D-FBE2ED43A51D}"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363333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185BAF3-C1C9-4D92-AB8D-FBE2ED43A51D}" type="datetimeFigureOut">
              <a:rPr lang="en-AU" smtClean="0"/>
              <a:t>11/12/2023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158672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185BAF3-C1C9-4D92-AB8D-FBE2ED43A51D}" type="datetimeFigureOut">
              <a:rPr lang="en-AU" smtClean="0"/>
              <a:t>11/12/2023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28382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185BAF3-C1C9-4D92-AB8D-FBE2ED43A51D}" type="datetimeFigureOut">
              <a:rPr lang="en-AU" smtClean="0"/>
              <a:t>11/12/2023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180985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5BAF3-C1C9-4D92-AB8D-FBE2ED43A51D}" type="datetimeFigureOut">
              <a:rPr lang="en-AU" smtClean="0"/>
              <a:t>11/12/2023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267154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5BAF3-C1C9-4D92-AB8D-FBE2ED43A51D}" type="datetimeFigureOut">
              <a:rPr lang="en-AU" smtClean="0"/>
              <a:t>11/12/2023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287036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5BAF3-C1C9-4D92-AB8D-FBE2ED43A51D}" type="datetimeFigureOut">
              <a:rPr lang="en-AU" smtClean="0"/>
              <a:t>11/12/2023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F1BFD7E-5270-4E78-B460-E8BB056BD8F4}" type="slidenum">
              <a:rPr lang="en-AU" smtClean="0"/>
              <a:t>‹#›</a:t>
            </a:fld>
            <a:endParaRPr lang="en-AU"/>
          </a:p>
        </p:txBody>
      </p:sp>
    </p:spTree>
    <p:extLst>
      <p:ext uri="{BB962C8B-B14F-4D97-AF65-F5344CB8AC3E}">
        <p14:creationId xmlns:p14="http://schemas.microsoft.com/office/powerpoint/2010/main" val="261353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5BAF3-C1C9-4D92-AB8D-FBE2ED43A51D}" type="datetimeFigureOut">
              <a:rPr lang="en-AU" smtClean="0"/>
              <a:t>11/12/2023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BFD7E-5270-4E78-B460-E8BB056BD8F4}" type="slidenum">
              <a:rPr lang="en-AU" smtClean="0"/>
              <a:t>‹#›</a:t>
            </a:fld>
            <a:endParaRPr lang="en-AU"/>
          </a:p>
        </p:txBody>
      </p:sp>
    </p:spTree>
    <p:extLst>
      <p:ext uri="{BB962C8B-B14F-4D97-AF65-F5344CB8AC3E}">
        <p14:creationId xmlns:p14="http://schemas.microsoft.com/office/powerpoint/2010/main" val="314262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8800" dirty="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WEEK 5</a:t>
            </a:r>
          </a:p>
        </p:txBody>
      </p:sp>
      <p:sp>
        <p:nvSpPr>
          <p:cNvPr id="5" name="Subtitle 4">
            <a:extLst>
              <a:ext uri="{FF2B5EF4-FFF2-40B4-BE49-F238E27FC236}">
                <a16:creationId xmlns:a16="http://schemas.microsoft.com/office/drawing/2014/main" id="{31B0F43A-6CDD-4369-96B1-0F73574432B4}"/>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4014841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cycle repeats</a:t>
            </a:r>
          </a:p>
        </p:txBody>
      </p:sp>
      <p:sp>
        <p:nvSpPr>
          <p:cNvPr id="3" name="Content Placeholder 2"/>
          <p:cNvSpPr>
            <a:spLocks noGrp="1"/>
          </p:cNvSpPr>
          <p:nvPr>
            <p:ph idx="1"/>
          </p:nvPr>
        </p:nvSpPr>
        <p:spPr/>
        <p:txBody>
          <a:bodyPr>
            <a:normAutofit/>
          </a:bodyPr>
          <a:lstStyle/>
          <a:p>
            <a:r>
              <a:rPr lang="en-US" dirty="0"/>
              <a:t>Refrigerant gas goes back into the compressor.</a:t>
            </a:r>
          </a:p>
          <a:p>
            <a:r>
              <a:rPr lang="en-US" dirty="0"/>
              <a:t>The </a:t>
            </a:r>
            <a:r>
              <a:rPr lang="en-US" b="1" u="sng" dirty="0"/>
              <a:t>compressor </a:t>
            </a:r>
            <a:r>
              <a:rPr lang="en-US" dirty="0"/>
              <a:t>does the work. The compressor drives the cycle.</a:t>
            </a:r>
          </a:p>
          <a:p>
            <a:r>
              <a:rPr lang="en-US" dirty="0"/>
              <a:t>The cycle is reversible in some cases.</a:t>
            </a:r>
          </a:p>
          <a:p>
            <a:pPr lvl="1"/>
            <a:r>
              <a:rPr lang="en-US" dirty="0"/>
              <a:t>What swaps places and what stays?</a:t>
            </a:r>
          </a:p>
          <a:p>
            <a:pPr lvl="1"/>
            <a:endParaRPr lang="en-US" dirty="0"/>
          </a:p>
          <a:p>
            <a:r>
              <a:rPr lang="en-US" dirty="0">
                <a:solidFill>
                  <a:schemeClr val="accent6"/>
                </a:solidFill>
              </a:rPr>
              <a:t>Why does water often drip from air con units?</a:t>
            </a:r>
          </a:p>
          <a:p>
            <a:r>
              <a:rPr lang="en-US" sz="2400" dirty="0">
                <a:solidFill>
                  <a:srgbClr val="FF0000"/>
                </a:solidFill>
              </a:rPr>
              <a:t>Google – How air conditioning works animation – you tube.</a:t>
            </a:r>
          </a:p>
        </p:txBody>
      </p:sp>
    </p:spTree>
    <p:extLst>
      <p:ext uri="{BB962C8B-B14F-4D97-AF65-F5344CB8AC3E}">
        <p14:creationId xmlns:p14="http://schemas.microsoft.com/office/powerpoint/2010/main" val="275344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useful Mechanical Energy</a:t>
            </a:r>
          </a:p>
        </p:txBody>
      </p:sp>
      <p:sp>
        <p:nvSpPr>
          <p:cNvPr id="3" name="Content Placeholder 2"/>
          <p:cNvSpPr>
            <a:spLocks noGrp="1"/>
          </p:cNvSpPr>
          <p:nvPr>
            <p:ph idx="1"/>
          </p:nvPr>
        </p:nvSpPr>
        <p:spPr/>
        <p:txBody>
          <a:bodyPr>
            <a:normAutofit fontScale="85000" lnSpcReduction="10000"/>
          </a:bodyPr>
          <a:lstStyle/>
          <a:p>
            <a:r>
              <a:rPr lang="en-US" dirty="0"/>
              <a:t>Steam power.</a:t>
            </a:r>
          </a:p>
          <a:p>
            <a:r>
              <a:rPr lang="en-US" dirty="0"/>
              <a:t>What do steam engines do?</a:t>
            </a:r>
          </a:p>
          <a:p>
            <a:pPr lvl="1"/>
            <a:r>
              <a:rPr lang="en-US" dirty="0"/>
              <a:t>Work. But how? and where does the energy come from?</a:t>
            </a:r>
          </a:p>
          <a:p>
            <a:r>
              <a:rPr lang="en-US" dirty="0"/>
              <a:t>Car engines. The four-stroke internal combustion engine.</a:t>
            </a:r>
          </a:p>
          <a:p>
            <a:r>
              <a:rPr lang="en-US" dirty="0"/>
              <a:t>Intake, compression, combustion, exhaust.</a:t>
            </a:r>
          </a:p>
          <a:p>
            <a:r>
              <a:rPr lang="en-US" dirty="0"/>
              <a:t>Combustion of energy-rich fuels = lots of heat and expanding gases.</a:t>
            </a:r>
          </a:p>
          <a:p>
            <a:r>
              <a:rPr lang="en-US" dirty="0"/>
              <a:t>Expanding gases can do work by driving pistons in a cylinder.</a:t>
            </a:r>
          </a:p>
          <a:p>
            <a:endParaRPr lang="en-US" dirty="0"/>
          </a:p>
        </p:txBody>
      </p:sp>
    </p:spTree>
    <p:extLst>
      <p:ext uri="{BB962C8B-B14F-4D97-AF65-F5344CB8AC3E}">
        <p14:creationId xmlns:p14="http://schemas.microsoft.com/office/powerpoint/2010/main" val="84888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4-stroke Internal Combustion Engine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601" y="1654550"/>
            <a:ext cx="7891718" cy="397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642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Nothing’s Perfect</a:t>
            </a:r>
          </a:p>
        </p:txBody>
      </p:sp>
      <p:sp>
        <p:nvSpPr>
          <p:cNvPr id="3" name="Subtitle 2"/>
          <p:cNvSpPr>
            <a:spLocks noGrp="1"/>
          </p:cNvSpPr>
          <p:nvPr>
            <p:ph type="subTitle" idx="1"/>
          </p:nvPr>
        </p:nvSpPr>
        <p:spPr/>
        <p:txBody>
          <a:bodyPr>
            <a:normAutofit fontScale="77500" lnSpcReduction="20000"/>
          </a:bodyPr>
          <a:lstStyle/>
          <a:p>
            <a:r>
              <a:rPr lang="en-US" dirty="0"/>
              <a:t>Energy Efficiency = energy output / energy input</a:t>
            </a:r>
          </a:p>
          <a:p>
            <a:endParaRPr lang="en-US" dirty="0"/>
          </a:p>
          <a:p>
            <a:r>
              <a:rPr lang="en-US" sz="4000" dirty="0" err="1"/>
              <a:t>η</a:t>
            </a:r>
            <a:r>
              <a:rPr lang="en-US" dirty="0"/>
              <a:t> (</a:t>
            </a:r>
            <a:r>
              <a:rPr lang="en-US" dirty="0" err="1"/>
              <a:t>greek</a:t>
            </a:r>
            <a:r>
              <a:rPr lang="en-US" dirty="0"/>
              <a:t> letter ‘eta’) is the symbol for efficiency.</a:t>
            </a:r>
          </a:p>
        </p:txBody>
      </p:sp>
    </p:spTree>
    <p:extLst>
      <p:ext uri="{BB962C8B-B14F-4D97-AF65-F5344CB8AC3E}">
        <p14:creationId xmlns:p14="http://schemas.microsoft.com/office/powerpoint/2010/main" val="140873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Conservation of Energy in Open systems</a:t>
            </a:r>
          </a:p>
        </p:txBody>
      </p:sp>
      <p:sp>
        <p:nvSpPr>
          <p:cNvPr id="3" name="Content Placeholder 2"/>
          <p:cNvSpPr>
            <a:spLocks noGrp="1"/>
          </p:cNvSpPr>
          <p:nvPr>
            <p:ph idx="1"/>
          </p:nvPr>
        </p:nvSpPr>
        <p:spPr/>
        <p:txBody>
          <a:bodyPr>
            <a:normAutofit lnSpcReduction="10000"/>
          </a:bodyPr>
          <a:lstStyle/>
          <a:p>
            <a:r>
              <a:rPr lang="en-US" dirty="0"/>
              <a:t>Energy may never be created nor destroyed, but it may be transformed or transferred.</a:t>
            </a:r>
          </a:p>
          <a:p>
            <a:r>
              <a:rPr lang="en-US" dirty="0"/>
              <a:t>An open system is one where there may be some energy loss (or gain) to the surroundings.</a:t>
            </a:r>
          </a:p>
          <a:p>
            <a:r>
              <a:rPr lang="en-US" dirty="0"/>
              <a:t>In reality, all systems (except the universe) are open. Energy and matter may be transferred across system boundaries.</a:t>
            </a:r>
          </a:p>
          <a:p>
            <a:r>
              <a:rPr lang="en-US" dirty="0"/>
              <a:t>Many systems approximate closed systems</a:t>
            </a:r>
          </a:p>
        </p:txBody>
      </p:sp>
    </p:spTree>
    <p:extLst>
      <p:ext uri="{BB962C8B-B14F-4D97-AF65-F5344CB8AC3E}">
        <p14:creationId xmlns:p14="http://schemas.microsoft.com/office/powerpoint/2010/main" val="239725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a:t>
            </a:r>
          </a:p>
        </p:txBody>
      </p:sp>
      <p:sp>
        <p:nvSpPr>
          <p:cNvPr id="3" name="Content Placeholder 2"/>
          <p:cNvSpPr>
            <a:spLocks noGrp="1"/>
          </p:cNvSpPr>
          <p:nvPr>
            <p:ph idx="1"/>
          </p:nvPr>
        </p:nvSpPr>
        <p:spPr/>
        <p:txBody>
          <a:bodyPr>
            <a:normAutofit/>
          </a:bodyPr>
          <a:lstStyle/>
          <a:p>
            <a:r>
              <a:rPr lang="en-US" dirty="0"/>
              <a:t>For a car to be “fuel efficient”?</a:t>
            </a:r>
          </a:p>
          <a:p>
            <a:r>
              <a:rPr lang="en-US" dirty="0"/>
              <a:t>For a worker to be “working efficiently”</a:t>
            </a:r>
          </a:p>
          <a:p>
            <a:r>
              <a:rPr lang="en-US" dirty="0"/>
              <a:t>For a student to be </a:t>
            </a:r>
          </a:p>
          <a:p>
            <a:pPr lvl="1"/>
            <a:r>
              <a:rPr lang="en-US" dirty="0"/>
              <a:t>time efficient? </a:t>
            </a:r>
          </a:p>
          <a:p>
            <a:pPr lvl="1"/>
            <a:r>
              <a:rPr lang="en-US" dirty="0"/>
              <a:t>time inefficient?</a:t>
            </a:r>
          </a:p>
          <a:p>
            <a:pPr lvl="1"/>
            <a:endParaRPr lang="en-US" dirty="0"/>
          </a:p>
          <a:p>
            <a:r>
              <a:rPr lang="en-US" dirty="0"/>
              <a:t>Why is it important to consider the efficiency of our energy systems?</a:t>
            </a:r>
          </a:p>
          <a:p>
            <a:endParaRPr lang="en-US" dirty="0"/>
          </a:p>
        </p:txBody>
      </p:sp>
    </p:spTree>
    <p:extLst>
      <p:ext uri="{BB962C8B-B14F-4D97-AF65-F5344CB8AC3E}">
        <p14:creationId xmlns:p14="http://schemas.microsoft.com/office/powerpoint/2010/main" val="192321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Efficiency</a:t>
            </a:r>
          </a:p>
        </p:txBody>
      </p:sp>
      <p:sp>
        <p:nvSpPr>
          <p:cNvPr id="3" name="Content Placeholder 2"/>
          <p:cNvSpPr>
            <a:spLocks noGrp="1"/>
          </p:cNvSpPr>
          <p:nvPr>
            <p:ph idx="1"/>
          </p:nvPr>
        </p:nvSpPr>
        <p:spPr/>
        <p:txBody>
          <a:bodyPr>
            <a:normAutofit/>
          </a:bodyPr>
          <a:lstStyle/>
          <a:p>
            <a:r>
              <a:rPr lang="en-US" dirty="0"/>
              <a:t>Energy efficiency, η, is the fraction of the input energy that produces a useful output.</a:t>
            </a:r>
          </a:p>
          <a:p>
            <a:pPr lvl="1">
              <a:buFont typeface="Arial" panose="020B0604020202020204" pitchFamily="34" charset="0"/>
              <a:buChar char="•"/>
            </a:pPr>
            <a:r>
              <a:rPr lang="en-US" dirty="0">
                <a:solidFill>
                  <a:srgbClr val="FF0000"/>
                </a:solidFill>
              </a:rPr>
              <a:t>η  = what you get out / what you put in</a:t>
            </a:r>
          </a:p>
          <a:p>
            <a:pPr marL="457200" lvl="1" indent="0">
              <a:buNone/>
            </a:pPr>
            <a:endParaRPr lang="en-US" dirty="0"/>
          </a:p>
          <a:p>
            <a:pPr lvl="1">
              <a:buFont typeface="Arial" panose="020B0604020202020204" pitchFamily="34" charset="0"/>
              <a:buChar char="•"/>
            </a:pPr>
            <a:r>
              <a:rPr lang="en-US" dirty="0"/>
              <a:t>It is usually expressed as a percentage</a:t>
            </a:r>
          </a:p>
          <a:p>
            <a:pPr lvl="1"/>
            <a:endParaRPr lang="en-US" dirty="0"/>
          </a:p>
          <a:p>
            <a:pPr lvl="1">
              <a:buFont typeface="Arial" panose="020B0604020202020204" pitchFamily="34" charset="0"/>
              <a:buChar char="•"/>
            </a:pPr>
            <a:r>
              <a:rPr lang="en-US" dirty="0"/>
              <a:t>A car is, at best, 30% efficient. Wow!</a:t>
            </a:r>
          </a:p>
        </p:txBody>
      </p:sp>
    </p:spTree>
    <p:extLst>
      <p:ext uri="{BB962C8B-B14F-4D97-AF65-F5344CB8AC3E}">
        <p14:creationId xmlns:p14="http://schemas.microsoft.com/office/powerpoint/2010/main" val="1198231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Question 1</a:t>
            </a:r>
          </a:p>
        </p:txBody>
      </p:sp>
      <p:sp>
        <p:nvSpPr>
          <p:cNvPr id="3" name="Content Placeholder 2"/>
          <p:cNvSpPr>
            <a:spLocks noGrp="1"/>
          </p:cNvSpPr>
          <p:nvPr>
            <p:ph idx="1"/>
          </p:nvPr>
        </p:nvSpPr>
        <p:spPr>
          <a:xfrm>
            <a:off x="457200" y="980728"/>
            <a:ext cx="8229600" cy="5145435"/>
          </a:xfrm>
        </p:spPr>
        <p:txBody>
          <a:bodyPr>
            <a:normAutofit/>
          </a:bodyPr>
          <a:lstStyle/>
          <a:p>
            <a:pPr>
              <a:buNone/>
            </a:pPr>
            <a:r>
              <a:rPr lang="en-US" sz="2400" dirty="0"/>
              <a:t>A washing machine produced 12.4 kJ of useful mechanical energy from 18.6 kJ of electrical energy.</a:t>
            </a:r>
          </a:p>
          <a:p>
            <a:pPr>
              <a:buNone/>
            </a:pPr>
            <a:r>
              <a:rPr lang="en-US" sz="2400" dirty="0"/>
              <a:t>What is the efficiency of the washing machine?</a:t>
            </a:r>
          </a:p>
        </p:txBody>
      </p:sp>
    </p:spTree>
    <p:extLst>
      <p:ext uri="{BB962C8B-B14F-4D97-AF65-F5344CB8AC3E}">
        <p14:creationId xmlns:p14="http://schemas.microsoft.com/office/powerpoint/2010/main" val="111686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Question 2</a:t>
            </a:r>
          </a:p>
        </p:txBody>
      </p:sp>
      <p:sp>
        <p:nvSpPr>
          <p:cNvPr id="3" name="Content Placeholder 2"/>
          <p:cNvSpPr>
            <a:spLocks noGrp="1"/>
          </p:cNvSpPr>
          <p:nvPr>
            <p:ph idx="1"/>
          </p:nvPr>
        </p:nvSpPr>
        <p:spPr>
          <a:xfrm>
            <a:off x="457200" y="836712"/>
            <a:ext cx="8229600" cy="5289451"/>
          </a:xfrm>
        </p:spPr>
        <p:txBody>
          <a:bodyPr>
            <a:normAutofit/>
          </a:bodyPr>
          <a:lstStyle/>
          <a:p>
            <a:pPr>
              <a:buNone/>
            </a:pPr>
            <a:r>
              <a:rPr lang="en-US" sz="2000" dirty="0"/>
              <a:t>A car with an efficiency of 36% produced an amount of energy by combusting petrol with air. Of this energy, 230 kJ was converted to useful mechanical energy.</a:t>
            </a:r>
          </a:p>
          <a:p>
            <a:pPr>
              <a:buNone/>
            </a:pPr>
            <a:r>
              <a:rPr lang="en-US" sz="2000" dirty="0"/>
              <a:t>a) How much energy was produced by combustion?</a:t>
            </a:r>
          </a:p>
          <a:p>
            <a:pPr>
              <a:buNone/>
            </a:pPr>
            <a:r>
              <a:rPr lang="en-US" sz="2000" dirty="0"/>
              <a:t>b) How much energy was “wasted” and what form(s) did this energy take?</a:t>
            </a:r>
          </a:p>
        </p:txBody>
      </p:sp>
    </p:spTree>
    <p:extLst>
      <p:ext uri="{BB962C8B-B14F-4D97-AF65-F5344CB8AC3E}">
        <p14:creationId xmlns:p14="http://schemas.microsoft.com/office/powerpoint/2010/main" val="309112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of Energy</a:t>
            </a:r>
          </a:p>
        </p:txBody>
      </p:sp>
      <p:sp>
        <p:nvSpPr>
          <p:cNvPr id="3" name="Content Placeholder 2"/>
          <p:cNvSpPr>
            <a:spLocks noGrp="1"/>
          </p:cNvSpPr>
          <p:nvPr>
            <p:ph idx="1"/>
          </p:nvPr>
        </p:nvSpPr>
        <p:spPr/>
        <p:txBody>
          <a:bodyPr>
            <a:normAutofit fontScale="92500" lnSpcReduction="20000"/>
          </a:bodyPr>
          <a:lstStyle/>
          <a:p>
            <a:r>
              <a:rPr lang="en-US" u="sng" dirty="0"/>
              <a:t>High Grade Energy Resources</a:t>
            </a:r>
            <a:r>
              <a:rPr lang="en-US" dirty="0"/>
              <a:t> </a:t>
            </a:r>
          </a:p>
          <a:p>
            <a:pPr lvl="1"/>
            <a:r>
              <a:rPr lang="en-US" dirty="0"/>
              <a:t>Solar, Chemical, Electrical</a:t>
            </a:r>
          </a:p>
          <a:p>
            <a:pPr lvl="2"/>
            <a:r>
              <a:rPr lang="en-US" dirty="0"/>
              <a:t>These are very efficient, or useful, forms of energy.</a:t>
            </a:r>
          </a:p>
          <a:p>
            <a:pPr lvl="2"/>
            <a:endParaRPr lang="en-US" dirty="0"/>
          </a:p>
          <a:p>
            <a:r>
              <a:rPr lang="en-US" u="sng" dirty="0"/>
              <a:t>Low Grade Energy Resources</a:t>
            </a:r>
          </a:p>
          <a:p>
            <a:pPr lvl="1"/>
            <a:r>
              <a:rPr lang="en-US" dirty="0"/>
              <a:t>Heat</a:t>
            </a:r>
          </a:p>
          <a:p>
            <a:pPr lvl="2"/>
            <a:r>
              <a:rPr lang="en-US" dirty="0"/>
              <a:t>Not efficient. Less useful.</a:t>
            </a:r>
          </a:p>
          <a:p>
            <a:pPr lvl="2"/>
            <a:endParaRPr lang="en-US" dirty="0"/>
          </a:p>
          <a:p>
            <a:r>
              <a:rPr lang="en-US" dirty="0"/>
              <a:t>When producing a desired output, all open systems transform energy from high-grade to low-grade energy.</a:t>
            </a:r>
          </a:p>
        </p:txBody>
      </p:sp>
    </p:spTree>
    <p:extLst>
      <p:ext uri="{BB962C8B-B14F-4D97-AF65-F5344CB8AC3E}">
        <p14:creationId xmlns:p14="http://schemas.microsoft.com/office/powerpoint/2010/main" val="116224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p:cNvSpPr/>
          <p:nvPr/>
        </p:nvSpPr>
        <p:spPr>
          <a:xfrm rot="10800000">
            <a:off x="2915816" y="1964049"/>
            <a:ext cx="360040" cy="84084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pic>
        <p:nvPicPr>
          <p:cNvPr id="4" name="Picture 3">
            <a:extLst>
              <a:ext uri="{FF2B5EF4-FFF2-40B4-BE49-F238E27FC236}">
                <a16:creationId xmlns:a16="http://schemas.microsoft.com/office/drawing/2014/main" id="{C95C7E92-0438-568C-0F22-EE129E1DA553}"/>
              </a:ext>
            </a:extLst>
          </p:cNvPr>
          <p:cNvPicPr>
            <a:picLocks noChangeAspect="1"/>
          </p:cNvPicPr>
          <p:nvPr/>
        </p:nvPicPr>
        <p:blipFill>
          <a:blip r:embed="rId2"/>
          <a:stretch>
            <a:fillRect/>
          </a:stretch>
        </p:blipFill>
        <p:spPr>
          <a:xfrm>
            <a:off x="0" y="348683"/>
            <a:ext cx="9144000" cy="1587500"/>
          </a:xfrm>
          <a:prstGeom prst="rect">
            <a:avLst/>
          </a:prstGeom>
        </p:spPr>
      </p:pic>
      <p:pic>
        <p:nvPicPr>
          <p:cNvPr id="6" name="Picture 5">
            <a:extLst>
              <a:ext uri="{FF2B5EF4-FFF2-40B4-BE49-F238E27FC236}">
                <a16:creationId xmlns:a16="http://schemas.microsoft.com/office/drawing/2014/main" id="{4E2DF6E8-DC9F-9582-E59D-0B83C9D1CDB0}"/>
              </a:ext>
            </a:extLst>
          </p:cNvPr>
          <p:cNvPicPr>
            <a:picLocks noChangeAspect="1"/>
          </p:cNvPicPr>
          <p:nvPr/>
        </p:nvPicPr>
        <p:blipFill>
          <a:blip r:embed="rId3"/>
          <a:stretch>
            <a:fillRect/>
          </a:stretch>
        </p:blipFill>
        <p:spPr>
          <a:xfrm>
            <a:off x="0" y="3023558"/>
            <a:ext cx="9144000" cy="810883"/>
          </a:xfrm>
          <a:prstGeom prst="rect">
            <a:avLst/>
          </a:prstGeom>
        </p:spPr>
      </p:pic>
      <p:pic>
        <p:nvPicPr>
          <p:cNvPr id="10" name="Picture 9">
            <a:extLst>
              <a:ext uri="{FF2B5EF4-FFF2-40B4-BE49-F238E27FC236}">
                <a16:creationId xmlns:a16="http://schemas.microsoft.com/office/drawing/2014/main" id="{2571028B-908F-CDC0-BDD9-B342B0EA90CE}"/>
              </a:ext>
            </a:extLst>
          </p:cNvPr>
          <p:cNvPicPr>
            <a:picLocks noChangeAspect="1"/>
          </p:cNvPicPr>
          <p:nvPr/>
        </p:nvPicPr>
        <p:blipFill>
          <a:blip r:embed="rId4"/>
          <a:stretch>
            <a:fillRect/>
          </a:stretch>
        </p:blipFill>
        <p:spPr>
          <a:xfrm>
            <a:off x="28737" y="3834441"/>
            <a:ext cx="9144000" cy="2442988"/>
          </a:xfrm>
          <a:prstGeom prst="rect">
            <a:avLst/>
          </a:prstGeom>
        </p:spPr>
      </p:pic>
    </p:spTree>
    <p:extLst>
      <p:ext uri="{BB962C8B-B14F-4D97-AF65-F5344CB8AC3E}">
        <p14:creationId xmlns:p14="http://schemas.microsoft.com/office/powerpoint/2010/main" val="264841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a:t>
            </a:r>
          </a:p>
        </p:txBody>
      </p:sp>
      <p:sp>
        <p:nvSpPr>
          <p:cNvPr id="3" name="Content Placeholder 2"/>
          <p:cNvSpPr>
            <a:spLocks noGrp="1"/>
          </p:cNvSpPr>
          <p:nvPr>
            <p:ph idx="1"/>
          </p:nvPr>
        </p:nvSpPr>
        <p:spPr/>
        <p:txBody>
          <a:bodyPr>
            <a:normAutofit lnSpcReduction="10000"/>
          </a:bodyPr>
          <a:lstStyle/>
          <a:p>
            <a:r>
              <a:rPr lang="en-US" dirty="0"/>
              <a:t>A system with thermal energy has the capacity to do mechanical work [apply a force over a distance]. </a:t>
            </a:r>
          </a:p>
          <a:p>
            <a:r>
              <a:rPr lang="en-US" dirty="0"/>
              <a:t>When work is done, the internal energy of the system changes.</a:t>
            </a:r>
          </a:p>
          <a:p>
            <a:r>
              <a:rPr lang="en-US" dirty="0"/>
              <a:t>In mechanical systems (which are all open systems), all energy transfers and transformations always result in some heat loss to the environment.</a:t>
            </a:r>
          </a:p>
        </p:txBody>
      </p:sp>
    </p:spTree>
    <p:extLst>
      <p:ext uri="{BB962C8B-B14F-4D97-AF65-F5344CB8AC3E}">
        <p14:creationId xmlns:p14="http://schemas.microsoft.com/office/powerpoint/2010/main" val="139908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 and outs</a:t>
            </a:r>
          </a:p>
        </p:txBody>
      </p:sp>
      <p:sp>
        <p:nvSpPr>
          <p:cNvPr id="3" name="Content Placeholder 2"/>
          <p:cNvSpPr>
            <a:spLocks noGrp="1"/>
          </p:cNvSpPr>
          <p:nvPr>
            <p:ph idx="1"/>
          </p:nvPr>
        </p:nvSpPr>
        <p:spPr/>
        <p:txBody>
          <a:bodyPr anchor="t">
            <a:normAutofit fontScale="92500" lnSpcReduction="10000"/>
          </a:bodyPr>
          <a:lstStyle/>
          <a:p>
            <a:r>
              <a:rPr lang="en-US" dirty="0"/>
              <a:t>The change in internal energy of a system is equal to the energy added by heating (lost by cooling) plus the work done on the system (or minus the work done by the system)</a:t>
            </a:r>
          </a:p>
          <a:p>
            <a:pPr algn="ctr">
              <a:buNone/>
            </a:pPr>
            <a:r>
              <a:rPr lang="en-US" dirty="0" err="1"/>
              <a:t>ΔE</a:t>
            </a:r>
            <a:r>
              <a:rPr lang="en-US" baseline="-25000" dirty="0" err="1"/>
              <a:t>int</a:t>
            </a:r>
            <a:r>
              <a:rPr lang="en-US" dirty="0"/>
              <a:t> = ΔQ + ΔW</a:t>
            </a:r>
          </a:p>
          <a:p>
            <a:r>
              <a:rPr lang="en-US" dirty="0"/>
              <a:t>Heat in   +</a:t>
            </a:r>
            <a:r>
              <a:rPr lang="en-US" dirty="0" err="1"/>
              <a:t>ve</a:t>
            </a:r>
            <a:endParaRPr lang="en-US" dirty="0"/>
          </a:p>
          <a:p>
            <a:r>
              <a:rPr lang="en-US" dirty="0"/>
              <a:t>Heat out   -</a:t>
            </a:r>
            <a:r>
              <a:rPr lang="en-US" dirty="0" err="1"/>
              <a:t>ve</a:t>
            </a:r>
            <a:endParaRPr lang="en-US" dirty="0"/>
          </a:p>
          <a:p>
            <a:r>
              <a:rPr lang="en-US" dirty="0"/>
              <a:t>Work done on the system. Work in   +</a:t>
            </a:r>
            <a:r>
              <a:rPr lang="en-US" dirty="0" err="1"/>
              <a:t>ve</a:t>
            </a:r>
            <a:endParaRPr lang="en-US" dirty="0"/>
          </a:p>
          <a:p>
            <a:r>
              <a:rPr lang="en-US" dirty="0"/>
              <a:t>Work done by the system. Work out   -</a:t>
            </a:r>
            <a:r>
              <a:rPr lang="en-US" dirty="0" err="1"/>
              <a:t>ve</a:t>
            </a:r>
            <a:endParaRPr lang="en-US" dirty="0"/>
          </a:p>
        </p:txBody>
      </p:sp>
    </p:spTree>
    <p:extLst>
      <p:ext uri="{BB962C8B-B14F-4D97-AF65-F5344CB8AC3E}">
        <p14:creationId xmlns:p14="http://schemas.microsoft.com/office/powerpoint/2010/main" val="198606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Question 3</a:t>
            </a:r>
          </a:p>
        </p:txBody>
      </p:sp>
      <p:sp>
        <p:nvSpPr>
          <p:cNvPr id="3" name="Content Placeholder 2"/>
          <p:cNvSpPr>
            <a:spLocks noGrp="1"/>
          </p:cNvSpPr>
          <p:nvPr>
            <p:ph idx="1"/>
          </p:nvPr>
        </p:nvSpPr>
        <p:spPr>
          <a:xfrm>
            <a:off x="457200" y="908720"/>
            <a:ext cx="8229600" cy="5217443"/>
          </a:xfrm>
        </p:spPr>
        <p:txBody>
          <a:bodyPr>
            <a:normAutofit/>
          </a:bodyPr>
          <a:lstStyle/>
          <a:p>
            <a:pPr>
              <a:buNone/>
            </a:pPr>
            <a:r>
              <a:rPr lang="en-US" sz="2400" dirty="0"/>
              <a:t>An open system has 370 kJ of heat added by combustion. The system does 250 kJ of work. 100 kJ of heat is lost to the surroundings.</a:t>
            </a:r>
          </a:p>
          <a:p>
            <a:pPr>
              <a:buNone/>
            </a:pPr>
            <a:r>
              <a:rPr lang="en-US" sz="2400" dirty="0"/>
              <a:t>What is the change in internal energy of the system?</a:t>
            </a:r>
          </a:p>
        </p:txBody>
      </p:sp>
    </p:spTree>
    <p:extLst>
      <p:ext uri="{BB962C8B-B14F-4D97-AF65-F5344CB8AC3E}">
        <p14:creationId xmlns:p14="http://schemas.microsoft.com/office/powerpoint/2010/main" val="1794462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06437"/>
          </a:xfrm>
        </p:spPr>
        <p:txBody>
          <a:bodyPr/>
          <a:lstStyle/>
          <a:p>
            <a:r>
              <a:rPr lang="en-AU" altLang="en-US" sz="4000"/>
              <a:t>REVISION HEAT</a:t>
            </a:r>
          </a:p>
        </p:txBody>
      </p:sp>
      <p:sp>
        <p:nvSpPr>
          <p:cNvPr id="3075" name="Rectangle 3"/>
          <p:cNvSpPr>
            <a:spLocks noGrp="1" noChangeArrowheads="1"/>
          </p:cNvSpPr>
          <p:nvPr>
            <p:ph type="body" idx="1"/>
          </p:nvPr>
        </p:nvSpPr>
        <p:spPr>
          <a:xfrm>
            <a:off x="179388" y="981075"/>
            <a:ext cx="8785225" cy="5688013"/>
          </a:xfrm>
        </p:spPr>
        <p:txBody>
          <a:bodyPr/>
          <a:lstStyle/>
          <a:p>
            <a:pPr>
              <a:lnSpc>
                <a:spcPct val="90000"/>
              </a:lnSpc>
            </a:pPr>
            <a:r>
              <a:rPr lang="en-AU" altLang="en-US" sz="2800"/>
              <a:t>A nail is heated in an oven and then dropped into a large bucket of cold water. Which of the following statements about the situation is true?</a:t>
            </a:r>
          </a:p>
          <a:p>
            <a:pPr>
              <a:lnSpc>
                <a:spcPct val="90000"/>
              </a:lnSpc>
            </a:pPr>
            <a:endParaRPr lang="en-AU" altLang="en-US" sz="2800"/>
          </a:p>
          <a:p>
            <a:pPr>
              <a:lnSpc>
                <a:spcPct val="90000"/>
              </a:lnSpc>
              <a:buFontTx/>
              <a:buNone/>
            </a:pPr>
            <a:r>
              <a:rPr lang="en-AU" altLang="en-US" sz="2800"/>
              <a:t>A  The nail and the water will both exchange heat until the total kinetic energy of each is the same.</a:t>
            </a:r>
          </a:p>
          <a:p>
            <a:pPr>
              <a:lnSpc>
                <a:spcPct val="90000"/>
              </a:lnSpc>
              <a:buFontTx/>
              <a:buNone/>
            </a:pPr>
            <a:r>
              <a:rPr lang="en-AU" altLang="en-US" sz="2800"/>
              <a:t>B  The nail has the highest energy content before it is transferred to the water.</a:t>
            </a:r>
          </a:p>
          <a:p>
            <a:pPr>
              <a:lnSpc>
                <a:spcPct val="90000"/>
              </a:lnSpc>
              <a:buFontTx/>
              <a:buNone/>
            </a:pPr>
            <a:r>
              <a:rPr lang="en-AU" altLang="en-US" sz="2800"/>
              <a:t>C  After equilibrium is reached, the heat energy content per gram of water and per gram of nail are different.</a:t>
            </a:r>
          </a:p>
          <a:p>
            <a:pPr>
              <a:lnSpc>
                <a:spcPct val="90000"/>
              </a:lnSpc>
              <a:buFontTx/>
              <a:buNone/>
            </a:pPr>
            <a:r>
              <a:rPr lang="en-AU" altLang="en-US" sz="2800"/>
              <a:t>D  The temperature change of the water will be greater than that of the nail.</a:t>
            </a:r>
          </a:p>
        </p:txBody>
      </p:sp>
    </p:spTree>
    <p:extLst>
      <p:ext uri="{BB962C8B-B14F-4D97-AF65-F5344CB8AC3E}">
        <p14:creationId xmlns:p14="http://schemas.microsoft.com/office/powerpoint/2010/main" val="2195514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06437"/>
          </a:xfrm>
        </p:spPr>
        <p:txBody>
          <a:bodyPr/>
          <a:lstStyle/>
          <a:p>
            <a:r>
              <a:rPr lang="en-AU" altLang="en-US" sz="4000"/>
              <a:t>REVISION HEAT</a:t>
            </a:r>
          </a:p>
        </p:txBody>
      </p:sp>
      <p:sp>
        <p:nvSpPr>
          <p:cNvPr id="4099" name="Rectangle 3"/>
          <p:cNvSpPr>
            <a:spLocks noGrp="1" noChangeArrowheads="1"/>
          </p:cNvSpPr>
          <p:nvPr>
            <p:ph type="body" idx="1"/>
          </p:nvPr>
        </p:nvSpPr>
        <p:spPr>
          <a:xfrm>
            <a:off x="179388" y="908050"/>
            <a:ext cx="8713787" cy="5616575"/>
          </a:xfrm>
        </p:spPr>
        <p:txBody>
          <a:bodyPr/>
          <a:lstStyle/>
          <a:p>
            <a:pPr>
              <a:lnSpc>
                <a:spcPct val="90000"/>
              </a:lnSpc>
            </a:pPr>
            <a:r>
              <a:rPr lang="en-US" altLang="en-US"/>
              <a:t>Which of the following is NOT due to the difference in rates of conduction of materials?</a:t>
            </a:r>
          </a:p>
          <a:p>
            <a:pPr>
              <a:lnSpc>
                <a:spcPct val="90000"/>
              </a:lnSpc>
            </a:pPr>
            <a:endParaRPr lang="en-US" altLang="en-US"/>
          </a:p>
          <a:p>
            <a:pPr>
              <a:lnSpc>
                <a:spcPct val="90000"/>
              </a:lnSpc>
              <a:buFontTx/>
              <a:buNone/>
            </a:pPr>
            <a:r>
              <a:rPr lang="en-US" altLang="en-US"/>
              <a:t>A   A silver saucepan cools slower than a black        one</a:t>
            </a:r>
          </a:p>
          <a:p>
            <a:pPr>
              <a:lnSpc>
                <a:spcPct val="90000"/>
              </a:lnSpc>
              <a:buFontTx/>
              <a:buNone/>
            </a:pPr>
            <a:r>
              <a:rPr lang="en-US" altLang="en-US"/>
              <a:t>B  Ice melts more quickly when standing in a  metal ice bucket than in a glass ice bucket</a:t>
            </a:r>
          </a:p>
          <a:p>
            <a:pPr>
              <a:lnSpc>
                <a:spcPct val="90000"/>
              </a:lnSpc>
              <a:buFontTx/>
              <a:buNone/>
            </a:pPr>
            <a:r>
              <a:rPr lang="en-US" altLang="en-US"/>
              <a:t>C  A metal fence feels colder than a wooden  one</a:t>
            </a:r>
          </a:p>
          <a:p>
            <a:pPr>
              <a:lnSpc>
                <a:spcPct val="90000"/>
              </a:lnSpc>
              <a:buFontTx/>
              <a:buNone/>
            </a:pPr>
            <a:r>
              <a:rPr lang="en-US" altLang="en-US"/>
              <a:t>D  Dry socks keep the feet warmer than wet socks</a:t>
            </a:r>
            <a:endParaRPr lang="en-AU" altLang="en-US"/>
          </a:p>
        </p:txBody>
      </p:sp>
    </p:spTree>
    <p:extLst>
      <p:ext uri="{BB962C8B-B14F-4D97-AF65-F5344CB8AC3E}">
        <p14:creationId xmlns:p14="http://schemas.microsoft.com/office/powerpoint/2010/main" val="2875272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77875"/>
          </a:xfrm>
        </p:spPr>
        <p:txBody>
          <a:bodyPr/>
          <a:lstStyle/>
          <a:p>
            <a:r>
              <a:rPr lang="en-AU" altLang="en-US"/>
              <a:t>REVISION HEAT</a:t>
            </a:r>
          </a:p>
        </p:txBody>
      </p:sp>
      <p:sp>
        <p:nvSpPr>
          <p:cNvPr id="6147" name="Rectangle 3"/>
          <p:cNvSpPr>
            <a:spLocks noGrp="1" noChangeArrowheads="1"/>
          </p:cNvSpPr>
          <p:nvPr>
            <p:ph type="body" idx="1"/>
          </p:nvPr>
        </p:nvSpPr>
        <p:spPr/>
        <p:txBody>
          <a:bodyPr/>
          <a:lstStyle/>
          <a:p>
            <a:r>
              <a:rPr lang="en-US" altLang="ja-JP" dirty="0">
                <a:ea typeface="ＭＳ Ｐゴシック" charset="-128"/>
              </a:rPr>
              <a:t>“Steam at 100</a:t>
            </a:r>
            <a:r>
              <a:rPr lang="en-US" altLang="ja-JP" baseline="30000" dirty="0">
                <a:ea typeface="ＭＳ Ｐゴシック" charset="-128"/>
              </a:rPr>
              <a:t>o</a:t>
            </a:r>
            <a:r>
              <a:rPr lang="en-US" altLang="ja-JP" dirty="0">
                <a:ea typeface="ＭＳ Ｐゴシック" charset="-128"/>
              </a:rPr>
              <a:t>C, burns the flesh more harmfully than an equal amount of water at 100</a:t>
            </a:r>
            <a:r>
              <a:rPr lang="en-US" altLang="ja-JP" baseline="30000" dirty="0">
                <a:ea typeface="ＭＳ Ｐゴシック" charset="-128"/>
              </a:rPr>
              <a:t>o</a:t>
            </a:r>
            <a:r>
              <a:rPr lang="en-US" altLang="ja-JP" dirty="0">
                <a:ea typeface="ＭＳ Ｐゴシック" charset="-128"/>
              </a:rPr>
              <a:t>C does”.  True or false, and justify your answer.	</a:t>
            </a:r>
            <a:r>
              <a:rPr lang="en-AU" altLang="ja-JP" dirty="0">
                <a:ea typeface="ＭＳ Ｐゴシック" charset="-128"/>
              </a:rPr>
              <a:t> </a:t>
            </a:r>
            <a:endParaRPr lang="en-AU" altLang="en-US" dirty="0"/>
          </a:p>
        </p:txBody>
      </p:sp>
    </p:spTree>
    <p:extLst>
      <p:ext uri="{BB962C8B-B14F-4D97-AF65-F5344CB8AC3E}">
        <p14:creationId xmlns:p14="http://schemas.microsoft.com/office/powerpoint/2010/main" val="361572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777875"/>
          </a:xfrm>
        </p:spPr>
        <p:txBody>
          <a:bodyPr/>
          <a:lstStyle/>
          <a:p>
            <a:r>
              <a:rPr lang="en-AU" altLang="en-US" dirty="0"/>
              <a:t>REVISION HEAT</a:t>
            </a:r>
          </a:p>
        </p:txBody>
      </p:sp>
      <p:sp>
        <p:nvSpPr>
          <p:cNvPr id="5123" name="Rectangle 3"/>
          <p:cNvSpPr>
            <a:spLocks noGrp="1" noChangeArrowheads="1"/>
          </p:cNvSpPr>
          <p:nvPr>
            <p:ph type="body" idx="1"/>
          </p:nvPr>
        </p:nvSpPr>
        <p:spPr>
          <a:xfrm>
            <a:off x="179388" y="1052513"/>
            <a:ext cx="8785225" cy="5545137"/>
          </a:xfrm>
        </p:spPr>
        <p:txBody>
          <a:bodyPr/>
          <a:lstStyle/>
          <a:p>
            <a:r>
              <a:rPr lang="en-AU" altLang="en-US" dirty="0"/>
              <a:t>What mass of ice will melt when a 50 g lump of iron heated to 200 </a:t>
            </a:r>
            <a:r>
              <a:rPr lang="en-AU" altLang="en-US" baseline="30000" dirty="0" err="1"/>
              <a:t>o</a:t>
            </a:r>
            <a:r>
              <a:rPr lang="en-AU" altLang="en-US" dirty="0" err="1"/>
              <a:t>C</a:t>
            </a:r>
            <a:r>
              <a:rPr lang="en-AU" altLang="en-US" dirty="0"/>
              <a:t> is dropped into a large bucket of crushed ice at 0 </a:t>
            </a:r>
            <a:r>
              <a:rPr lang="en-AU" altLang="en-US" baseline="30000" dirty="0" err="1"/>
              <a:t>o</a:t>
            </a:r>
            <a:r>
              <a:rPr lang="en-AU" altLang="en-US" dirty="0" err="1"/>
              <a:t>C.</a:t>
            </a:r>
            <a:endParaRPr lang="en-AU" altLang="en-US" dirty="0"/>
          </a:p>
          <a:p>
            <a:r>
              <a:rPr lang="en-AU" altLang="en-US" dirty="0"/>
              <a:t>Specific heat capacity of iron = 459 J kg</a:t>
            </a:r>
            <a:r>
              <a:rPr lang="en-AU" altLang="en-US" baseline="30000" dirty="0"/>
              <a:t>-1</a:t>
            </a:r>
            <a:r>
              <a:rPr lang="en-AU" altLang="en-US" dirty="0"/>
              <a:t> K</a:t>
            </a:r>
            <a:r>
              <a:rPr lang="en-AU" altLang="en-US" baseline="30000" dirty="0"/>
              <a:t>-1</a:t>
            </a:r>
          </a:p>
          <a:p>
            <a:r>
              <a:rPr lang="en-AU" altLang="en-US" dirty="0"/>
              <a:t>Latent heat of ice as 3.35 x 10</a:t>
            </a:r>
            <a:r>
              <a:rPr lang="en-AU" altLang="en-US" baseline="30000" dirty="0"/>
              <a:t>5</a:t>
            </a:r>
            <a:r>
              <a:rPr lang="en-AU" altLang="en-US" dirty="0"/>
              <a:t> J kg</a:t>
            </a:r>
            <a:r>
              <a:rPr lang="en-AU" altLang="en-US" baseline="30000" dirty="0"/>
              <a:t>-1</a:t>
            </a:r>
            <a:r>
              <a:rPr lang="en-AU" altLang="en-US" dirty="0"/>
              <a:t> K</a:t>
            </a:r>
            <a:r>
              <a:rPr lang="en-AU" altLang="en-US" baseline="30000" dirty="0"/>
              <a:t>-1</a:t>
            </a:r>
          </a:p>
          <a:p>
            <a:endParaRPr lang="en-AU" altLang="en-US" baseline="30000" dirty="0"/>
          </a:p>
          <a:p>
            <a:r>
              <a:rPr lang="en-AU" altLang="en-US" dirty="0"/>
              <a:t>A. 14 g	    B. 16 g 	C. 18 g	   D. 20 g</a:t>
            </a:r>
          </a:p>
        </p:txBody>
      </p:sp>
    </p:spTree>
    <p:extLst>
      <p:ext uri="{BB962C8B-B14F-4D97-AF65-F5344CB8AC3E}">
        <p14:creationId xmlns:p14="http://schemas.microsoft.com/office/powerpoint/2010/main" val="214286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50900"/>
          </a:xfrm>
        </p:spPr>
        <p:txBody>
          <a:bodyPr/>
          <a:lstStyle/>
          <a:p>
            <a:r>
              <a:rPr lang="en-AU" altLang="en-US"/>
              <a:t>REVISION HEAT</a:t>
            </a:r>
          </a:p>
        </p:txBody>
      </p:sp>
      <p:sp>
        <p:nvSpPr>
          <p:cNvPr id="7171" name="Rectangle 3"/>
          <p:cNvSpPr>
            <a:spLocks noGrp="1" noChangeArrowheads="1"/>
          </p:cNvSpPr>
          <p:nvPr>
            <p:ph type="body" idx="1"/>
          </p:nvPr>
        </p:nvSpPr>
        <p:spPr>
          <a:xfrm>
            <a:off x="457200" y="1196975"/>
            <a:ext cx="8229600" cy="5400675"/>
          </a:xfrm>
        </p:spPr>
        <p:txBody>
          <a:bodyPr/>
          <a:lstStyle/>
          <a:p>
            <a:r>
              <a:rPr lang="en-US" altLang="ja-JP">
                <a:ea typeface="ＭＳ Ｐゴシック" charset="-128"/>
              </a:rPr>
              <a:t>Tina knows that on a hot day the use of a ceiling fan helps to keep her cool.  Before she goes out for several hours she decides to leave her fan on to cool the room.  Is this good idea?  Explain your reasoning.	</a:t>
            </a:r>
            <a:r>
              <a:rPr lang="en-AU" altLang="ja-JP">
                <a:ea typeface="ＭＳ Ｐゴシック" charset="-128"/>
              </a:rPr>
              <a:t> </a:t>
            </a:r>
            <a:endParaRPr lang="en-AU" altLang="en-US"/>
          </a:p>
        </p:txBody>
      </p:sp>
    </p:spTree>
    <p:extLst>
      <p:ext uri="{BB962C8B-B14F-4D97-AF65-F5344CB8AC3E}">
        <p14:creationId xmlns:p14="http://schemas.microsoft.com/office/powerpoint/2010/main" val="3839666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77875"/>
          </a:xfrm>
        </p:spPr>
        <p:txBody>
          <a:bodyPr/>
          <a:lstStyle/>
          <a:p>
            <a:r>
              <a:rPr lang="en-AU" altLang="en-US"/>
              <a:t>REVISION HEAT</a:t>
            </a:r>
          </a:p>
        </p:txBody>
      </p:sp>
      <p:sp>
        <p:nvSpPr>
          <p:cNvPr id="8195" name="Rectangle 3"/>
          <p:cNvSpPr>
            <a:spLocks noGrp="1" noChangeArrowheads="1"/>
          </p:cNvSpPr>
          <p:nvPr>
            <p:ph type="body" idx="1"/>
          </p:nvPr>
        </p:nvSpPr>
        <p:spPr>
          <a:xfrm>
            <a:off x="179388" y="1052513"/>
            <a:ext cx="8964612" cy="5616575"/>
          </a:xfrm>
        </p:spPr>
        <p:txBody>
          <a:bodyPr/>
          <a:lstStyle/>
          <a:p>
            <a:pPr marL="609600" indent="-609600"/>
            <a:r>
              <a:rPr lang="en-US" altLang="ja-JP">
                <a:ea typeface="ＭＳ Ｐゴシック" charset="-128"/>
              </a:rPr>
              <a:t>Why are gloves and thick-soled boots considered essential items for arctic exploration?</a:t>
            </a:r>
            <a:r>
              <a:rPr lang="en-AU" altLang="ja-JP">
                <a:ea typeface="ＭＳ Ｐゴシック" charset="-128"/>
              </a:rPr>
              <a:t> </a:t>
            </a:r>
          </a:p>
          <a:p>
            <a:pPr marL="609600" indent="-609600"/>
            <a:endParaRPr lang="en-AU" altLang="ja-JP">
              <a:ea typeface="ＭＳ Ｐゴシック" charset="-128"/>
            </a:endParaRPr>
          </a:p>
          <a:p>
            <a:pPr marL="609600" indent="-609600"/>
            <a:endParaRPr lang="en-AU" altLang="ja-JP">
              <a:ea typeface="ＭＳ Ｐゴシック" charset="-128"/>
            </a:endParaRPr>
          </a:p>
          <a:p>
            <a:pPr marL="609600" indent="-609600"/>
            <a:r>
              <a:rPr lang="en-US" altLang="en-US"/>
              <a:t>Why do arctic explorers always wear a thick woolen hat or balaclava on their head?</a:t>
            </a:r>
            <a:r>
              <a:rPr lang="en-AU" altLang="ja-JP">
                <a:ea typeface="ＭＳ Ｐゴシック" charset="-128"/>
              </a:rPr>
              <a:t> </a:t>
            </a:r>
            <a:endParaRPr lang="en-AU" altLang="en-US"/>
          </a:p>
        </p:txBody>
      </p:sp>
    </p:spTree>
    <p:extLst>
      <p:ext uri="{BB962C8B-B14F-4D97-AF65-F5344CB8AC3E}">
        <p14:creationId xmlns:p14="http://schemas.microsoft.com/office/powerpoint/2010/main" val="3307874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50900"/>
          </a:xfrm>
        </p:spPr>
        <p:txBody>
          <a:bodyPr/>
          <a:lstStyle/>
          <a:p>
            <a:r>
              <a:rPr lang="en-AU" altLang="en-US"/>
              <a:t>REVISION HEAT</a:t>
            </a:r>
          </a:p>
        </p:txBody>
      </p:sp>
      <p:sp>
        <p:nvSpPr>
          <p:cNvPr id="11267" name="Rectangle 3"/>
          <p:cNvSpPr>
            <a:spLocks noGrp="1" noChangeArrowheads="1"/>
          </p:cNvSpPr>
          <p:nvPr>
            <p:ph type="body" idx="1"/>
          </p:nvPr>
        </p:nvSpPr>
        <p:spPr>
          <a:xfrm>
            <a:off x="179388" y="1125538"/>
            <a:ext cx="8785225" cy="5000625"/>
          </a:xfrm>
        </p:spPr>
        <p:txBody>
          <a:bodyPr>
            <a:normAutofit/>
          </a:bodyPr>
          <a:lstStyle/>
          <a:p>
            <a:r>
              <a:rPr lang="en-AU" altLang="en-US" sz="2400" dirty="0"/>
              <a:t> What is the specific heat of an alloy if it requires 3.20 x 10</a:t>
            </a:r>
            <a:r>
              <a:rPr lang="en-AU" altLang="en-US" sz="2400" baseline="30000" dirty="0"/>
              <a:t>4</a:t>
            </a:r>
            <a:r>
              <a:rPr lang="en-AU" altLang="en-US" sz="2400" dirty="0"/>
              <a:t> J of energy to heat 1.20 kg of the alloy from 15.0 </a:t>
            </a:r>
            <a:r>
              <a:rPr lang="en-AU" altLang="en-US" sz="2400" baseline="30000" dirty="0"/>
              <a:t>0</a:t>
            </a:r>
            <a:r>
              <a:rPr lang="en-AU" altLang="en-US" sz="2400" dirty="0"/>
              <a:t>C to 92.5 </a:t>
            </a:r>
            <a:r>
              <a:rPr lang="en-AU" altLang="en-US" sz="2400" baseline="30000" dirty="0"/>
              <a:t>0</a:t>
            </a:r>
            <a:r>
              <a:rPr lang="en-AU" altLang="en-US" sz="2400" dirty="0"/>
              <a:t>C? </a:t>
            </a:r>
          </a:p>
        </p:txBody>
      </p:sp>
    </p:spTree>
    <p:extLst>
      <p:ext uri="{BB962C8B-B14F-4D97-AF65-F5344CB8AC3E}">
        <p14:creationId xmlns:p14="http://schemas.microsoft.com/office/powerpoint/2010/main" val="22175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Recap Week 4</a:t>
            </a:r>
          </a:p>
        </p:txBody>
      </p:sp>
      <p:sp>
        <p:nvSpPr>
          <p:cNvPr id="3" name="Content Placeholder 2"/>
          <p:cNvSpPr>
            <a:spLocks noGrp="1"/>
          </p:cNvSpPr>
          <p:nvPr>
            <p:ph idx="1"/>
          </p:nvPr>
        </p:nvSpPr>
        <p:spPr/>
        <p:txBody>
          <a:bodyPr/>
          <a:lstStyle/>
          <a:p>
            <a:r>
              <a:rPr lang="en-AU" dirty="0"/>
              <a:t>Different methods of heat transfer</a:t>
            </a:r>
          </a:p>
          <a:p>
            <a:r>
              <a:rPr lang="en-AU" dirty="0"/>
              <a:t>Insulation</a:t>
            </a:r>
          </a:p>
          <a:p>
            <a:r>
              <a:rPr lang="en-AU" dirty="0"/>
              <a:t>Evaporative air conditioners</a:t>
            </a:r>
          </a:p>
          <a:p>
            <a:r>
              <a:rPr lang="en-AU" dirty="0"/>
              <a:t>Refrigerators and </a:t>
            </a:r>
            <a:r>
              <a:rPr lang="en-AU"/>
              <a:t>air conditioners</a:t>
            </a:r>
          </a:p>
          <a:p>
            <a:pPr marL="0" indent="0">
              <a:buNone/>
            </a:pPr>
            <a:endParaRPr lang="en-AU" dirty="0"/>
          </a:p>
        </p:txBody>
      </p:sp>
    </p:spTree>
    <p:extLst>
      <p:ext uri="{BB962C8B-B14F-4D97-AF65-F5344CB8AC3E}">
        <p14:creationId xmlns:p14="http://schemas.microsoft.com/office/powerpoint/2010/main" val="815184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77875"/>
          </a:xfrm>
        </p:spPr>
        <p:txBody>
          <a:bodyPr/>
          <a:lstStyle/>
          <a:p>
            <a:r>
              <a:rPr lang="en-AU" altLang="en-US"/>
              <a:t>REVISION HEAT</a:t>
            </a:r>
          </a:p>
        </p:txBody>
      </p:sp>
      <p:sp>
        <p:nvSpPr>
          <p:cNvPr id="12291" name="Rectangle 3"/>
          <p:cNvSpPr>
            <a:spLocks noGrp="1" noChangeArrowheads="1"/>
          </p:cNvSpPr>
          <p:nvPr>
            <p:ph type="body" idx="1"/>
          </p:nvPr>
        </p:nvSpPr>
        <p:spPr>
          <a:xfrm>
            <a:off x="0" y="1052513"/>
            <a:ext cx="8964613" cy="5073650"/>
          </a:xfrm>
        </p:spPr>
        <p:txBody>
          <a:bodyPr>
            <a:normAutofit/>
          </a:bodyPr>
          <a:lstStyle/>
          <a:p>
            <a:r>
              <a:rPr lang="en-AU" altLang="en-US" sz="2000" dirty="0"/>
              <a:t>A laboratory technician was trying to find the latent heat of fusion of an alloy she had created.  She found that she needed to add 6.84 x 10</a:t>
            </a:r>
            <a:r>
              <a:rPr lang="en-AU" altLang="en-US" sz="2000" baseline="30000" dirty="0"/>
              <a:t>5</a:t>
            </a:r>
            <a:r>
              <a:rPr lang="en-AU" altLang="en-US" sz="2000" dirty="0"/>
              <a:t> J of energy to 1.95 kg of the alloy to fully melt it.  Find the latent heat of fusion of the alloy. </a:t>
            </a:r>
          </a:p>
        </p:txBody>
      </p:sp>
    </p:spTree>
    <p:extLst>
      <p:ext uri="{BB962C8B-B14F-4D97-AF65-F5344CB8AC3E}">
        <p14:creationId xmlns:p14="http://schemas.microsoft.com/office/powerpoint/2010/main" val="1967224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850900"/>
          </a:xfrm>
        </p:spPr>
        <p:txBody>
          <a:bodyPr/>
          <a:lstStyle/>
          <a:p>
            <a:r>
              <a:rPr lang="en-AU" altLang="en-US"/>
              <a:t>REVISION HEAT</a:t>
            </a:r>
          </a:p>
        </p:txBody>
      </p:sp>
      <p:sp>
        <p:nvSpPr>
          <p:cNvPr id="10243" name="Rectangle 3"/>
          <p:cNvSpPr>
            <a:spLocks noGrp="1" noChangeArrowheads="1"/>
          </p:cNvSpPr>
          <p:nvPr>
            <p:ph type="body" idx="1"/>
          </p:nvPr>
        </p:nvSpPr>
        <p:spPr>
          <a:xfrm>
            <a:off x="179388" y="981075"/>
            <a:ext cx="8785225" cy="5688013"/>
          </a:xfrm>
        </p:spPr>
        <p:txBody>
          <a:bodyPr>
            <a:normAutofit/>
          </a:bodyPr>
          <a:lstStyle/>
          <a:p>
            <a:pPr marL="0" indent="0">
              <a:lnSpc>
                <a:spcPct val="90000"/>
              </a:lnSpc>
              <a:buNone/>
            </a:pPr>
            <a:r>
              <a:rPr lang="en-US" altLang="en-US" sz="2000" dirty="0"/>
              <a:t>Amy carried out an experiment to determine the specific heat capacity of a substance X.  She heated the 150 g block of X to 95.5 </a:t>
            </a:r>
            <a:r>
              <a:rPr lang="en-US" altLang="en-US" sz="2000" baseline="30000" dirty="0" err="1"/>
              <a:t>o</a:t>
            </a:r>
            <a:r>
              <a:rPr lang="en-US" altLang="en-US" sz="2000" dirty="0" err="1"/>
              <a:t>C</a:t>
            </a:r>
            <a:r>
              <a:rPr lang="en-US" altLang="en-US" sz="2000" dirty="0"/>
              <a:t>, then put it into an insulated container which contained 425 g water with an initial temperature of 27.2 </a:t>
            </a:r>
            <a:r>
              <a:rPr lang="en-US" altLang="en-US" sz="2000" baseline="30000" dirty="0" err="1"/>
              <a:t>o</a:t>
            </a:r>
            <a:r>
              <a:rPr lang="en-US" altLang="en-US" sz="2000" dirty="0" err="1"/>
              <a:t>C.</a:t>
            </a:r>
            <a:r>
              <a:rPr lang="en-US" altLang="en-US" sz="2000" dirty="0"/>
              <a:t>  The final temperature reached after thermal equilibrium was 37.5 </a:t>
            </a:r>
            <a:r>
              <a:rPr lang="en-US" altLang="en-US" sz="2000" baseline="30000" dirty="0" err="1"/>
              <a:t>o</a:t>
            </a:r>
            <a:r>
              <a:rPr lang="en-US" altLang="en-US" sz="2000" dirty="0" err="1"/>
              <a:t>C.</a:t>
            </a:r>
            <a:endParaRPr lang="en-US" altLang="en-US" sz="2000" dirty="0"/>
          </a:p>
          <a:p>
            <a:pPr marL="0" indent="0">
              <a:lnSpc>
                <a:spcPct val="90000"/>
              </a:lnSpc>
              <a:buNone/>
            </a:pPr>
            <a:r>
              <a:rPr lang="en-US" altLang="ja-JP" sz="2000" dirty="0">
                <a:ea typeface="ＭＳ Ｐゴシック" charset="-128"/>
              </a:rPr>
              <a:t>a)  Use this information to calculate the specific heat capacity of substance X.</a:t>
            </a:r>
          </a:p>
          <a:p>
            <a:pPr marL="0" indent="0">
              <a:lnSpc>
                <a:spcPct val="90000"/>
              </a:lnSpc>
              <a:buNone/>
            </a:pPr>
            <a:r>
              <a:rPr lang="en-US" altLang="ja-JP" sz="2000" dirty="0">
                <a:ea typeface="ＭＳ Ｐゴシック" charset="-128"/>
              </a:rPr>
              <a:t>	For this calculation, what assumption did you have to make?</a:t>
            </a:r>
            <a:r>
              <a:rPr lang="en-AU" altLang="ja-JP" sz="2000" dirty="0">
                <a:ea typeface="ＭＳ Ｐゴシック" charset="-128"/>
              </a:rPr>
              <a:t>  </a:t>
            </a:r>
            <a:endParaRPr lang="en-AU" altLang="en-US" sz="2000" dirty="0"/>
          </a:p>
        </p:txBody>
      </p:sp>
    </p:spTree>
    <p:extLst>
      <p:ext uri="{BB962C8B-B14F-4D97-AF65-F5344CB8AC3E}">
        <p14:creationId xmlns:p14="http://schemas.microsoft.com/office/powerpoint/2010/main" val="2098327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850900"/>
          </a:xfrm>
        </p:spPr>
        <p:txBody>
          <a:bodyPr/>
          <a:lstStyle/>
          <a:p>
            <a:r>
              <a:rPr lang="en-AU" altLang="en-US"/>
              <a:t>REVISION HEAT</a:t>
            </a:r>
          </a:p>
        </p:txBody>
      </p:sp>
      <p:sp>
        <p:nvSpPr>
          <p:cNvPr id="9219" name="Rectangle 3"/>
          <p:cNvSpPr>
            <a:spLocks noGrp="1" noChangeArrowheads="1"/>
          </p:cNvSpPr>
          <p:nvPr>
            <p:ph type="body" idx="1"/>
          </p:nvPr>
        </p:nvSpPr>
        <p:spPr>
          <a:xfrm>
            <a:off x="250825" y="1125538"/>
            <a:ext cx="8713788" cy="5472112"/>
          </a:xfrm>
        </p:spPr>
        <p:txBody>
          <a:bodyPr/>
          <a:lstStyle/>
          <a:p>
            <a:pPr marL="609600" indent="-609600"/>
            <a:r>
              <a:rPr lang="en-US" altLang="en-US" dirty="0"/>
              <a:t>An electric kettle is used to bring 0.500 kg of water initially </a:t>
            </a:r>
            <a:r>
              <a:rPr lang="en-US" altLang="en-US"/>
              <a:t>at 25.0°C </a:t>
            </a:r>
            <a:r>
              <a:rPr lang="en-US" altLang="en-US" dirty="0"/>
              <a:t>to boiling point.  </a:t>
            </a:r>
          </a:p>
          <a:p>
            <a:pPr marL="609600" indent="-609600"/>
            <a:endParaRPr lang="en-US" altLang="en-US" dirty="0"/>
          </a:p>
          <a:p>
            <a:pPr marL="609600" indent="-609600"/>
            <a:r>
              <a:rPr lang="en-US" altLang="ja-JP" dirty="0">
                <a:ea typeface="ＭＳ Ｐゴシック" charset="-128"/>
              </a:rPr>
              <a:t>It takes 2.50 minutes for the water to boil.  Calculate the rate (in watts) that heat is being transferred to the water?</a:t>
            </a:r>
            <a:r>
              <a:rPr lang="en-AU" altLang="ja-JP" dirty="0">
                <a:ea typeface="ＭＳ Ｐゴシック" charset="-128"/>
              </a:rPr>
              <a:t> </a:t>
            </a:r>
            <a:endParaRPr lang="en-AU" altLang="en-US" dirty="0"/>
          </a:p>
        </p:txBody>
      </p:sp>
    </p:spTree>
    <p:extLst>
      <p:ext uri="{BB962C8B-B14F-4D97-AF65-F5344CB8AC3E}">
        <p14:creationId xmlns:p14="http://schemas.microsoft.com/office/powerpoint/2010/main" val="1217184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AU" dirty="0"/>
              <a:t>Success Criteria</a:t>
            </a:r>
          </a:p>
        </p:txBody>
      </p:sp>
      <p:sp>
        <p:nvSpPr>
          <p:cNvPr id="3" name="Content Placeholder 2"/>
          <p:cNvSpPr>
            <a:spLocks noGrp="1"/>
          </p:cNvSpPr>
          <p:nvPr>
            <p:ph idx="1"/>
          </p:nvPr>
        </p:nvSpPr>
        <p:spPr>
          <a:xfrm>
            <a:off x="457200" y="1052736"/>
            <a:ext cx="8229600" cy="5073427"/>
          </a:xfrm>
        </p:spPr>
        <p:txBody>
          <a:bodyPr/>
          <a:lstStyle/>
          <a:p>
            <a:r>
              <a:rPr lang="en-AU" dirty="0"/>
              <a:t>Can you explain the process of reverse-cycle air-conditioning in terms of heat transfer processes?</a:t>
            </a:r>
          </a:p>
          <a:p>
            <a:r>
              <a:rPr lang="en-AU" dirty="0"/>
              <a:t>Can you perform efficiency calculations?</a:t>
            </a:r>
          </a:p>
          <a:p>
            <a:r>
              <a:rPr lang="en-AU" dirty="0"/>
              <a:t>Can you calculate the internal energy of substances using the work done on/by the substance and any heat gained/lost by </a:t>
            </a:r>
            <a:r>
              <a:rPr lang="en-AU"/>
              <a:t>the substance?</a:t>
            </a:r>
            <a:endParaRPr lang="en-AU" dirty="0"/>
          </a:p>
        </p:txBody>
      </p:sp>
    </p:spTree>
    <p:extLst>
      <p:ext uri="{BB962C8B-B14F-4D97-AF65-F5344CB8AC3E}">
        <p14:creationId xmlns:p14="http://schemas.microsoft.com/office/powerpoint/2010/main" val="603864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AU" altLang="en-US" sz="3200"/>
              <a:t>Student Feedback</a:t>
            </a:r>
          </a:p>
        </p:txBody>
      </p:sp>
      <p:sp>
        <p:nvSpPr>
          <p:cNvPr id="3" name="Content Placeholder 2"/>
          <p:cNvSpPr>
            <a:spLocks noGrp="1"/>
          </p:cNvSpPr>
          <p:nvPr>
            <p:ph idx="1"/>
          </p:nvPr>
        </p:nvSpPr>
        <p:spPr>
          <a:xfrm>
            <a:off x="1979613" y="1268413"/>
            <a:ext cx="6696075" cy="5113337"/>
          </a:xfrm>
        </p:spPr>
        <p:txBody>
          <a:bodyPr>
            <a:normAutofit fontScale="92500" lnSpcReduction="20000"/>
          </a:bodyPr>
          <a:lstStyle/>
          <a:p>
            <a:pPr>
              <a:defRPr/>
            </a:pPr>
            <a:r>
              <a:rPr lang="en-AU" dirty="0"/>
              <a:t>What I learnt today…..</a:t>
            </a:r>
          </a:p>
          <a:p>
            <a:pPr>
              <a:defRPr/>
            </a:pPr>
            <a:endParaRPr lang="en-AU" dirty="0"/>
          </a:p>
          <a:p>
            <a:pPr>
              <a:defRPr/>
            </a:pPr>
            <a:endParaRPr lang="en-AU" dirty="0"/>
          </a:p>
          <a:p>
            <a:pPr marL="0" indent="0">
              <a:buFontTx/>
              <a:buNone/>
              <a:defRPr/>
            </a:pPr>
            <a:endParaRPr lang="en-AU" dirty="0"/>
          </a:p>
          <a:p>
            <a:pPr>
              <a:defRPr/>
            </a:pPr>
            <a:endParaRPr lang="en-AU" dirty="0"/>
          </a:p>
          <a:p>
            <a:pPr>
              <a:defRPr/>
            </a:pPr>
            <a:endParaRPr lang="en-AU" dirty="0"/>
          </a:p>
          <a:p>
            <a:pPr>
              <a:defRPr/>
            </a:pPr>
            <a:r>
              <a:rPr lang="en-AU" dirty="0"/>
              <a:t>What I need to revise….</a:t>
            </a:r>
          </a:p>
          <a:p>
            <a:pPr>
              <a:defRPr/>
            </a:pPr>
            <a:endParaRPr lang="en-AU" dirty="0"/>
          </a:p>
          <a:p>
            <a:pPr>
              <a:defRPr/>
            </a:pPr>
            <a:endParaRPr lang="en-AU" dirty="0"/>
          </a:p>
          <a:p>
            <a:pPr>
              <a:defRPr/>
            </a:pPr>
            <a:endParaRPr lang="en-AU" dirty="0"/>
          </a:p>
          <a:p>
            <a:pPr>
              <a:defRPr/>
            </a:pPr>
            <a:r>
              <a:rPr lang="en-AU" sz="1000" dirty="0"/>
              <a:t>Images </a:t>
            </a:r>
            <a:r>
              <a:rPr lang="en-AU" sz="1000"/>
              <a:t>by clipart</a:t>
            </a:r>
            <a:endParaRPr lang="en-AU" sz="1000" dirty="0"/>
          </a:p>
        </p:txBody>
      </p:sp>
      <p:pic>
        <p:nvPicPr>
          <p:cNvPr id="38916" name="Picture 2" descr="C:\Users\E0118401\AppData\Local\Microsoft\Windows\Temporary Internet Files\Content.IE5\HTWHZSET\brai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357563"/>
            <a:ext cx="1700213"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descr="C:\Users\E0118401\AppData\Local\Microsoft\Windows\Temporary Internet Files\Content.IE5\J96TNGMY\brainstorming_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908050"/>
            <a:ext cx="1093787"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36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Intentions</a:t>
            </a:r>
          </a:p>
        </p:txBody>
      </p:sp>
      <p:sp>
        <p:nvSpPr>
          <p:cNvPr id="3" name="Content Placeholder 2"/>
          <p:cNvSpPr>
            <a:spLocks noGrp="1"/>
          </p:cNvSpPr>
          <p:nvPr>
            <p:ph idx="1"/>
          </p:nvPr>
        </p:nvSpPr>
        <p:spPr/>
        <p:txBody>
          <a:bodyPr/>
          <a:lstStyle/>
          <a:p>
            <a:r>
              <a:rPr lang="en-AU" dirty="0"/>
              <a:t>Describe how heat moves through systems (heat exchange) EG – Reverse cycle air-conditioning</a:t>
            </a:r>
          </a:p>
          <a:p>
            <a:r>
              <a:rPr lang="en-AU" dirty="0"/>
              <a:t>Understand that nothing is ever 100% efficient and apply this to calculations involving efficiency</a:t>
            </a:r>
          </a:p>
          <a:p>
            <a:r>
              <a:rPr lang="en-AU" dirty="0"/>
              <a:t>Perform simple calculations involving internal energy of systems</a:t>
            </a:r>
          </a:p>
          <a:p>
            <a:endParaRPr lang="en-AU" dirty="0"/>
          </a:p>
        </p:txBody>
      </p:sp>
    </p:spTree>
    <p:extLst>
      <p:ext uri="{BB962C8B-B14F-4D97-AF65-F5344CB8AC3E}">
        <p14:creationId xmlns:p14="http://schemas.microsoft.com/office/powerpoint/2010/main" val="216104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Exchange or Conversion?</a:t>
            </a:r>
          </a:p>
        </p:txBody>
      </p:sp>
      <p:sp>
        <p:nvSpPr>
          <p:cNvPr id="3" name="Content Placeholder 2"/>
          <p:cNvSpPr>
            <a:spLocks noGrp="1"/>
          </p:cNvSpPr>
          <p:nvPr>
            <p:ph idx="1"/>
          </p:nvPr>
        </p:nvSpPr>
        <p:spPr/>
        <p:txBody>
          <a:bodyPr/>
          <a:lstStyle/>
          <a:p>
            <a:r>
              <a:rPr lang="en-US" dirty="0"/>
              <a:t>Heat exchange </a:t>
            </a:r>
          </a:p>
          <a:p>
            <a:pPr lvl="1"/>
            <a:r>
              <a:rPr lang="en-US" dirty="0"/>
              <a:t>Transfers heat from a warmer to a cooler location.</a:t>
            </a:r>
          </a:p>
          <a:p>
            <a:pPr lvl="2"/>
            <a:r>
              <a:rPr lang="en-US" dirty="0" err="1"/>
              <a:t>Eg</a:t>
            </a:r>
            <a:r>
              <a:rPr lang="en-US" dirty="0"/>
              <a:t> countercurrent blood vessels</a:t>
            </a:r>
          </a:p>
          <a:p>
            <a:pPr lvl="2"/>
            <a:endParaRPr lang="en-US" dirty="0"/>
          </a:p>
          <a:p>
            <a:r>
              <a:rPr lang="en-US" dirty="0"/>
              <a:t>Heat conversion</a:t>
            </a:r>
          </a:p>
          <a:p>
            <a:pPr lvl="1"/>
            <a:r>
              <a:rPr lang="en-US" dirty="0"/>
              <a:t>Transforms the internal energy of the system</a:t>
            </a:r>
          </a:p>
          <a:p>
            <a:pPr lvl="2"/>
            <a:r>
              <a:rPr lang="en-US" dirty="0" err="1"/>
              <a:t>Eg</a:t>
            </a:r>
            <a:r>
              <a:rPr lang="en-US" dirty="0"/>
              <a:t> engines, nozzles (pursed lips </a:t>
            </a:r>
            <a:r>
              <a:rPr lang="en-US" dirty="0" err="1"/>
              <a:t>v</a:t>
            </a:r>
            <a:r>
              <a:rPr lang="en-US" dirty="0"/>
              <a:t> open mouth air temp)</a:t>
            </a:r>
          </a:p>
        </p:txBody>
      </p:sp>
    </p:spTree>
    <p:extLst>
      <p:ext uri="{BB962C8B-B14F-4D97-AF65-F5344CB8AC3E}">
        <p14:creationId xmlns:p14="http://schemas.microsoft.com/office/powerpoint/2010/main" val="21806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Countercurrent Heat Exchange</a:t>
            </a:r>
          </a:p>
        </p:txBody>
      </p:sp>
      <p:sp>
        <p:nvSpPr>
          <p:cNvPr id="3" name="Content Placeholder 2"/>
          <p:cNvSpPr>
            <a:spLocks noGrp="1"/>
          </p:cNvSpPr>
          <p:nvPr>
            <p:ph idx="1"/>
          </p:nvPr>
        </p:nvSpPr>
        <p:spPr>
          <a:xfrm>
            <a:off x="457200" y="1417638"/>
            <a:ext cx="3636681" cy="1656976"/>
          </a:xfrm>
        </p:spPr>
        <p:txBody>
          <a:bodyPr>
            <a:normAutofit/>
          </a:bodyPr>
          <a:lstStyle/>
          <a:p>
            <a:r>
              <a:rPr lang="en-US" dirty="0"/>
              <a:t>Skin, feet and tongues all over nature use it.</a:t>
            </a:r>
          </a:p>
        </p:txBody>
      </p:sp>
      <p:sp>
        <p:nvSpPr>
          <p:cNvPr id="4" name="Content Placeholder 2"/>
          <p:cNvSpPr txBox="1">
            <a:spLocks/>
          </p:cNvSpPr>
          <p:nvPr/>
        </p:nvSpPr>
        <p:spPr>
          <a:xfrm>
            <a:off x="609600" y="3074613"/>
            <a:ext cx="3636681" cy="3111033"/>
          </a:xfrm>
          <a:prstGeom prst="rect">
            <a:avLst/>
          </a:prstGeom>
        </p:spPr>
        <p:txBody>
          <a:bodyPr vert="horz" lIns="91440" tIns="45720" rIns="91440" bIns="45720" rtlCol="0">
            <a:normAutofit fontScale="925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3200" dirty="0"/>
              <a:t>Arteries and veins are intertwined.</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Warm</a:t>
            </a:r>
            <a:r>
              <a:rPr kumimoji="0" lang="en-US" sz="3200" b="0" i="0" u="none" strike="noStrike" kern="1200" cap="none" spc="0" normalizeH="0" noProof="0" dirty="0">
                <a:ln>
                  <a:noFill/>
                </a:ln>
                <a:solidFill>
                  <a:schemeClr val="tx1"/>
                </a:solidFill>
                <a:effectLst/>
                <a:uLnTx/>
                <a:uFillTx/>
                <a:latin typeface="+mn-lt"/>
                <a:ea typeface="+mn-ea"/>
                <a:cs typeface="+mn-cs"/>
              </a:rPr>
              <a:t> blood swaps heat with cool blood.</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3200" baseline="0" dirty="0"/>
              <a:t>Heat loss is </a:t>
            </a:r>
            <a:r>
              <a:rPr lang="en-US" sz="3200" baseline="0" dirty="0" err="1"/>
              <a:t>minimised</a:t>
            </a:r>
            <a:r>
              <a:rPr lang="en-US" sz="3200" baseline="0" dirty="0"/>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412993" y="6185646"/>
            <a:ext cx="6856489" cy="369332"/>
          </a:xfrm>
          <a:prstGeom prst="rect">
            <a:avLst/>
          </a:prstGeom>
          <a:noFill/>
        </p:spPr>
        <p:txBody>
          <a:bodyPr wrap="none" rtlCol="0">
            <a:spAutoFit/>
          </a:bodyPr>
          <a:lstStyle/>
          <a:p>
            <a:r>
              <a:rPr lang="en-US" dirty="0"/>
              <a:t>Emperor Penguins feet. Whale tongues. Human nostril capillaries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362" y="2053055"/>
            <a:ext cx="4799330" cy="3114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07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Reverse-Cycle Heating &amp; Cooling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47" y="1948220"/>
            <a:ext cx="7916304" cy="4298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07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conversion systems</a:t>
            </a:r>
          </a:p>
        </p:txBody>
      </p:sp>
      <p:sp>
        <p:nvSpPr>
          <p:cNvPr id="3" name="Content Placeholder 2"/>
          <p:cNvSpPr>
            <a:spLocks noGrp="1"/>
          </p:cNvSpPr>
          <p:nvPr>
            <p:ph idx="1"/>
          </p:nvPr>
        </p:nvSpPr>
        <p:spPr/>
        <p:txBody>
          <a:bodyPr>
            <a:normAutofit/>
          </a:bodyPr>
          <a:lstStyle/>
          <a:p>
            <a:r>
              <a:rPr lang="en-US" dirty="0"/>
              <a:t>Rapid gas expansion and compression</a:t>
            </a:r>
          </a:p>
          <a:p>
            <a:pPr lvl="1"/>
            <a:r>
              <a:rPr lang="en-US" dirty="0"/>
              <a:t>used in refrigeration and reverse cycle air conditioning to move energy from one region to another.</a:t>
            </a:r>
          </a:p>
          <a:p>
            <a:r>
              <a:rPr lang="en-US" u="sng" dirty="0"/>
              <a:t>In </a:t>
            </a:r>
            <a:r>
              <a:rPr lang="en-US" u="sng" dirty="0" err="1"/>
              <a:t>Refrig</a:t>
            </a:r>
            <a:r>
              <a:rPr lang="en-US" u="sng" dirty="0"/>
              <a:t>. Air-con</a:t>
            </a:r>
            <a:r>
              <a:rPr lang="en-US" dirty="0"/>
              <a:t>. The compressor forces particles closer together</a:t>
            </a:r>
          </a:p>
          <a:p>
            <a:pPr lvl="1"/>
            <a:r>
              <a:rPr lang="en-US" dirty="0"/>
              <a:t>Hot liquid in condenser coils transfer energy into the room (heater) or surroundings (air-con)</a:t>
            </a:r>
          </a:p>
          <a:p>
            <a:pPr lvl="1"/>
            <a:endParaRPr lang="en-US" dirty="0"/>
          </a:p>
        </p:txBody>
      </p:sp>
    </p:spTree>
    <p:extLst>
      <p:ext uri="{BB962C8B-B14F-4D97-AF65-F5344CB8AC3E}">
        <p14:creationId xmlns:p14="http://schemas.microsoft.com/office/powerpoint/2010/main" val="225396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7294"/>
            <a:ext cx="8229600" cy="5438869"/>
          </a:xfrm>
        </p:spPr>
        <p:txBody>
          <a:bodyPr>
            <a:normAutofit fontScale="92500" lnSpcReduction="10000"/>
          </a:bodyPr>
          <a:lstStyle/>
          <a:p>
            <a:r>
              <a:rPr lang="en-US" dirty="0"/>
              <a:t>Cooler liquid refrigerant is passed through an expansion valve (nozzle)</a:t>
            </a:r>
          </a:p>
          <a:p>
            <a:pPr lvl="1"/>
            <a:r>
              <a:rPr lang="en-US" dirty="0"/>
              <a:t>Rapid adiabatic expansion</a:t>
            </a:r>
          </a:p>
          <a:p>
            <a:pPr lvl="1"/>
            <a:r>
              <a:rPr lang="en-US" dirty="0"/>
              <a:t>No total energy change here. Internal energy is re-balanced.</a:t>
            </a:r>
          </a:p>
          <a:p>
            <a:pPr lvl="1"/>
            <a:r>
              <a:rPr lang="en-US" dirty="0"/>
              <a:t>Potential energy increases, kinetic energy (temperature) decreases.</a:t>
            </a:r>
          </a:p>
          <a:p>
            <a:r>
              <a:rPr lang="en-US" dirty="0"/>
              <a:t>In the evaporator coils, evaporation is happening.</a:t>
            </a:r>
          </a:p>
          <a:p>
            <a:pPr lvl="1"/>
            <a:r>
              <a:rPr lang="en-US" dirty="0"/>
              <a:t>Latent heat required/absorbed. Comes from surroundings.</a:t>
            </a:r>
          </a:p>
          <a:p>
            <a:pPr lvl="1"/>
            <a:r>
              <a:rPr lang="en-US" dirty="0"/>
              <a:t>The coils are cold. Heat is also absorbed from warmer air passing over.</a:t>
            </a:r>
          </a:p>
        </p:txBody>
      </p:sp>
    </p:spTree>
    <p:extLst>
      <p:ext uri="{BB962C8B-B14F-4D97-AF65-F5344CB8AC3E}">
        <p14:creationId xmlns:p14="http://schemas.microsoft.com/office/powerpoint/2010/main" val="3846446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1599</Words>
  <Application>Microsoft Office PowerPoint</Application>
  <PresentationFormat>On-screen Show (4:3)</PresentationFormat>
  <Paragraphs>168</Paragraphs>
  <Slides>34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WEEK 5</vt:lpstr>
      <vt:lpstr>PowerPoint Presentation</vt:lpstr>
      <vt:lpstr>Recap Week 4</vt:lpstr>
      <vt:lpstr>Learning Intentions</vt:lpstr>
      <vt:lpstr>Heat Exchange or Conversion?</vt:lpstr>
      <vt:lpstr>Countercurrent Heat Exchange</vt:lpstr>
      <vt:lpstr>Reverse-Cycle Heating &amp; Cooling</vt:lpstr>
      <vt:lpstr>Heat conversion systems</vt:lpstr>
      <vt:lpstr>PowerPoint Presentation</vt:lpstr>
      <vt:lpstr>The cycle repeats</vt:lpstr>
      <vt:lpstr>Getting useful Mechanical Energy</vt:lpstr>
      <vt:lpstr>The 4-stroke Internal Combustion Engine</vt:lpstr>
      <vt:lpstr>Nothing’s Perfect</vt:lpstr>
      <vt:lpstr>Conservation of Energy in Open systems</vt:lpstr>
      <vt:lpstr>What does it mean?</vt:lpstr>
      <vt:lpstr>Energy Efficiency</vt:lpstr>
      <vt:lpstr>Question 1</vt:lpstr>
      <vt:lpstr>Question 2</vt:lpstr>
      <vt:lpstr>“Grade” of Energy</vt:lpstr>
      <vt:lpstr>Work</vt:lpstr>
      <vt:lpstr>Ins and outs</vt:lpstr>
      <vt:lpstr>Question 3</vt:lpstr>
      <vt:lpstr>REVISION HEAT</vt:lpstr>
      <vt:lpstr>REVISION HEAT</vt:lpstr>
      <vt:lpstr>REVISION HEAT</vt:lpstr>
      <vt:lpstr>REVISION HEAT</vt:lpstr>
      <vt:lpstr>REVISION HEAT</vt:lpstr>
      <vt:lpstr>REVISION HEAT</vt:lpstr>
      <vt:lpstr>REVISION HEAT</vt:lpstr>
      <vt:lpstr>REVISION HEAT</vt:lpstr>
      <vt:lpstr>REVISION HEAT</vt:lpstr>
      <vt:lpstr>REVISION HEAT</vt:lpstr>
      <vt:lpstr>Success Criteria</vt:lpstr>
      <vt:lpstr>Student Feedback</vt:lpstr>
    </vt:vector>
  </TitlesOfParts>
  <Company>SIDE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WALLACE Ian</dc:creator>
  <cp:lastModifiedBy>FORBES Brendan [SIDE - Sch of Isol &amp; Dist Edu]</cp:lastModifiedBy>
  <cp:revision>33</cp:revision>
  <dcterms:created xsi:type="dcterms:W3CDTF">2017-11-22T01:54:31Z</dcterms:created>
  <dcterms:modified xsi:type="dcterms:W3CDTF">2023-12-11T02:05:49Z</dcterms:modified>
</cp:coreProperties>
</file>