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08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3CA02-4D21-4C9A-A108-D2BF96B9AD2F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D4923-41D7-479D-A643-C508FA7B8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80E2B6-7F8F-4167-BA22-3E299930C613}" type="slidenum">
              <a:rPr lang="en-US" altLang="en-US" smtClean="0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97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The nature of the tracks produced in a cloud chamber is unique to each type of radiation. Alpha particle</a:t>
            </a:r>
          </a:p>
          <a:p>
            <a:r>
              <a:rPr lang="en-US" altLang="en-US" dirty="0"/>
              <a:t>tracks are relatively thick as they are strongly </a:t>
            </a:r>
            <a:r>
              <a:rPr lang="en-US" altLang="en-US" dirty="0" err="1"/>
              <a:t>ionising</a:t>
            </a:r>
            <a:r>
              <a:rPr lang="en-US" altLang="en-US" dirty="0"/>
              <a:t>. Beta-particle tracks are thin and</a:t>
            </a:r>
          </a:p>
          <a:p>
            <a:r>
              <a:rPr lang="en-US" altLang="en-US" dirty="0"/>
              <a:t>not straight like those of the alpha particles. Since beta particles are light they are easily pushed</a:t>
            </a:r>
          </a:p>
          <a:p>
            <a:r>
              <a:rPr lang="en-US" altLang="en-US" dirty="0"/>
              <a:t>off course by nearby air molecules. Gamma radiation produces tracks in an indirect way. Electrons</a:t>
            </a:r>
          </a:p>
          <a:p>
            <a:r>
              <a:rPr lang="en-US" altLang="en-US" dirty="0"/>
              <a:t>which absorb energy from the gamma rays escape from their atoms and leave behind a beta-like</a:t>
            </a:r>
          </a:p>
          <a:p>
            <a:r>
              <a:rPr lang="en-US" altLang="en-US" dirty="0"/>
              <a:t>trail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9BDB2A-01AB-4C54-9332-EDCE152E78DD}" type="slidenum">
              <a:rPr lang="en-US" altLang="en-US" smtClean="0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31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This is a particularly useful device for detecting and </a:t>
            </a:r>
            <a:r>
              <a:rPr lang="en-US" altLang="en-US" dirty="0" err="1"/>
              <a:t>analysing</a:t>
            </a:r>
            <a:r>
              <a:rPr lang="en-US" altLang="en-US" dirty="0"/>
              <a:t> gamma radiation.</a:t>
            </a:r>
          </a:p>
          <a:p>
            <a:r>
              <a:rPr lang="en-US" altLang="en-US" dirty="0"/>
              <a:t>Normally it is difficult to detect gamma radiation as it is very penetrating. Using a Geiger counter</a:t>
            </a:r>
          </a:p>
          <a:p>
            <a:r>
              <a:rPr lang="en-US" altLang="en-US" dirty="0"/>
              <a:t>for example, a gamma ray can pass right through its gas filled Geiger-Muller tube without registering</a:t>
            </a:r>
          </a:p>
          <a:p>
            <a:r>
              <a:rPr lang="en-US" altLang="en-US" dirty="0"/>
              <a:t>a count.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B9A206-1645-49D1-B53A-5A2398DE9150}" type="slidenum">
              <a:rPr lang="en-US" altLang="en-US" smtClean="0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50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This is a particularly useful device for detecting and </a:t>
            </a:r>
            <a:r>
              <a:rPr lang="en-US" altLang="en-US" dirty="0" err="1"/>
              <a:t>analysing</a:t>
            </a:r>
            <a:r>
              <a:rPr lang="en-US" altLang="en-US" dirty="0"/>
              <a:t> gamma radiation.</a:t>
            </a:r>
          </a:p>
          <a:p>
            <a:r>
              <a:rPr lang="en-US" altLang="en-US" dirty="0"/>
              <a:t>Normally it is difficult to detect gamma radiation as it is very penetrating. Using a Geiger counter</a:t>
            </a:r>
          </a:p>
          <a:p>
            <a:r>
              <a:rPr lang="en-US" altLang="en-US" dirty="0"/>
              <a:t>for example, a gamma ray can pass right through its gas filled Geiger-Muller tube without registering</a:t>
            </a:r>
          </a:p>
          <a:p>
            <a:r>
              <a:rPr lang="en-US" altLang="en-US" dirty="0"/>
              <a:t>a count.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E4338E-9867-4E7E-8066-AEC24008BDC8}" type="slidenum">
              <a:rPr lang="en-US" altLang="en-US" smtClean="0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806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8C87BB-B94E-4F22-8E71-B55B7FD1EBEB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06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717E28-90DF-4BB1-9708-DF99E5585F09}" type="slidenum">
              <a:rPr lang="en-US" altLang="en-US" smtClean="0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203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AFFE88-DB59-4391-8E74-C5B7CE7E7626}" type="slidenum">
              <a:rPr lang="en-US" altLang="en-US" smtClean="0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4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DA1A25-2D62-4E73-9B31-A6CED91084CB}" type="slidenum">
              <a:rPr lang="en-US" altLang="en-US" smtClean="0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1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6615DA-6C98-4D7F-9E2C-353545B8BF41}" type="slidenum">
              <a:rPr lang="en-US" altLang="en-US" smtClean="0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7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912D74-2A3D-4EE6-80D1-7C999662978A}" type="slidenum">
              <a:rPr lang="en-US" altLang="en-US" smtClean="0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75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27667D-64D6-4ECB-9500-C9A319DF48FF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00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68023D-4BE3-4778-8A95-DE521D7C03D6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86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8A8007-F4F1-4112-9D67-85DC5FBD2A23}" type="slidenum">
              <a:rPr lang="en-US" altLang="en-US" smtClean="0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30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C2B351-4A7C-47AA-9445-2A4FBE32EA9F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4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F6FF30-77B4-4315-8C6E-CAD68674BA22}" type="slidenum">
              <a:rPr lang="en-US" altLang="en-US" smtClean="0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79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This consists of a Geiger-Muller tube operated at high voltage and connected to</a:t>
            </a:r>
          </a:p>
          <a:p>
            <a:r>
              <a:rPr lang="en-US" altLang="en-US" dirty="0"/>
              <a:t>an amplifier and counter. The mica window is sufficiently thin as to allow alpha</a:t>
            </a:r>
          </a:p>
          <a:p>
            <a:r>
              <a:rPr lang="en-US" altLang="en-US" dirty="0"/>
              <a:t>particles as well as </a:t>
            </a:r>
            <a:r>
              <a:rPr lang="en-US" altLang="en-US" dirty="0">
                <a:solidFill>
                  <a:srgbClr val="669900"/>
                </a:solidFill>
                <a:latin typeface="Symbol" pitchFamily="18" charset="2"/>
              </a:rPr>
              <a:t>beta</a:t>
            </a:r>
            <a:r>
              <a:rPr lang="en-US" altLang="en-US" dirty="0">
                <a:solidFill>
                  <a:srgbClr val="669900"/>
                </a:solidFill>
              </a:rPr>
              <a:t> and </a:t>
            </a:r>
            <a:r>
              <a:rPr lang="en-US" altLang="en-US" dirty="0">
                <a:solidFill>
                  <a:srgbClr val="669900"/>
                </a:solidFill>
                <a:latin typeface="Symbol" pitchFamily="18" charset="2"/>
              </a:rPr>
              <a:t>gamma </a:t>
            </a:r>
            <a:r>
              <a:rPr lang="en-US" altLang="en-US" dirty="0"/>
              <a:t>radiation to enter the tube.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46FF8E-9101-4BB2-8BA1-B51B67624E1D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39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59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7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39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6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99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11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6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99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14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03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1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BC9F-CFDF-464A-9A7C-85A773429CF0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47ED-16D4-4BFC-B30B-AFAD83AF9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2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nuclear/beta.html#c2" TargetMode="External"/><Relationship Id="rId2" Type="http://schemas.openxmlformats.org/officeDocument/2006/relationships/hyperlink" Target="http://hyperphysics.phy-astr.gsu.edu/hbase/nuclear/radact2.html#c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nuclear/radact2.html#c1" TargetMode="External"/><Relationship Id="rId2" Type="http://schemas.openxmlformats.org/officeDocument/2006/relationships/hyperlink" Target="http://hyperphysics.phy-astr.gsu.edu/hbase/nuclear/beta.html#c2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8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69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Penetration of Matter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900113" y="1584325"/>
            <a:ext cx="7127875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AU" altLang="en-US"/>
              <a:t>Though the most massive and most energetic of </a:t>
            </a:r>
            <a:r>
              <a:rPr lang="en-AU" altLang="en-US">
                <a:hlinkClick r:id="" action="ppaction://noaction"/>
              </a:rPr>
              <a:t>radioactive</a:t>
            </a:r>
            <a:r>
              <a:rPr lang="en-AU" altLang="en-US"/>
              <a:t> emissions, the </a:t>
            </a:r>
            <a:r>
              <a:rPr lang="en-AU" altLang="en-US">
                <a:hlinkClick r:id="" action="ppaction://noaction"/>
              </a:rPr>
              <a:t>alpha</a:t>
            </a:r>
            <a:r>
              <a:rPr lang="en-AU" altLang="en-US"/>
              <a:t> particle is the shortest in range because of its strong interaction with matter. The electromagnetic </a:t>
            </a:r>
            <a:r>
              <a:rPr lang="en-AU" altLang="en-US">
                <a:hlinkClick r:id="rId2"/>
              </a:rPr>
              <a:t>gamma</a:t>
            </a:r>
            <a:r>
              <a:rPr lang="en-AU" altLang="en-US"/>
              <a:t> ray is extremely penetrating, even penetrating considerable thicknesses of concrete. The electron of </a:t>
            </a:r>
            <a:r>
              <a:rPr lang="en-AU" altLang="en-US">
                <a:hlinkClick r:id="rId3"/>
              </a:rPr>
              <a:t>beta</a:t>
            </a:r>
            <a:r>
              <a:rPr lang="en-AU" altLang="en-US"/>
              <a:t> radioactivity strongly interacts with matter and has a short range. </a:t>
            </a:r>
          </a:p>
          <a:p>
            <a:pPr eaLnBrk="0" hangingPunct="0"/>
            <a:r>
              <a:rPr lang="en-AU" altLang="en-US"/>
              <a:t>  </a:t>
            </a:r>
            <a:r>
              <a:rPr lang="en-AU" altLang="en-US" sz="9200"/>
              <a:t> </a:t>
            </a:r>
            <a:r>
              <a:rPr lang="en-AU" altLang="en-US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eaLnBrk="0" hangingPunct="0"/>
            <a:endParaRPr lang="en-AU" altLang="en-US"/>
          </a:p>
        </p:txBody>
      </p:sp>
      <p:pic>
        <p:nvPicPr>
          <p:cNvPr id="22532" name="Picture 4" descr="radp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573463"/>
            <a:ext cx="8856662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9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4150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Radiation types and properties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90757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0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46075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/>
              <a:t>Question 2.1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0538"/>
            <a:ext cx="9144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56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Detecting Radiation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000125" y="1500188"/>
            <a:ext cx="74295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669900"/>
                </a:solidFill>
              </a:rPr>
              <a:t>Radioactivity can be detected in a variety of ways, the most common being the use of a </a:t>
            </a:r>
            <a:r>
              <a:rPr lang="en-US" altLang="en-US" sz="2400">
                <a:solidFill>
                  <a:srgbClr val="FF0000"/>
                </a:solidFill>
              </a:rPr>
              <a:t>Geiger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counter. </a:t>
            </a:r>
          </a:p>
          <a:p>
            <a:pPr eaLnBrk="1" hangingPunct="1"/>
            <a:endParaRPr lang="en-US" altLang="en-US" sz="2400">
              <a:solidFill>
                <a:srgbClr val="669900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669900"/>
                </a:solidFill>
              </a:rPr>
              <a:t>It can also be detected by using photographic emulsions, electroscopes, cloud chambers</a:t>
            </a:r>
          </a:p>
          <a:p>
            <a:pPr eaLnBrk="1" hangingPunct="1"/>
            <a:r>
              <a:rPr lang="en-US" altLang="en-US" sz="2400">
                <a:solidFill>
                  <a:srgbClr val="669900"/>
                </a:solidFill>
              </a:rPr>
              <a:t>or solid state detectors. </a:t>
            </a:r>
          </a:p>
          <a:p>
            <a:pPr eaLnBrk="1" hangingPunct="1"/>
            <a:endParaRPr lang="en-US" altLang="en-US" sz="2400">
              <a:solidFill>
                <a:srgbClr val="669900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669900"/>
                </a:solidFill>
              </a:rPr>
              <a:t>In most cases this detection is made possible by the fact that </a:t>
            </a:r>
            <a:r>
              <a:rPr lang="en-US" altLang="en-US" sz="2400">
                <a:solidFill>
                  <a:srgbClr val="669900"/>
                </a:solidFill>
                <a:latin typeface="Symbol" pitchFamily="18" charset="2"/>
              </a:rPr>
              <a:t>a</a:t>
            </a:r>
            <a:r>
              <a:rPr lang="en-US" altLang="en-US" sz="2400">
                <a:solidFill>
                  <a:srgbClr val="669900"/>
                </a:solidFill>
              </a:rPr>
              <a:t>, </a:t>
            </a:r>
            <a:r>
              <a:rPr lang="en-US" altLang="en-US" sz="2400">
                <a:solidFill>
                  <a:srgbClr val="669900"/>
                </a:solidFill>
                <a:latin typeface="Symbol" pitchFamily="18" charset="2"/>
              </a:rPr>
              <a:t>b</a:t>
            </a:r>
            <a:r>
              <a:rPr lang="en-US" altLang="en-US" sz="2400">
                <a:solidFill>
                  <a:srgbClr val="669900"/>
                </a:solidFill>
              </a:rPr>
              <a:t> and </a:t>
            </a:r>
            <a:r>
              <a:rPr lang="en-US" altLang="en-US" sz="2400">
                <a:solidFill>
                  <a:srgbClr val="669900"/>
                </a:solidFill>
                <a:latin typeface="Symbol" pitchFamily="18" charset="2"/>
              </a:rPr>
              <a:t>g </a:t>
            </a:r>
            <a:r>
              <a:rPr lang="en-US" altLang="en-US" sz="2400">
                <a:solidFill>
                  <a:srgbClr val="669900"/>
                </a:solidFill>
              </a:rPr>
              <a:t>radiation have an </a:t>
            </a:r>
            <a:r>
              <a:rPr lang="en-US" altLang="en-US" sz="2400">
                <a:solidFill>
                  <a:srgbClr val="FF0000"/>
                </a:solidFill>
              </a:rPr>
              <a:t>ionising </a:t>
            </a:r>
            <a:r>
              <a:rPr lang="en-US" altLang="en-US" sz="2400">
                <a:solidFill>
                  <a:srgbClr val="669900"/>
                </a:solidFill>
              </a:rPr>
              <a:t>effect.</a:t>
            </a:r>
          </a:p>
        </p:txBody>
      </p:sp>
    </p:spTree>
    <p:extLst>
      <p:ext uri="{BB962C8B-B14F-4D97-AF65-F5344CB8AC3E}">
        <p14:creationId xmlns:p14="http://schemas.microsoft.com/office/powerpoint/2010/main" val="257897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20" y="188640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The Geiger Counter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27313"/>
            <a:ext cx="69691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79512" y="688975"/>
            <a:ext cx="86439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669900"/>
                </a:solidFill>
              </a:rPr>
              <a:t>The radiation </a:t>
            </a:r>
            <a:r>
              <a:rPr lang="en-US" altLang="en-US" sz="2400" dirty="0" err="1">
                <a:solidFill>
                  <a:srgbClr val="669900"/>
                </a:solidFill>
              </a:rPr>
              <a:t>ionises</a:t>
            </a:r>
            <a:r>
              <a:rPr lang="en-US" altLang="en-US" sz="2400" dirty="0">
                <a:solidFill>
                  <a:srgbClr val="669900"/>
                </a:solidFill>
              </a:rPr>
              <a:t> the gaseous atoms and causes a temporary pulse of current between the central wire and the metal tube. This pulse is amplified and a click is heard through the loudspeaker. The counter records the number of pulses or counts per second.</a:t>
            </a:r>
          </a:p>
        </p:txBody>
      </p:sp>
    </p:spTree>
    <p:extLst>
      <p:ext uri="{BB962C8B-B14F-4D97-AF65-F5344CB8AC3E}">
        <p14:creationId xmlns:p14="http://schemas.microsoft.com/office/powerpoint/2010/main" val="162877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5934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The Cloud Chamber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467544" y="692696"/>
            <a:ext cx="792956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669900"/>
                </a:solidFill>
              </a:rPr>
              <a:t>This device allows the tracks of charged particles to be seen. </a:t>
            </a:r>
          </a:p>
          <a:p>
            <a:pPr eaLnBrk="1" hangingPunct="1"/>
            <a:r>
              <a:rPr lang="en-US" altLang="en-US" sz="2400" dirty="0">
                <a:solidFill>
                  <a:srgbClr val="669900"/>
                </a:solidFill>
              </a:rPr>
              <a:t>The container is filled with super-cooled alcohol </a:t>
            </a:r>
            <a:r>
              <a:rPr lang="en-US" altLang="en-US" sz="2400" dirty="0" err="1">
                <a:solidFill>
                  <a:srgbClr val="669900"/>
                </a:solidFill>
              </a:rPr>
              <a:t>vapour</a:t>
            </a:r>
            <a:r>
              <a:rPr lang="en-US" altLang="en-US" sz="2400" dirty="0">
                <a:solidFill>
                  <a:srgbClr val="669900"/>
                </a:solidFill>
              </a:rPr>
              <a:t>. As </a:t>
            </a:r>
            <a:r>
              <a:rPr lang="en-US" altLang="en-US" sz="2400" dirty="0" err="1">
                <a:solidFill>
                  <a:srgbClr val="669900"/>
                </a:solidFill>
              </a:rPr>
              <a:t>ionising</a:t>
            </a:r>
            <a:r>
              <a:rPr lang="en-US" altLang="en-US" sz="2400" dirty="0">
                <a:solidFill>
                  <a:srgbClr val="669900"/>
                </a:solidFill>
              </a:rPr>
              <a:t> particles pass through the </a:t>
            </a:r>
            <a:r>
              <a:rPr lang="en-US" altLang="en-US" sz="2400" dirty="0" err="1">
                <a:solidFill>
                  <a:srgbClr val="669900"/>
                </a:solidFill>
              </a:rPr>
              <a:t>vapour</a:t>
            </a:r>
            <a:r>
              <a:rPr lang="en-US" altLang="en-US" sz="2400" dirty="0">
                <a:solidFill>
                  <a:srgbClr val="669900"/>
                </a:solidFill>
              </a:rPr>
              <a:t> they leave behind a trail of </a:t>
            </a:r>
            <a:r>
              <a:rPr lang="en-US" altLang="en-US" sz="2400" dirty="0" err="1">
                <a:solidFill>
                  <a:srgbClr val="669900"/>
                </a:solidFill>
              </a:rPr>
              <a:t>ionised</a:t>
            </a:r>
            <a:r>
              <a:rPr lang="en-US" altLang="en-US" sz="2400" dirty="0">
                <a:solidFill>
                  <a:srgbClr val="669900"/>
                </a:solidFill>
              </a:rPr>
              <a:t> atoms around which liquid droplets form. </a:t>
            </a:r>
          </a:p>
          <a:p>
            <a:pPr eaLnBrk="1" hangingPunct="1"/>
            <a:r>
              <a:rPr lang="en-US" altLang="en-US" sz="2400" dirty="0">
                <a:solidFill>
                  <a:srgbClr val="669900"/>
                </a:solidFill>
              </a:rPr>
              <a:t>The result is a </a:t>
            </a:r>
            <a:r>
              <a:rPr lang="en-US" altLang="en-US" sz="2400" dirty="0" err="1">
                <a:solidFill>
                  <a:srgbClr val="669900"/>
                </a:solidFill>
              </a:rPr>
              <a:t>vapour</a:t>
            </a:r>
            <a:r>
              <a:rPr lang="en-US" altLang="en-US" sz="2400" dirty="0">
                <a:solidFill>
                  <a:srgbClr val="669900"/>
                </a:solidFill>
              </a:rPr>
              <a:t> trail not unlike that left by high flying aircraft.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929063"/>
            <a:ext cx="32289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19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365929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The Scintillation Counter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82575" y="908720"/>
            <a:ext cx="86439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669900"/>
                </a:solidFill>
              </a:rPr>
              <a:t>Consists of a solid </a:t>
            </a:r>
            <a:r>
              <a:rPr lang="en-US" altLang="en-US" sz="2000" dirty="0" err="1">
                <a:solidFill>
                  <a:srgbClr val="669900"/>
                </a:solidFill>
              </a:rPr>
              <a:t>NaI</a:t>
            </a:r>
            <a:r>
              <a:rPr lang="en-US" altLang="en-US" sz="2000" dirty="0">
                <a:solidFill>
                  <a:srgbClr val="669900"/>
                </a:solidFill>
              </a:rPr>
              <a:t> crystal with which the </a:t>
            </a:r>
            <a:r>
              <a:rPr lang="en-US" altLang="en-US" sz="2000" b="1" dirty="0">
                <a:solidFill>
                  <a:srgbClr val="669900"/>
                </a:solidFill>
                <a:latin typeface="Symbol" pitchFamily="18" charset="2"/>
              </a:rPr>
              <a:t>g</a:t>
            </a:r>
            <a:r>
              <a:rPr lang="en-US" altLang="en-US" sz="2000" b="1" dirty="0">
                <a:solidFill>
                  <a:srgbClr val="669900"/>
                </a:solidFill>
              </a:rPr>
              <a:t> </a:t>
            </a:r>
            <a:r>
              <a:rPr lang="en-US" altLang="en-US" sz="2000" dirty="0">
                <a:solidFill>
                  <a:srgbClr val="669900"/>
                </a:solidFill>
              </a:rPr>
              <a:t>radiation interacts. Photons produced from this interaction produce electrons from a photo cathode which enter a photomultiplier tube. The electrical pulse produced can be </a:t>
            </a:r>
            <a:r>
              <a:rPr lang="en-US" altLang="en-US" sz="2000" dirty="0" err="1">
                <a:solidFill>
                  <a:srgbClr val="669900"/>
                </a:solidFill>
              </a:rPr>
              <a:t>analysed</a:t>
            </a:r>
            <a:r>
              <a:rPr lang="en-US" altLang="en-US" sz="2000" dirty="0">
                <a:solidFill>
                  <a:srgbClr val="669900"/>
                </a:solidFill>
              </a:rPr>
              <a:t> to determine both the number and energies of the </a:t>
            </a:r>
            <a:r>
              <a:rPr lang="en-US" altLang="en-US" sz="2000" b="1" dirty="0">
                <a:solidFill>
                  <a:srgbClr val="669900"/>
                </a:solidFill>
                <a:latin typeface="Symbol" pitchFamily="18" charset="2"/>
              </a:rPr>
              <a:t>g</a:t>
            </a:r>
            <a:r>
              <a:rPr lang="en-US" altLang="en-US" sz="2000" dirty="0">
                <a:solidFill>
                  <a:srgbClr val="669900"/>
                </a:solidFill>
              </a:rPr>
              <a:t> rays.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428875"/>
            <a:ext cx="6065838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18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8469" y="286644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Dosimeters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318469" y="740844"/>
            <a:ext cx="77866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669900"/>
                </a:solidFill>
              </a:rPr>
              <a:t>Used to monitor personal exposure to radiation. This is particularly important for workers in areas that may be exposed to </a:t>
            </a:r>
            <a:r>
              <a:rPr lang="en-US" altLang="en-US" sz="2000" dirty="0" err="1">
                <a:solidFill>
                  <a:srgbClr val="669900"/>
                </a:solidFill>
              </a:rPr>
              <a:t>ionising</a:t>
            </a:r>
            <a:r>
              <a:rPr lang="en-US" altLang="en-US" sz="2000" dirty="0">
                <a:solidFill>
                  <a:srgbClr val="669900"/>
                </a:solidFill>
              </a:rPr>
              <a:t> radiation. Film badges or the </a:t>
            </a:r>
            <a:r>
              <a:rPr lang="en-US" altLang="en-US" sz="2000" dirty="0" err="1">
                <a:solidFill>
                  <a:srgbClr val="669900"/>
                </a:solidFill>
              </a:rPr>
              <a:t>thermoluminescent</a:t>
            </a:r>
            <a:r>
              <a:rPr lang="en-US" altLang="en-US" sz="2000" dirty="0">
                <a:solidFill>
                  <a:srgbClr val="669900"/>
                </a:solidFill>
              </a:rPr>
              <a:t> dosimeter (TLD) are commonly used.</a:t>
            </a: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285750" y="4129088"/>
            <a:ext cx="84296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669900"/>
                </a:solidFill>
              </a:rPr>
              <a:t>The film badges contain photographic film in a light tight plastic holder. The degree of blackening of the film is an indication of the radiation dose received by the wearer. </a:t>
            </a:r>
          </a:p>
          <a:p>
            <a:pPr eaLnBrk="1" hangingPunct="1"/>
            <a:r>
              <a:rPr lang="en-US" altLang="en-US" sz="2000">
                <a:solidFill>
                  <a:srgbClr val="669900"/>
                </a:solidFill>
              </a:rPr>
              <a:t>The more modern radiation badges contain thermoluminescent materials. When these are exposed to radiation they store a small fraction of the energy. When heated at a later date, the TLD will emit an amount of light which is in proportion to the radiation exposure.</a:t>
            </a: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" y="2204864"/>
            <a:ext cx="765016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82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Decay Series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928688" y="1143000"/>
            <a:ext cx="721518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</a:rPr>
              <a:t>When an unstable nuclide decays (parent nucleus) the remaining nuclide (daughter nucleus) is also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</a:rPr>
              <a:t>very often unstable. </a:t>
            </a:r>
          </a:p>
          <a:p>
            <a:pPr eaLnBrk="1" hangingPunct="1"/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</a:rPr>
              <a:t>The radioactive daughter product will also decay to a granddaughter nucleus.</a:t>
            </a:r>
          </a:p>
          <a:p>
            <a:pPr eaLnBrk="1" hangingPunct="1"/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</a:rPr>
              <a:t>The process continues until a stable nuclei such as lead-206 is formed. </a:t>
            </a:r>
          </a:p>
          <a:p>
            <a:pPr eaLnBrk="1" hangingPunct="1"/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</a:rPr>
              <a:t>A particular set of decays is referred to as a decay series or radioactive series.</a:t>
            </a:r>
          </a:p>
        </p:txBody>
      </p:sp>
    </p:spTree>
    <p:extLst>
      <p:ext uri="{BB962C8B-B14F-4D97-AF65-F5344CB8AC3E}">
        <p14:creationId xmlns:p14="http://schemas.microsoft.com/office/powerpoint/2010/main" val="153475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65112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Uranium </a:t>
            </a:r>
            <a:r>
              <a:rPr lang="en-AU" altLang="en-US" sz="1800" dirty="0">
                <a:latin typeface="Symbol" pitchFamily="18" charset="2"/>
              </a:rPr>
              <a:t>-</a:t>
            </a:r>
            <a:r>
              <a:rPr lang="en-AU" altLang="en-US" sz="1800" dirty="0"/>
              <a:t> 238 Decay Series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28625" y="928688"/>
            <a:ext cx="81438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An important naturally occurring radioactive series is that which begins with U-238 and finishes with Pb-206. </a:t>
            </a:r>
          </a:p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This series begins with the alpha emission from U-238 which produces Th-234. The early part of this series is as follows.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357563"/>
            <a:ext cx="89392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38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3923928" y="2060848"/>
            <a:ext cx="360040" cy="8287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66D00-2754-AB5E-B7F2-518E7AC1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36"/>
            <a:ext cx="9144000" cy="158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2E7DD-3E18-AFE6-C014-9626C8F4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5906"/>
            <a:ext cx="9144000" cy="846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661E1-1047-F3BE-7D50-EDF3499F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3034"/>
            <a:ext cx="9144000" cy="28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5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404664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Uranium </a:t>
            </a:r>
            <a:r>
              <a:rPr lang="en-AU" altLang="en-US" sz="1800" dirty="0">
                <a:latin typeface="Symbol" pitchFamily="18" charset="2"/>
              </a:rPr>
              <a:t>-</a:t>
            </a:r>
            <a:r>
              <a:rPr lang="en-AU" altLang="en-US" sz="1800" dirty="0"/>
              <a:t> 238 Decay Series 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14313" y="2073275"/>
            <a:ext cx="89296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An alpha decay causes the atomic number to be reduced by 2 and the mass number by 4.  A  </a:t>
            </a:r>
            <a:r>
              <a:rPr lang="en-US" altLang="en-US" sz="2400">
                <a:solidFill>
                  <a:srgbClr val="0070C0"/>
                </a:solidFill>
                <a:latin typeface="Symbol" pitchFamily="18" charset="2"/>
              </a:rPr>
              <a:t>b</a:t>
            </a:r>
            <a:r>
              <a:rPr lang="en-US" altLang="en-US" sz="2400" baseline="30000">
                <a:solidFill>
                  <a:srgbClr val="0070C0"/>
                </a:solidFill>
                <a:latin typeface="Symbol" pitchFamily="18" charset="2"/>
              </a:rPr>
              <a:t>- </a:t>
            </a:r>
            <a:r>
              <a:rPr lang="en-US" altLang="en-US" sz="2400">
                <a:solidFill>
                  <a:srgbClr val="0070C0"/>
                </a:solidFill>
              </a:rPr>
              <a:t> decay actually causes an increase in atomic number. The decay series can be indicated graphically as shown on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327816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382"/>
            <a:ext cx="6062663" cy="671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0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r>
              <a:rPr lang="en-AU" dirty="0"/>
              <a:t>Can you describe the 3 types of nuclear radiation in terms of their penetrating and ionising ability and suggests reasons behind the differences?</a:t>
            </a:r>
          </a:p>
          <a:p>
            <a:r>
              <a:rPr lang="en-AU" dirty="0"/>
              <a:t>Can you describe how nuclei can become unstable in terms of the strong nuclear force, number of protons and number of neutrons?</a:t>
            </a:r>
          </a:p>
          <a:p>
            <a:r>
              <a:rPr lang="en-AU" dirty="0"/>
              <a:t>Can you define half-life and perform the relevant calculations including using logarithms? </a:t>
            </a:r>
          </a:p>
          <a:p>
            <a:r>
              <a:rPr lang="en-AU" dirty="0"/>
              <a:t>Can you correctly balance nuclear equations and predict </a:t>
            </a:r>
            <a:r>
              <a:rPr lang="en-AU"/>
              <a:t>possible products?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676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/>
              <a:t>Student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268413"/>
            <a:ext cx="6696075" cy="511333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What I learnt today…..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 marL="0" indent="0">
              <a:buFontTx/>
              <a:buNone/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What I need to revise….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sz="1000" dirty="0"/>
              <a:t>Images </a:t>
            </a:r>
            <a:r>
              <a:rPr lang="en-AU" sz="1000"/>
              <a:t>by clipart</a:t>
            </a:r>
            <a:endParaRPr lang="en-AU" sz="1000" dirty="0"/>
          </a:p>
        </p:txBody>
      </p:sp>
      <p:pic>
        <p:nvPicPr>
          <p:cNvPr id="38916" name="Picture 2" descr="C:\Users\E0118401\AppData\Local\Microsoft\Windows\Temporary Internet Files\Content.IE5\HTWHZSET\brai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57563"/>
            <a:ext cx="170021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 descr="C:\Users\E0118401\AppData\Local\Microsoft\Windows\Temporary Internet Files\Content.IE5\J96TNGMY\brainstorming_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08050"/>
            <a:ext cx="109378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33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Describe each type of nuclear radiation in terms of penetrating and ionising abilities</a:t>
            </a:r>
          </a:p>
          <a:p>
            <a:r>
              <a:rPr lang="en-AU" dirty="0"/>
              <a:t>Describe how a nucleus maintains stability or becomes unstable using the strong nuclear force, number of protons/neutrons</a:t>
            </a:r>
          </a:p>
          <a:p>
            <a:r>
              <a:rPr lang="en-AU" dirty="0"/>
              <a:t>Utilise the process of radioactive decay and half-life to </a:t>
            </a:r>
            <a:r>
              <a:rPr lang="en-AU"/>
              <a:t>perform calculations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386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66" y="233363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Isotopes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42874" y="579438"/>
            <a:ext cx="8786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50"/>
                </a:solidFill>
              </a:rPr>
              <a:t>Different forms of an element may have a different mass number (A). These different forms of the element are called isotopes.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616075"/>
            <a:ext cx="85090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285750" y="4857750"/>
            <a:ext cx="850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B050"/>
                </a:solidFill>
              </a:rPr>
              <a:t>Isotopes of a particular element are chemically similar since they have the same number of electrons.</a:t>
            </a:r>
          </a:p>
          <a:p>
            <a:pPr eaLnBrk="1" hangingPunct="1"/>
            <a:r>
              <a:rPr lang="en-US" altLang="en-US" sz="2000">
                <a:solidFill>
                  <a:srgbClr val="00B050"/>
                </a:solidFill>
              </a:rPr>
              <a:t>This makes them difficult to separate, particularly as they only differ slightly in mass and density.</a:t>
            </a:r>
          </a:p>
        </p:txBody>
      </p:sp>
    </p:spTree>
    <p:extLst>
      <p:ext uri="{BB962C8B-B14F-4D97-AF65-F5344CB8AC3E}">
        <p14:creationId xmlns:p14="http://schemas.microsoft.com/office/powerpoint/2010/main" val="153260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63" y="225425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Radioactive decay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228441" y="746125"/>
            <a:ext cx="8572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50"/>
                </a:solidFill>
              </a:rPr>
              <a:t>Many nuclei, particularly those of larger atoms, are unstable and break down into simpler nuclei.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235337" y="1842050"/>
            <a:ext cx="8358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50"/>
                </a:solidFill>
              </a:rPr>
              <a:t>These are called radioactive isotopes, or simply radioisotopes.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285750" y="2643188"/>
            <a:ext cx="8572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During this process of radioactive decay, three different forms of nuclear radiation may be released - alpha (</a:t>
            </a:r>
            <a:r>
              <a:rPr lang="en-US" altLang="en-US">
                <a:solidFill>
                  <a:srgbClr val="00B050"/>
                </a:solidFill>
                <a:latin typeface="Symbol" pitchFamily="18" charset="2"/>
              </a:rPr>
              <a:t>a</a:t>
            </a:r>
            <a:r>
              <a:rPr lang="en-US" altLang="en-US">
                <a:solidFill>
                  <a:srgbClr val="00B050"/>
                </a:solidFill>
              </a:rPr>
              <a:t>), beta (</a:t>
            </a:r>
            <a:r>
              <a:rPr lang="en-US" altLang="en-US">
                <a:solidFill>
                  <a:srgbClr val="00B050"/>
                </a:solidFill>
                <a:latin typeface="Symbol" pitchFamily="18" charset="2"/>
              </a:rPr>
              <a:t>b</a:t>
            </a:r>
            <a:r>
              <a:rPr lang="en-US" altLang="en-US">
                <a:solidFill>
                  <a:srgbClr val="00B050"/>
                </a:solidFill>
              </a:rPr>
              <a:t>) and gamma (</a:t>
            </a:r>
            <a:r>
              <a:rPr lang="en-US" altLang="en-US">
                <a:solidFill>
                  <a:srgbClr val="00B050"/>
                </a:solidFill>
                <a:latin typeface="Symbol" pitchFamily="18" charset="2"/>
              </a:rPr>
              <a:t>g</a:t>
            </a:r>
            <a:r>
              <a:rPr lang="en-US" altLang="en-US">
                <a:solidFill>
                  <a:srgbClr val="00B050"/>
                </a:solidFill>
              </a:rPr>
              <a:t>) radiation.</a:t>
            </a:r>
          </a:p>
        </p:txBody>
      </p:sp>
    </p:spTree>
    <p:extLst>
      <p:ext uri="{BB962C8B-B14F-4D97-AF65-F5344CB8AC3E}">
        <p14:creationId xmlns:p14="http://schemas.microsoft.com/office/powerpoint/2010/main" val="11711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Alpha, Beta &amp; Gamma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11188" y="1812925"/>
            <a:ext cx="7705725" cy="306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AU" altLang="en-US"/>
              <a:t>Historically, the products of </a:t>
            </a:r>
            <a:r>
              <a:rPr lang="en-AU" altLang="en-US">
                <a:hlinkClick r:id="" action="ppaction://noaction"/>
              </a:rPr>
              <a:t>radioactivity</a:t>
            </a:r>
            <a:r>
              <a:rPr lang="en-AU" altLang="en-US"/>
              <a:t> were called </a:t>
            </a:r>
            <a:r>
              <a:rPr lang="en-AU" altLang="en-US">
                <a:hlinkClick r:id="" action="ppaction://noaction"/>
              </a:rPr>
              <a:t>alpha</a:t>
            </a:r>
            <a:r>
              <a:rPr lang="en-AU" altLang="en-US"/>
              <a:t>, </a:t>
            </a:r>
            <a:r>
              <a:rPr lang="en-AU" altLang="en-US">
                <a:hlinkClick r:id="rId2"/>
              </a:rPr>
              <a:t>beta</a:t>
            </a:r>
            <a:r>
              <a:rPr lang="en-AU" altLang="en-US"/>
              <a:t>, and </a:t>
            </a:r>
            <a:r>
              <a:rPr lang="en-AU" altLang="en-US">
                <a:hlinkClick r:id="rId3"/>
              </a:rPr>
              <a:t>gamma </a:t>
            </a:r>
            <a:r>
              <a:rPr lang="en-AU" altLang="en-US"/>
              <a:t>when it was found that they could be analysed into three distinct species by either a magnetic field or an electric field. </a:t>
            </a:r>
          </a:p>
          <a:p>
            <a:pPr eaLnBrk="0" hangingPunct="0"/>
            <a:r>
              <a:rPr lang="en-AU" altLang="en-US"/>
              <a:t>  </a:t>
            </a:r>
            <a:r>
              <a:rPr lang="en-AU" altLang="en-US" sz="10500"/>
              <a:t> </a:t>
            </a:r>
            <a:r>
              <a:rPr lang="en-AU" altLang="en-US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eaLnBrk="0" hangingPunct="0"/>
            <a:endParaRPr lang="en-AU" altLang="en-US"/>
          </a:p>
        </p:txBody>
      </p:sp>
      <p:pic>
        <p:nvPicPr>
          <p:cNvPr id="21508" name="Picture 4" descr="alpb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429000"/>
            <a:ext cx="6973888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98948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Alpha particle decay</a:t>
            </a:r>
          </a:p>
        </p:txBody>
      </p:sp>
      <p:sp>
        <p:nvSpPr>
          <p:cNvPr id="7171" name="Rectangle 10"/>
          <p:cNvSpPr>
            <a:spLocks noChangeArrowheads="1"/>
          </p:cNvSpPr>
          <p:nvPr/>
        </p:nvSpPr>
        <p:spPr bwMode="auto">
          <a:xfrm>
            <a:off x="251520" y="563170"/>
            <a:ext cx="8643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50"/>
                </a:solidFill>
              </a:rPr>
              <a:t>Alpha particles consist of 2 protons and 2 neutrons, and are emitted from the nuclei of unstable atoms at up to 0.1 the speed of light. An example of alpha radiation is in the decay of uranium-238. In this process the uranium changes to a new element, thorium-234. 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214813"/>
            <a:ext cx="328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60550"/>
            <a:ext cx="5040313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428625" y="5140325"/>
            <a:ext cx="8143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Note that in this decay equation the mass numbers balance (238 = 234 + 4) and the atomic numbers balance (92 = 90 + 2).</a:t>
            </a:r>
          </a:p>
        </p:txBody>
      </p:sp>
    </p:spTree>
    <p:extLst>
      <p:ext uri="{BB962C8B-B14F-4D97-AF65-F5344CB8AC3E}">
        <p14:creationId xmlns:p14="http://schemas.microsoft.com/office/powerpoint/2010/main" val="130199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139212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/>
              <a:t>Beta particle decay</a:t>
            </a:r>
          </a:p>
        </p:txBody>
      </p: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467544" y="584994"/>
            <a:ext cx="83581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50"/>
                </a:solidFill>
              </a:rPr>
              <a:t>Thorium-234 is itself unstable and emits </a:t>
            </a:r>
            <a:r>
              <a:rPr lang="en-US" altLang="en-US" sz="2000" dirty="0">
                <a:solidFill>
                  <a:srgbClr val="00B050"/>
                </a:solidFill>
                <a:latin typeface="Symbol" pitchFamily="18" charset="2"/>
              </a:rPr>
              <a:t>b</a:t>
            </a:r>
            <a:r>
              <a:rPr lang="en-US" altLang="en-US" sz="2000" dirty="0">
                <a:solidFill>
                  <a:srgbClr val="00B050"/>
                </a:solidFill>
              </a:rPr>
              <a:t>- particles from its nucleus. A  </a:t>
            </a:r>
            <a:r>
              <a:rPr lang="en-US" altLang="en-US" sz="2000" dirty="0">
                <a:solidFill>
                  <a:srgbClr val="00B050"/>
                </a:solidFill>
                <a:latin typeface="Symbol" pitchFamily="18" charset="2"/>
              </a:rPr>
              <a:t>b</a:t>
            </a:r>
            <a:r>
              <a:rPr lang="en-US" altLang="en-US" sz="2000" baseline="30000" dirty="0">
                <a:solidFill>
                  <a:srgbClr val="00B050"/>
                </a:solidFill>
                <a:latin typeface="Symbol" pitchFamily="18" charset="2"/>
              </a:rPr>
              <a:t>-  </a:t>
            </a:r>
            <a:r>
              <a:rPr lang="en-US" altLang="en-US" sz="2000" dirty="0">
                <a:solidFill>
                  <a:srgbClr val="00B050"/>
                </a:solidFill>
              </a:rPr>
              <a:t>particle is a nuclear electron travelling at up to 0.9 the speed of light. It appears that a neutron from the nucleus changes to a proton by emitting a high energy electron, called a beta particle (</a:t>
            </a:r>
            <a:r>
              <a:rPr lang="en-US" altLang="en-US" sz="2000" dirty="0">
                <a:solidFill>
                  <a:srgbClr val="00B050"/>
                </a:solidFill>
                <a:latin typeface="Symbol" pitchFamily="18" charset="2"/>
              </a:rPr>
              <a:t>b</a:t>
            </a:r>
            <a:r>
              <a:rPr lang="en-US" altLang="en-US" sz="2000" baseline="30000" dirty="0">
                <a:solidFill>
                  <a:srgbClr val="00B050"/>
                </a:solidFill>
                <a:latin typeface="Symbol" pitchFamily="18" charset="2"/>
              </a:rPr>
              <a:t>- </a:t>
            </a:r>
            <a:r>
              <a:rPr lang="en-US" altLang="en-US" sz="2000" dirty="0">
                <a:solidFill>
                  <a:srgbClr val="00B050"/>
                </a:solidFill>
              </a:rPr>
              <a:t>).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985169"/>
            <a:ext cx="77866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286250"/>
            <a:ext cx="616108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643063" y="2714625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The overall decay equation for thorium-234 is then:</a:t>
            </a:r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3371850"/>
            <a:ext cx="28860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15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69171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/>
              <a:t>Gamma ray decay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285748" y="643435"/>
            <a:ext cx="850106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50"/>
                </a:solidFill>
              </a:rPr>
              <a:t>When a nuclide undergoes either alpha or beta decay it is often left in an unstable energy state. If so, the protons and neutrons immediately rearranged in a more stable manner, and emit a quantum of energy called a photon. These photons have no mass or charge and therefore there is no change in the value of </a:t>
            </a:r>
            <a:r>
              <a:rPr lang="en-US" altLang="en-US" sz="2000" i="1" dirty="0">
                <a:solidFill>
                  <a:srgbClr val="00B050"/>
                </a:solidFill>
              </a:rPr>
              <a:t>Z</a:t>
            </a:r>
            <a:r>
              <a:rPr lang="en-US" altLang="en-US" sz="2000" dirty="0">
                <a:solidFill>
                  <a:srgbClr val="00B050"/>
                </a:solidFill>
              </a:rPr>
              <a:t> or </a:t>
            </a:r>
            <a:r>
              <a:rPr lang="en-US" altLang="en-US" sz="2000" i="1" dirty="0">
                <a:solidFill>
                  <a:srgbClr val="00B050"/>
                </a:solidFill>
              </a:rPr>
              <a:t>A.</a:t>
            </a:r>
            <a:r>
              <a:rPr lang="en-US" altLang="en-US" sz="2000" dirty="0">
                <a:solidFill>
                  <a:srgbClr val="00B050"/>
                </a:solidFill>
              </a:rPr>
              <a:t> </a:t>
            </a:r>
          </a:p>
          <a:p>
            <a:pPr eaLnBrk="1" hangingPunct="1"/>
            <a:r>
              <a:rPr lang="en-US" altLang="en-US" sz="2000" dirty="0">
                <a:solidFill>
                  <a:srgbClr val="00B050"/>
                </a:solidFill>
              </a:rPr>
              <a:t>The photons of energy emitted are high energy, high frequency radiation. They are referred to as gamma rays (</a:t>
            </a:r>
            <a:r>
              <a:rPr lang="en-US" altLang="en-US" sz="2000" dirty="0">
                <a:solidFill>
                  <a:srgbClr val="00B050"/>
                </a:solidFill>
                <a:latin typeface="Symbol" pitchFamily="18" charset="2"/>
              </a:rPr>
              <a:t>g</a:t>
            </a:r>
            <a:r>
              <a:rPr lang="en-US" altLang="en-US" sz="2000" dirty="0">
                <a:solidFill>
                  <a:srgbClr val="00B050"/>
                </a:solidFill>
              </a:rPr>
              <a:t>).The emission of </a:t>
            </a:r>
            <a:r>
              <a:rPr lang="en-US" altLang="en-US" sz="2000" dirty="0">
                <a:solidFill>
                  <a:srgbClr val="00B050"/>
                </a:solidFill>
                <a:latin typeface="Symbol" pitchFamily="18" charset="2"/>
              </a:rPr>
              <a:t>g</a:t>
            </a:r>
            <a:r>
              <a:rPr lang="en-US" altLang="en-US" sz="2000" dirty="0">
                <a:solidFill>
                  <a:srgbClr val="00B050"/>
                </a:solidFill>
              </a:rPr>
              <a:t> radiation from protactinium-234 can be represented as follows: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9" y="3212976"/>
            <a:ext cx="33575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214813"/>
            <a:ext cx="80057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50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1376</Words>
  <Application>Microsoft Office PowerPoint</Application>
  <PresentationFormat>On-screen Show (4:3)</PresentationFormat>
  <Paragraphs>115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Symbol</vt:lpstr>
      <vt:lpstr>Office Theme</vt:lpstr>
      <vt:lpstr>WEEK 7</vt:lpstr>
      <vt:lpstr>PowerPoint Presentation</vt:lpstr>
      <vt:lpstr>Learning Intentions</vt:lpstr>
      <vt:lpstr>Isotopes</vt:lpstr>
      <vt:lpstr>Radioactive decay</vt:lpstr>
      <vt:lpstr>Alpha, Beta &amp; Gamma</vt:lpstr>
      <vt:lpstr>Alpha particle decay</vt:lpstr>
      <vt:lpstr>Beta particle decay</vt:lpstr>
      <vt:lpstr>Gamma ray decay</vt:lpstr>
      <vt:lpstr>Penetration of Matter</vt:lpstr>
      <vt:lpstr>Radiation types and properties</vt:lpstr>
      <vt:lpstr>Question 2.1</vt:lpstr>
      <vt:lpstr>Detecting Radiation</vt:lpstr>
      <vt:lpstr>The Geiger Counter</vt:lpstr>
      <vt:lpstr>The Cloud Chamber</vt:lpstr>
      <vt:lpstr>The Scintillation Counter</vt:lpstr>
      <vt:lpstr>Dosimeters</vt:lpstr>
      <vt:lpstr>Decay Series</vt:lpstr>
      <vt:lpstr>Uranium - 238 Decay Series</vt:lpstr>
      <vt:lpstr>Uranium - 238 Decay Series </vt:lpstr>
      <vt:lpstr>PowerPoint Presentation</vt:lpstr>
      <vt:lpstr>Success Criteria</vt:lpstr>
      <vt:lpstr>Student Feedback</vt:lpstr>
    </vt:vector>
  </TitlesOfParts>
  <Company>SIDE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</dc:title>
  <dc:creator>WALLACE Ian</dc:creator>
  <cp:lastModifiedBy>FORBES Brendan [SIDE - Sch of Isol &amp; Dist Edu]</cp:lastModifiedBy>
  <cp:revision>23</cp:revision>
  <dcterms:created xsi:type="dcterms:W3CDTF">2017-11-22T04:01:34Z</dcterms:created>
  <dcterms:modified xsi:type="dcterms:W3CDTF">2023-12-11T02:40:37Z</dcterms:modified>
</cp:coreProperties>
</file>