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82" r:id="rId4"/>
    <p:sldId id="283" r:id="rId5"/>
    <p:sldId id="284" r:id="rId6"/>
    <p:sldId id="285" r:id="rId7"/>
    <p:sldId id="286" r:id="rId8"/>
    <p:sldId id="289" r:id="rId9"/>
    <p:sldId id="281" r:id="rId10"/>
    <p:sldId id="287" r:id="rId11"/>
    <p:sldId id="288" r:id="rId12"/>
    <p:sldId id="290" r:id="rId13"/>
    <p:sldId id="291" r:id="rId14"/>
    <p:sldId id="292" r:id="rId15"/>
    <p:sldId id="293" r:id="rId16"/>
    <p:sldId id="294" r:id="rId17"/>
    <p:sldId id="295" r:id="rId18"/>
    <p:sldId id="296" r:id="rId19"/>
    <p:sldId id="297" r:id="rId20"/>
    <p:sldId id="298" r:id="rId21"/>
    <p:sldId id="299" r:id="rId22"/>
    <p:sldId id="300" r:id="rId23"/>
    <p:sldId id="307" r:id="rId24"/>
    <p:sldId id="308" r:id="rId25"/>
    <p:sldId id="302" r:id="rId26"/>
    <p:sldId id="303" r:id="rId27"/>
    <p:sldId id="314" r:id="rId28"/>
    <p:sldId id="315" r:id="rId29"/>
    <p:sldId id="304" r:id="rId30"/>
    <p:sldId id="267" r:id="rId31"/>
    <p:sldId id="268" r:id="rId32"/>
    <p:sldId id="269" r:id="rId33"/>
    <p:sldId id="270" r:id="rId34"/>
    <p:sldId id="272" r:id="rId35"/>
    <p:sldId id="273" r:id="rId36"/>
    <p:sldId id="274" r:id="rId37"/>
    <p:sldId id="275" r:id="rId38"/>
    <p:sldId id="276" r:id="rId39"/>
    <p:sldId id="277" r:id="rId40"/>
    <p:sldId id="278" r:id="rId41"/>
    <p:sldId id="279" r:id="rId42"/>
    <p:sldId id="305" r:id="rId43"/>
    <p:sldId id="306" r:id="rId44"/>
    <p:sldId id="27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8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EAE7B6-57E6-46BA-B9CE-0E43C68E7C81}" type="datetimeFigureOut">
              <a:rPr lang="en-AU" smtClean="0"/>
              <a:t>11/12/2023</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E41DDF-D95D-4742-BF97-9589908BC2D5}" type="slidenum">
              <a:rPr lang="en-AU" smtClean="0"/>
              <a:t>‹#›</a:t>
            </a:fld>
            <a:endParaRPr lang="en-AU"/>
          </a:p>
        </p:txBody>
      </p:sp>
    </p:spTree>
    <p:extLst>
      <p:ext uri="{BB962C8B-B14F-4D97-AF65-F5344CB8AC3E}">
        <p14:creationId xmlns:p14="http://schemas.microsoft.com/office/powerpoint/2010/main" val="802025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036757-A5CB-40A8-B2CE-731C897DB1D7}" type="slidenum">
              <a:rPr lang="en-US" altLang="en-US"/>
              <a:pPr/>
              <a:t>3</a:t>
            </a:fld>
            <a:endParaRPr lang="en-US" altLang="en-US"/>
          </a:p>
        </p:txBody>
      </p:sp>
      <p:sp>
        <p:nvSpPr>
          <p:cNvPr id="102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24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t>Image from the website:  http://encarta.msn.com/media_701507530_761567432_-1_1/alpha_decay.html (top) and http://encarta.msn.com/media_461530753_761564649_-1_1/beta_decay.html (bottom)</a:t>
            </a:r>
          </a:p>
        </p:txBody>
      </p:sp>
    </p:spTree>
    <p:extLst>
      <p:ext uri="{BB962C8B-B14F-4D97-AF65-F5344CB8AC3E}">
        <p14:creationId xmlns:p14="http://schemas.microsoft.com/office/powerpoint/2010/main" val="421305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solidFill>
                <a:srgbClr val="0070C0"/>
              </a:solidFill>
            </a:endParaRP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3C4E9F6-3028-402F-9647-8779CFABAAD2}" type="slidenum">
              <a:rPr lang="en-US" altLang="en-US" smtClean="0"/>
              <a:pPr eaLnBrk="1" hangingPunct="1"/>
              <a:t>17</a:t>
            </a:fld>
            <a:endParaRPr lang="en-US" altLang="en-US"/>
          </a:p>
        </p:txBody>
      </p:sp>
    </p:spTree>
    <p:extLst>
      <p:ext uri="{BB962C8B-B14F-4D97-AF65-F5344CB8AC3E}">
        <p14:creationId xmlns:p14="http://schemas.microsoft.com/office/powerpoint/2010/main" val="2967303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This same method can be used to age older objects</a:t>
            </a:r>
          </a:p>
          <a:p>
            <a:r>
              <a:rPr lang="en-US" altLang="en-US"/>
              <a:t>by making use of radioactive isotopes with longer half lives. Uranium-238 has a half life of 4.5 x 109</a:t>
            </a:r>
          </a:p>
          <a:p>
            <a:r>
              <a:rPr lang="en-US" altLang="en-US"/>
              <a:t>years and is useful for determining the age of rocks.</a:t>
            </a:r>
            <a:endParaRPr lang="en-US" altLang="en-US">
              <a:solidFill>
                <a:srgbClr val="0070C0"/>
              </a:solidFill>
            </a:endParaRPr>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2FD12D7-D903-4B16-BE03-A9130290C913}" type="slidenum">
              <a:rPr lang="en-US" altLang="en-US" smtClean="0"/>
              <a:pPr eaLnBrk="1" hangingPunct="1"/>
              <a:t>18</a:t>
            </a:fld>
            <a:endParaRPr lang="en-US" altLang="en-US"/>
          </a:p>
        </p:txBody>
      </p:sp>
    </p:spTree>
    <p:extLst>
      <p:ext uri="{BB962C8B-B14F-4D97-AF65-F5344CB8AC3E}">
        <p14:creationId xmlns:p14="http://schemas.microsoft.com/office/powerpoint/2010/main" val="741509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solidFill>
                <a:srgbClr val="0070C0"/>
              </a:solidFill>
            </a:endParaRPr>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87CC0B-4EA0-4096-BDBD-4083362F5384}" type="slidenum">
              <a:rPr lang="en-US" altLang="en-US" smtClean="0"/>
              <a:pPr eaLnBrk="1" hangingPunct="1"/>
              <a:t>19</a:t>
            </a:fld>
            <a:endParaRPr lang="en-US" altLang="en-US"/>
          </a:p>
        </p:txBody>
      </p:sp>
    </p:spTree>
    <p:extLst>
      <p:ext uri="{BB962C8B-B14F-4D97-AF65-F5344CB8AC3E}">
        <p14:creationId xmlns:p14="http://schemas.microsoft.com/office/powerpoint/2010/main" val="2733932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solidFill>
                <a:srgbClr val="0070C0"/>
              </a:solidFill>
            </a:endParaRP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B6B0AD7-9624-4F81-80F9-FFFC9B038B41}" type="slidenum">
              <a:rPr lang="en-US" altLang="en-US" smtClean="0"/>
              <a:pPr eaLnBrk="1" hangingPunct="1"/>
              <a:t>20</a:t>
            </a:fld>
            <a:endParaRPr lang="en-US" altLang="en-US"/>
          </a:p>
        </p:txBody>
      </p:sp>
    </p:spTree>
    <p:extLst>
      <p:ext uri="{BB962C8B-B14F-4D97-AF65-F5344CB8AC3E}">
        <p14:creationId xmlns:p14="http://schemas.microsoft.com/office/powerpoint/2010/main" val="2721468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solidFill>
                <a:srgbClr val="0070C0"/>
              </a:solidFill>
            </a:endParaRP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FFE9FEC-AF05-4525-9639-77C52F892474}" type="slidenum">
              <a:rPr lang="en-US" altLang="en-US" smtClean="0"/>
              <a:pPr eaLnBrk="1" hangingPunct="1"/>
              <a:t>21</a:t>
            </a:fld>
            <a:endParaRPr lang="en-US" altLang="en-US"/>
          </a:p>
        </p:txBody>
      </p:sp>
    </p:spTree>
    <p:extLst>
      <p:ext uri="{BB962C8B-B14F-4D97-AF65-F5344CB8AC3E}">
        <p14:creationId xmlns:p14="http://schemas.microsoft.com/office/powerpoint/2010/main" val="719350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solidFill>
                <a:srgbClr val="0070C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1949061-CB90-47BA-A518-09815E4B2677}" type="slidenum">
              <a:rPr lang="en-US" altLang="en-US" smtClean="0"/>
              <a:pPr eaLnBrk="1" hangingPunct="1"/>
              <a:t>22</a:t>
            </a:fld>
            <a:endParaRPr lang="en-US" altLang="en-US"/>
          </a:p>
        </p:txBody>
      </p:sp>
    </p:spTree>
    <p:extLst>
      <p:ext uri="{BB962C8B-B14F-4D97-AF65-F5344CB8AC3E}">
        <p14:creationId xmlns:p14="http://schemas.microsoft.com/office/powerpoint/2010/main" val="1434594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9922" name="Rectangle 20"/>
          <p:cNvSpPr>
            <a:spLocks noGrp="1" noChangeArrowheads="1"/>
          </p:cNvSpPr>
          <p:nvPr>
            <p:ph type="sldNum" sz="quarter"/>
          </p:nvPr>
        </p:nvSpPr>
        <p:spPr>
          <a:noFill/>
        </p:spPr>
        <p:txBody>
          <a:bodyPr/>
          <a:lstStyle/>
          <a:p>
            <a:fld id="{9B0FD74A-D2D5-4726-896C-A622ACF3E1BB}" type="slidenum">
              <a:rPr lang="en-GB" smtClean="0">
                <a:solidFill>
                  <a:prstClr val="white"/>
                </a:solidFill>
              </a:rPr>
              <a:pPr/>
              <a:t>30</a:t>
            </a:fld>
            <a:endParaRPr lang="en-GB">
              <a:solidFill>
                <a:prstClr val="white"/>
              </a:solidFill>
            </a:endParaRPr>
          </a:p>
        </p:txBody>
      </p:sp>
      <p:sp>
        <p:nvSpPr>
          <p:cNvPr id="20992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AU">
              <a:solidFill>
                <a:prstClr val="white"/>
              </a:solidFill>
            </a:endParaRPr>
          </a:p>
        </p:txBody>
      </p:sp>
      <p:sp>
        <p:nvSpPr>
          <p:cNvPr id="209924" name="Rectangle 2"/>
          <p:cNvSpPr>
            <a:spLocks noGrp="1" noChangeArrowheads="1"/>
          </p:cNvSpPr>
          <p:nvPr>
            <p:ph type="body"/>
          </p:nvPr>
        </p:nvSpPr>
        <p:spPr>
          <a:xfrm>
            <a:off x="685800" y="4343400"/>
            <a:ext cx="5465763" cy="4095750"/>
          </a:xfrm>
          <a:noFill/>
          <a:ln/>
        </p:spPr>
        <p:txBody>
          <a:bodyPr wrap="none" anchor="ctr"/>
          <a:lstStyle/>
          <a:p>
            <a:endParaRPr lang="en-US"/>
          </a:p>
        </p:txBody>
      </p:sp>
    </p:spTree>
    <p:extLst>
      <p:ext uri="{BB962C8B-B14F-4D97-AF65-F5344CB8AC3E}">
        <p14:creationId xmlns:p14="http://schemas.microsoft.com/office/powerpoint/2010/main" val="3438364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9922" name="Rectangle 20"/>
          <p:cNvSpPr>
            <a:spLocks noGrp="1" noChangeArrowheads="1"/>
          </p:cNvSpPr>
          <p:nvPr>
            <p:ph type="sldNum" sz="quarter"/>
          </p:nvPr>
        </p:nvSpPr>
        <p:spPr>
          <a:noFill/>
        </p:spPr>
        <p:txBody>
          <a:bodyPr/>
          <a:lstStyle/>
          <a:p>
            <a:fld id="{9B0FD74A-D2D5-4726-896C-A622ACF3E1BB}" type="slidenum">
              <a:rPr lang="en-GB" smtClean="0">
                <a:solidFill>
                  <a:prstClr val="white"/>
                </a:solidFill>
              </a:rPr>
              <a:pPr/>
              <a:t>31</a:t>
            </a:fld>
            <a:endParaRPr lang="en-GB">
              <a:solidFill>
                <a:prstClr val="white"/>
              </a:solidFill>
            </a:endParaRPr>
          </a:p>
        </p:txBody>
      </p:sp>
      <p:sp>
        <p:nvSpPr>
          <p:cNvPr id="20992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AU">
              <a:solidFill>
                <a:prstClr val="white"/>
              </a:solidFill>
            </a:endParaRPr>
          </a:p>
        </p:txBody>
      </p:sp>
      <p:sp>
        <p:nvSpPr>
          <p:cNvPr id="209924" name="Rectangle 2"/>
          <p:cNvSpPr>
            <a:spLocks noGrp="1" noChangeArrowheads="1"/>
          </p:cNvSpPr>
          <p:nvPr>
            <p:ph type="body"/>
          </p:nvPr>
        </p:nvSpPr>
        <p:spPr>
          <a:xfrm>
            <a:off x="685800" y="4343400"/>
            <a:ext cx="5465763" cy="4095750"/>
          </a:xfrm>
          <a:noFill/>
          <a:ln/>
        </p:spPr>
        <p:txBody>
          <a:bodyPr wrap="none" anchor="ctr"/>
          <a:lstStyle/>
          <a:p>
            <a:endParaRPr lang="en-US"/>
          </a:p>
        </p:txBody>
      </p:sp>
    </p:spTree>
    <p:extLst>
      <p:ext uri="{BB962C8B-B14F-4D97-AF65-F5344CB8AC3E}">
        <p14:creationId xmlns:p14="http://schemas.microsoft.com/office/powerpoint/2010/main" val="1822903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9922" name="Rectangle 20"/>
          <p:cNvSpPr>
            <a:spLocks noGrp="1" noChangeArrowheads="1"/>
          </p:cNvSpPr>
          <p:nvPr>
            <p:ph type="sldNum" sz="quarter"/>
          </p:nvPr>
        </p:nvSpPr>
        <p:spPr>
          <a:noFill/>
        </p:spPr>
        <p:txBody>
          <a:bodyPr/>
          <a:lstStyle/>
          <a:p>
            <a:fld id="{9B0FD74A-D2D5-4726-896C-A622ACF3E1BB}" type="slidenum">
              <a:rPr lang="en-GB" smtClean="0">
                <a:solidFill>
                  <a:prstClr val="white"/>
                </a:solidFill>
              </a:rPr>
              <a:pPr/>
              <a:t>32</a:t>
            </a:fld>
            <a:endParaRPr lang="en-GB">
              <a:solidFill>
                <a:prstClr val="white"/>
              </a:solidFill>
            </a:endParaRPr>
          </a:p>
        </p:txBody>
      </p:sp>
      <p:sp>
        <p:nvSpPr>
          <p:cNvPr id="20992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AU">
              <a:solidFill>
                <a:prstClr val="white"/>
              </a:solidFill>
            </a:endParaRPr>
          </a:p>
        </p:txBody>
      </p:sp>
      <p:sp>
        <p:nvSpPr>
          <p:cNvPr id="209924" name="Rectangle 2"/>
          <p:cNvSpPr>
            <a:spLocks noGrp="1" noChangeArrowheads="1"/>
          </p:cNvSpPr>
          <p:nvPr>
            <p:ph type="body"/>
          </p:nvPr>
        </p:nvSpPr>
        <p:spPr>
          <a:xfrm>
            <a:off x="685800" y="4343400"/>
            <a:ext cx="5465763" cy="4095750"/>
          </a:xfrm>
          <a:noFill/>
          <a:ln/>
        </p:spPr>
        <p:txBody>
          <a:bodyPr wrap="none" anchor="ctr"/>
          <a:lstStyle/>
          <a:p>
            <a:endParaRPr lang="en-US"/>
          </a:p>
        </p:txBody>
      </p:sp>
    </p:spTree>
    <p:extLst>
      <p:ext uri="{BB962C8B-B14F-4D97-AF65-F5344CB8AC3E}">
        <p14:creationId xmlns:p14="http://schemas.microsoft.com/office/powerpoint/2010/main" val="1705647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solidFill>
                <a:srgbClr val="0070C0"/>
              </a:solidFill>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8E2A706-EFDB-4F1B-ABDE-13E23819860A}" type="slidenum">
              <a:rPr lang="en-US" altLang="en-US" smtClean="0"/>
              <a:pPr eaLnBrk="1" hangingPunct="1"/>
              <a:t>33</a:t>
            </a:fld>
            <a:endParaRPr lang="en-US" altLang="en-US"/>
          </a:p>
        </p:txBody>
      </p:sp>
    </p:spTree>
    <p:extLst>
      <p:ext uri="{BB962C8B-B14F-4D97-AF65-F5344CB8AC3E}">
        <p14:creationId xmlns:p14="http://schemas.microsoft.com/office/powerpoint/2010/main" val="1170820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88AF27-5A20-43BD-8568-96B847E8BC74}" type="slidenum">
              <a:rPr lang="en-US" altLang="en-US"/>
              <a:pPr/>
              <a:t>4</a:t>
            </a:fld>
            <a:endParaRPr lang="en-US" altLang="en-US"/>
          </a:p>
        </p:txBody>
      </p:sp>
      <p:sp>
        <p:nvSpPr>
          <p:cNvPr id="1229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29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t>Image is from the website:  http://minerals.cr.usgs.gov/gips/na/radio.html</a:t>
            </a:r>
          </a:p>
        </p:txBody>
      </p:sp>
    </p:spTree>
    <p:extLst>
      <p:ext uri="{BB962C8B-B14F-4D97-AF65-F5344CB8AC3E}">
        <p14:creationId xmlns:p14="http://schemas.microsoft.com/office/powerpoint/2010/main" val="2937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solidFill>
                <a:srgbClr val="0070C0"/>
              </a:solidFill>
            </a:endParaRPr>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36BBB8F-4BF0-4080-BBF2-EF51C499137D}" type="slidenum">
              <a:rPr lang="en-US" altLang="en-US" smtClean="0"/>
              <a:pPr eaLnBrk="1" hangingPunct="1"/>
              <a:t>34</a:t>
            </a:fld>
            <a:endParaRPr lang="en-US" altLang="en-US"/>
          </a:p>
        </p:txBody>
      </p:sp>
    </p:spTree>
    <p:extLst>
      <p:ext uri="{BB962C8B-B14F-4D97-AF65-F5344CB8AC3E}">
        <p14:creationId xmlns:p14="http://schemas.microsoft.com/office/powerpoint/2010/main" val="2523052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solidFill>
                <a:srgbClr val="0070C0"/>
              </a:solidFill>
            </a:endParaRP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D063473-187A-4435-AC55-B62ADADD70E2}" type="slidenum">
              <a:rPr lang="en-US" altLang="en-US" smtClean="0"/>
              <a:pPr eaLnBrk="1" hangingPunct="1"/>
              <a:t>35</a:t>
            </a:fld>
            <a:endParaRPr lang="en-US" altLang="en-US"/>
          </a:p>
        </p:txBody>
      </p:sp>
    </p:spTree>
    <p:extLst>
      <p:ext uri="{BB962C8B-B14F-4D97-AF65-F5344CB8AC3E}">
        <p14:creationId xmlns:p14="http://schemas.microsoft.com/office/powerpoint/2010/main" val="2869368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solidFill>
                <a:srgbClr val="0070C0"/>
              </a:solidFill>
            </a:endParaRPr>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5A0648D-EF61-4C7F-B730-C65B0E80F465}" type="slidenum">
              <a:rPr lang="en-US" altLang="en-US" smtClean="0"/>
              <a:pPr eaLnBrk="1" hangingPunct="1"/>
              <a:t>36</a:t>
            </a:fld>
            <a:endParaRPr lang="en-US" altLang="en-US"/>
          </a:p>
        </p:txBody>
      </p:sp>
    </p:spTree>
    <p:extLst>
      <p:ext uri="{BB962C8B-B14F-4D97-AF65-F5344CB8AC3E}">
        <p14:creationId xmlns:p14="http://schemas.microsoft.com/office/powerpoint/2010/main" val="2401675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9922" name="Rectangle 20"/>
          <p:cNvSpPr>
            <a:spLocks noGrp="1" noChangeArrowheads="1"/>
          </p:cNvSpPr>
          <p:nvPr>
            <p:ph type="sldNum" sz="quarter"/>
          </p:nvPr>
        </p:nvSpPr>
        <p:spPr>
          <a:noFill/>
        </p:spPr>
        <p:txBody>
          <a:bodyPr/>
          <a:lstStyle/>
          <a:p>
            <a:fld id="{9B0FD74A-D2D5-4726-896C-A622ACF3E1BB}" type="slidenum">
              <a:rPr lang="en-GB" smtClean="0">
                <a:solidFill>
                  <a:prstClr val="white"/>
                </a:solidFill>
              </a:rPr>
              <a:pPr/>
              <a:t>37</a:t>
            </a:fld>
            <a:endParaRPr lang="en-GB">
              <a:solidFill>
                <a:prstClr val="white"/>
              </a:solidFill>
            </a:endParaRPr>
          </a:p>
        </p:txBody>
      </p:sp>
      <p:sp>
        <p:nvSpPr>
          <p:cNvPr id="20992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AU">
              <a:solidFill>
                <a:prstClr val="white"/>
              </a:solidFill>
            </a:endParaRPr>
          </a:p>
        </p:txBody>
      </p:sp>
      <p:sp>
        <p:nvSpPr>
          <p:cNvPr id="209924" name="Rectangle 2"/>
          <p:cNvSpPr>
            <a:spLocks noGrp="1" noChangeArrowheads="1"/>
          </p:cNvSpPr>
          <p:nvPr>
            <p:ph type="body"/>
          </p:nvPr>
        </p:nvSpPr>
        <p:spPr>
          <a:xfrm>
            <a:off x="685800" y="4343400"/>
            <a:ext cx="5465763" cy="4095750"/>
          </a:xfrm>
          <a:noFill/>
          <a:ln/>
        </p:spPr>
        <p:txBody>
          <a:bodyPr wrap="none" anchor="ctr"/>
          <a:lstStyle/>
          <a:p>
            <a:endParaRPr lang="en-US"/>
          </a:p>
        </p:txBody>
      </p:sp>
    </p:spTree>
    <p:extLst>
      <p:ext uri="{BB962C8B-B14F-4D97-AF65-F5344CB8AC3E}">
        <p14:creationId xmlns:p14="http://schemas.microsoft.com/office/powerpoint/2010/main" val="39768014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9922" name="Rectangle 20"/>
          <p:cNvSpPr>
            <a:spLocks noGrp="1" noChangeArrowheads="1"/>
          </p:cNvSpPr>
          <p:nvPr>
            <p:ph type="sldNum" sz="quarter"/>
          </p:nvPr>
        </p:nvSpPr>
        <p:spPr>
          <a:noFill/>
        </p:spPr>
        <p:txBody>
          <a:bodyPr/>
          <a:lstStyle/>
          <a:p>
            <a:fld id="{9B0FD74A-D2D5-4726-896C-A622ACF3E1BB}" type="slidenum">
              <a:rPr lang="en-GB" smtClean="0">
                <a:solidFill>
                  <a:prstClr val="white"/>
                </a:solidFill>
              </a:rPr>
              <a:pPr/>
              <a:t>38</a:t>
            </a:fld>
            <a:endParaRPr lang="en-GB">
              <a:solidFill>
                <a:prstClr val="white"/>
              </a:solidFill>
            </a:endParaRPr>
          </a:p>
        </p:txBody>
      </p:sp>
      <p:sp>
        <p:nvSpPr>
          <p:cNvPr id="20992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AU">
              <a:solidFill>
                <a:prstClr val="white"/>
              </a:solidFill>
            </a:endParaRPr>
          </a:p>
        </p:txBody>
      </p:sp>
      <p:sp>
        <p:nvSpPr>
          <p:cNvPr id="209924" name="Rectangle 2"/>
          <p:cNvSpPr>
            <a:spLocks noGrp="1" noChangeArrowheads="1"/>
          </p:cNvSpPr>
          <p:nvPr>
            <p:ph type="body"/>
          </p:nvPr>
        </p:nvSpPr>
        <p:spPr>
          <a:xfrm>
            <a:off x="685800" y="4343400"/>
            <a:ext cx="5465763" cy="4095750"/>
          </a:xfrm>
          <a:noFill/>
          <a:ln/>
        </p:spPr>
        <p:txBody>
          <a:bodyPr wrap="none" anchor="ctr"/>
          <a:lstStyle/>
          <a:p>
            <a:endParaRPr lang="en-US"/>
          </a:p>
        </p:txBody>
      </p:sp>
    </p:spTree>
    <p:extLst>
      <p:ext uri="{BB962C8B-B14F-4D97-AF65-F5344CB8AC3E}">
        <p14:creationId xmlns:p14="http://schemas.microsoft.com/office/powerpoint/2010/main" val="130129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solidFill>
                <a:srgbClr val="0070C0"/>
              </a:solidFill>
            </a:endParaRPr>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A61C2E8-D1D4-4DF7-AE05-D0C98F3F9CC2}" type="slidenum">
              <a:rPr lang="en-US" altLang="en-US" smtClean="0"/>
              <a:pPr eaLnBrk="1" hangingPunct="1"/>
              <a:t>39</a:t>
            </a:fld>
            <a:endParaRPr lang="en-US" altLang="en-US"/>
          </a:p>
        </p:txBody>
      </p:sp>
    </p:spTree>
    <p:extLst>
      <p:ext uri="{BB962C8B-B14F-4D97-AF65-F5344CB8AC3E}">
        <p14:creationId xmlns:p14="http://schemas.microsoft.com/office/powerpoint/2010/main" val="1764597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solidFill>
                <a:srgbClr val="0070C0"/>
              </a:solidFill>
            </a:endParaRP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8D014EC-0052-440D-B434-8B7A6C14EF4D}" type="slidenum">
              <a:rPr lang="en-US" altLang="en-US" smtClean="0"/>
              <a:pPr eaLnBrk="1" hangingPunct="1"/>
              <a:t>40</a:t>
            </a:fld>
            <a:endParaRPr lang="en-US" altLang="en-US"/>
          </a:p>
        </p:txBody>
      </p:sp>
    </p:spTree>
    <p:extLst>
      <p:ext uri="{BB962C8B-B14F-4D97-AF65-F5344CB8AC3E}">
        <p14:creationId xmlns:p14="http://schemas.microsoft.com/office/powerpoint/2010/main" val="2317581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9378" name="Rectangle 20"/>
          <p:cNvSpPr>
            <a:spLocks noGrp="1" noChangeArrowheads="1"/>
          </p:cNvSpPr>
          <p:nvPr>
            <p:ph type="sldNum" sz="quarter"/>
          </p:nvPr>
        </p:nvSpPr>
        <p:spPr>
          <a:noFill/>
        </p:spPr>
        <p:txBody>
          <a:bodyPr/>
          <a:lstStyle/>
          <a:p>
            <a:fld id="{D6703F2D-3B81-4C50-8EB4-468878686703}" type="slidenum">
              <a:rPr lang="en-GB" smtClean="0">
                <a:solidFill>
                  <a:prstClr val="white"/>
                </a:solidFill>
              </a:rPr>
              <a:pPr/>
              <a:t>41</a:t>
            </a:fld>
            <a:endParaRPr lang="en-GB">
              <a:solidFill>
                <a:prstClr val="white"/>
              </a:solidFill>
            </a:endParaRPr>
          </a:p>
        </p:txBody>
      </p:sp>
      <p:sp>
        <p:nvSpPr>
          <p:cNvPr id="229379" name="Text Box 1"/>
          <p:cNvSpPr txBox="1">
            <a:spLocks noChangeArrowheads="1"/>
          </p:cNvSpPr>
          <p:nvPr/>
        </p:nvSpPr>
        <p:spPr bwMode="auto">
          <a:xfrm>
            <a:off x="1143000" y="685800"/>
            <a:ext cx="4570413" cy="3427413"/>
          </a:xfrm>
          <a:prstGeom prst="rect">
            <a:avLst/>
          </a:prstGeom>
          <a:solidFill>
            <a:srgbClr val="FFFFFF"/>
          </a:solidFill>
          <a:ln w="9360">
            <a:solidFill>
              <a:srgbClr val="000000"/>
            </a:solidFill>
            <a:miter lim="800000"/>
            <a:headEnd/>
            <a:tailEnd/>
          </a:ln>
        </p:spPr>
        <p:txBody>
          <a:bodyPr wrap="none" anchor="ctr"/>
          <a:lstStyle/>
          <a:p>
            <a:endParaRPr lang="en-AU">
              <a:solidFill>
                <a:prstClr val="white"/>
              </a:solidFill>
            </a:endParaRPr>
          </a:p>
        </p:txBody>
      </p:sp>
      <p:sp>
        <p:nvSpPr>
          <p:cNvPr id="229380" name="Rectangle 2"/>
          <p:cNvSpPr>
            <a:spLocks noGrp="1" noChangeArrowheads="1"/>
          </p:cNvSpPr>
          <p:nvPr>
            <p:ph type="body"/>
          </p:nvPr>
        </p:nvSpPr>
        <p:spPr>
          <a:xfrm>
            <a:off x="685800" y="4343400"/>
            <a:ext cx="5465763" cy="4095750"/>
          </a:xfrm>
          <a:noFill/>
          <a:ln/>
        </p:spPr>
        <p:txBody>
          <a:bodyPr wrap="none" anchor="ctr"/>
          <a:lstStyle/>
          <a:p>
            <a:endParaRPr lang="en-US"/>
          </a:p>
        </p:txBody>
      </p:sp>
    </p:spTree>
    <p:extLst>
      <p:ext uri="{BB962C8B-B14F-4D97-AF65-F5344CB8AC3E}">
        <p14:creationId xmlns:p14="http://schemas.microsoft.com/office/powerpoint/2010/main" val="34311619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9378" name="Rectangle 20"/>
          <p:cNvSpPr>
            <a:spLocks noGrp="1" noChangeArrowheads="1"/>
          </p:cNvSpPr>
          <p:nvPr>
            <p:ph type="sldNum" sz="quarter"/>
          </p:nvPr>
        </p:nvSpPr>
        <p:spPr>
          <a:noFill/>
        </p:spPr>
        <p:txBody>
          <a:bodyPr/>
          <a:lstStyle/>
          <a:p>
            <a:fld id="{D6703F2D-3B81-4C50-8EB4-468878686703}" type="slidenum">
              <a:rPr lang="en-GB" smtClean="0">
                <a:solidFill>
                  <a:prstClr val="white"/>
                </a:solidFill>
              </a:rPr>
              <a:pPr/>
              <a:t>42</a:t>
            </a:fld>
            <a:endParaRPr lang="en-GB">
              <a:solidFill>
                <a:prstClr val="white"/>
              </a:solidFill>
            </a:endParaRPr>
          </a:p>
        </p:txBody>
      </p:sp>
      <p:sp>
        <p:nvSpPr>
          <p:cNvPr id="229379" name="Text Box 1"/>
          <p:cNvSpPr txBox="1">
            <a:spLocks noChangeArrowheads="1"/>
          </p:cNvSpPr>
          <p:nvPr/>
        </p:nvSpPr>
        <p:spPr bwMode="auto">
          <a:xfrm>
            <a:off x="1143000" y="685800"/>
            <a:ext cx="4570413" cy="3427413"/>
          </a:xfrm>
          <a:prstGeom prst="rect">
            <a:avLst/>
          </a:prstGeom>
          <a:solidFill>
            <a:srgbClr val="FFFFFF"/>
          </a:solidFill>
          <a:ln w="9360">
            <a:solidFill>
              <a:srgbClr val="000000"/>
            </a:solidFill>
            <a:miter lim="800000"/>
            <a:headEnd/>
            <a:tailEnd/>
          </a:ln>
        </p:spPr>
        <p:txBody>
          <a:bodyPr wrap="none" anchor="ctr"/>
          <a:lstStyle/>
          <a:p>
            <a:endParaRPr lang="en-AU">
              <a:solidFill>
                <a:prstClr val="white"/>
              </a:solidFill>
            </a:endParaRPr>
          </a:p>
        </p:txBody>
      </p:sp>
      <p:sp>
        <p:nvSpPr>
          <p:cNvPr id="229380" name="Rectangle 2"/>
          <p:cNvSpPr>
            <a:spLocks noGrp="1" noChangeArrowheads="1"/>
          </p:cNvSpPr>
          <p:nvPr>
            <p:ph type="body"/>
          </p:nvPr>
        </p:nvSpPr>
        <p:spPr>
          <a:xfrm>
            <a:off x="685800" y="4343400"/>
            <a:ext cx="5465763" cy="4095750"/>
          </a:xfrm>
          <a:noFill/>
          <a:ln/>
        </p:spPr>
        <p:txBody>
          <a:bodyPr wrap="none" anchor="ctr"/>
          <a:lstStyle/>
          <a:p>
            <a:endParaRPr lang="en-US"/>
          </a:p>
        </p:txBody>
      </p:sp>
    </p:spTree>
    <p:extLst>
      <p:ext uri="{BB962C8B-B14F-4D97-AF65-F5344CB8AC3E}">
        <p14:creationId xmlns:p14="http://schemas.microsoft.com/office/powerpoint/2010/main" val="664474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9378" name="Rectangle 20"/>
          <p:cNvSpPr>
            <a:spLocks noGrp="1" noChangeArrowheads="1"/>
          </p:cNvSpPr>
          <p:nvPr>
            <p:ph type="sldNum" sz="quarter"/>
          </p:nvPr>
        </p:nvSpPr>
        <p:spPr>
          <a:noFill/>
        </p:spPr>
        <p:txBody>
          <a:bodyPr/>
          <a:lstStyle/>
          <a:p>
            <a:fld id="{D6703F2D-3B81-4C50-8EB4-468878686703}" type="slidenum">
              <a:rPr lang="en-GB" smtClean="0">
                <a:solidFill>
                  <a:prstClr val="white"/>
                </a:solidFill>
              </a:rPr>
              <a:pPr/>
              <a:t>43</a:t>
            </a:fld>
            <a:endParaRPr lang="en-GB">
              <a:solidFill>
                <a:prstClr val="white"/>
              </a:solidFill>
            </a:endParaRPr>
          </a:p>
        </p:txBody>
      </p:sp>
      <p:sp>
        <p:nvSpPr>
          <p:cNvPr id="229379" name="Text Box 1"/>
          <p:cNvSpPr txBox="1">
            <a:spLocks noChangeArrowheads="1"/>
          </p:cNvSpPr>
          <p:nvPr/>
        </p:nvSpPr>
        <p:spPr bwMode="auto">
          <a:xfrm>
            <a:off x="1143000" y="685800"/>
            <a:ext cx="4570413" cy="3427413"/>
          </a:xfrm>
          <a:prstGeom prst="rect">
            <a:avLst/>
          </a:prstGeom>
          <a:solidFill>
            <a:srgbClr val="FFFFFF"/>
          </a:solidFill>
          <a:ln w="9360">
            <a:solidFill>
              <a:srgbClr val="000000"/>
            </a:solidFill>
            <a:miter lim="800000"/>
            <a:headEnd/>
            <a:tailEnd/>
          </a:ln>
        </p:spPr>
        <p:txBody>
          <a:bodyPr wrap="none" anchor="ctr"/>
          <a:lstStyle/>
          <a:p>
            <a:endParaRPr lang="en-AU">
              <a:solidFill>
                <a:prstClr val="white"/>
              </a:solidFill>
            </a:endParaRPr>
          </a:p>
        </p:txBody>
      </p:sp>
      <p:sp>
        <p:nvSpPr>
          <p:cNvPr id="229380" name="Rectangle 2"/>
          <p:cNvSpPr>
            <a:spLocks noGrp="1" noChangeArrowheads="1"/>
          </p:cNvSpPr>
          <p:nvPr>
            <p:ph type="body"/>
          </p:nvPr>
        </p:nvSpPr>
        <p:spPr>
          <a:xfrm>
            <a:off x="685800" y="4343400"/>
            <a:ext cx="5465763" cy="4095750"/>
          </a:xfrm>
          <a:noFill/>
          <a:ln/>
        </p:spPr>
        <p:txBody>
          <a:bodyPr wrap="none" anchor="ctr"/>
          <a:lstStyle/>
          <a:p>
            <a:endParaRPr lang="en-US"/>
          </a:p>
        </p:txBody>
      </p:sp>
    </p:spTree>
    <p:extLst>
      <p:ext uri="{BB962C8B-B14F-4D97-AF65-F5344CB8AC3E}">
        <p14:creationId xmlns:p14="http://schemas.microsoft.com/office/powerpoint/2010/main" val="2002978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146E52-A9F5-401D-A191-932765828CA2}" type="slidenum">
              <a:rPr lang="en-US" altLang="en-US"/>
              <a:pPr/>
              <a:t>5</a:t>
            </a:fld>
            <a:endParaRPr lang="en-US" altLang="en-US"/>
          </a:p>
        </p:txBody>
      </p:sp>
      <p:sp>
        <p:nvSpPr>
          <p:cNvPr id="1433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t>Image is from the website:  http://faculty.weber.edu/bdattilo/shknbk/notes/time.htm</a:t>
            </a:r>
          </a:p>
        </p:txBody>
      </p:sp>
    </p:spTree>
    <p:extLst>
      <p:ext uri="{BB962C8B-B14F-4D97-AF65-F5344CB8AC3E}">
        <p14:creationId xmlns:p14="http://schemas.microsoft.com/office/powerpoint/2010/main" val="81807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D81121-3BC2-4869-A60F-9FD62AF11A98}" type="slidenum">
              <a:rPr lang="en-US" altLang="en-US"/>
              <a:pPr/>
              <a:t>6</a:t>
            </a:fld>
            <a:endParaRPr lang="en-US" altLang="en-US"/>
          </a:p>
        </p:txBody>
      </p:sp>
      <p:sp>
        <p:nvSpPr>
          <p:cNvPr id="163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38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t>Image from the website:  http://www.kgs.ku.edu/Extension/geotopics/earth_age.html</a:t>
            </a:r>
          </a:p>
        </p:txBody>
      </p:sp>
    </p:spTree>
    <p:extLst>
      <p:ext uri="{BB962C8B-B14F-4D97-AF65-F5344CB8AC3E}">
        <p14:creationId xmlns:p14="http://schemas.microsoft.com/office/powerpoint/2010/main" val="272787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C1E98-426A-416E-923B-C08E62F1220F}" type="slidenum">
              <a:rPr lang="en-US" altLang="en-US"/>
              <a:pPr/>
              <a:t>7</a:t>
            </a:fld>
            <a:endParaRPr lang="en-US" altLang="en-US"/>
          </a:p>
        </p:txBody>
      </p:sp>
      <p:sp>
        <p:nvSpPr>
          <p:cNvPr id="184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43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t>Image is from the website:  http://web.princeton.edu/sites/ehs/osradtraining/radiationproperties/radiationproperties.htm</a:t>
            </a:r>
          </a:p>
        </p:txBody>
      </p:sp>
    </p:spTree>
    <p:extLst>
      <p:ext uri="{BB962C8B-B14F-4D97-AF65-F5344CB8AC3E}">
        <p14:creationId xmlns:p14="http://schemas.microsoft.com/office/powerpoint/2010/main" val="101356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D67B0B-B893-4703-BB98-844EB4291A22}" type="slidenum">
              <a:rPr lang="en-US" altLang="en-US"/>
              <a:pPr/>
              <a:t>9</a:t>
            </a:fld>
            <a:endParaRPr lang="en-US" altLang="en-US"/>
          </a:p>
        </p:txBody>
      </p:sp>
      <p:sp>
        <p:nvSpPr>
          <p:cNvPr id="81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19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t>Image is from the website:  http://www.uraniumsa.org/about/what_is_uranium.htm</a:t>
            </a:r>
          </a:p>
        </p:txBody>
      </p:sp>
    </p:spTree>
    <p:extLst>
      <p:ext uri="{BB962C8B-B14F-4D97-AF65-F5344CB8AC3E}">
        <p14:creationId xmlns:p14="http://schemas.microsoft.com/office/powerpoint/2010/main" val="262200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8E6ACB-8220-4471-B6A8-7D15B51E49B1}" type="slidenum">
              <a:rPr lang="en-US" altLang="en-US"/>
              <a:pPr/>
              <a:t>10</a:t>
            </a:fld>
            <a:endParaRPr lang="en-US" altLang="en-US"/>
          </a:p>
        </p:txBody>
      </p:sp>
      <p:sp>
        <p:nvSpPr>
          <p:cNvPr id="204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48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t>Image is from the website:  http://www.world-nuclear.org/education/ral.htm</a:t>
            </a:r>
          </a:p>
        </p:txBody>
      </p:sp>
    </p:spTree>
    <p:extLst>
      <p:ext uri="{BB962C8B-B14F-4D97-AF65-F5344CB8AC3E}">
        <p14:creationId xmlns:p14="http://schemas.microsoft.com/office/powerpoint/2010/main" val="333459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DFE455-99AC-4B57-9232-A2E877680E57}" type="slidenum">
              <a:rPr lang="en-US" altLang="en-US"/>
              <a:pPr/>
              <a:t>15</a:t>
            </a:fld>
            <a:endParaRPr lang="en-US" alt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28901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solidFill>
                <a:srgbClr val="0070C0"/>
              </a:solidFill>
            </a:endParaRPr>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9247997-B19A-451D-BAAD-7C9FBA9E2021}" type="slidenum">
              <a:rPr lang="en-US" altLang="en-US" smtClean="0"/>
              <a:pPr eaLnBrk="1" hangingPunct="1"/>
              <a:t>16</a:t>
            </a:fld>
            <a:endParaRPr lang="en-US" altLang="en-US"/>
          </a:p>
        </p:txBody>
      </p:sp>
    </p:spTree>
    <p:extLst>
      <p:ext uri="{BB962C8B-B14F-4D97-AF65-F5344CB8AC3E}">
        <p14:creationId xmlns:p14="http://schemas.microsoft.com/office/powerpoint/2010/main" val="4061889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67B90512-74EE-43D1-9064-B4014626F8F8}" type="datetimeFigureOut">
              <a:rPr lang="en-AU" smtClean="0"/>
              <a:t>11/12/2023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BEF4C3-5FA8-4DF2-BD7B-4477A432EF4D}" type="slidenum">
              <a:rPr lang="en-AU" smtClean="0"/>
              <a:t>‹#›</a:t>
            </a:fld>
            <a:endParaRPr lang="en-AU"/>
          </a:p>
        </p:txBody>
      </p:sp>
    </p:spTree>
    <p:extLst>
      <p:ext uri="{BB962C8B-B14F-4D97-AF65-F5344CB8AC3E}">
        <p14:creationId xmlns:p14="http://schemas.microsoft.com/office/powerpoint/2010/main" val="3922186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7B90512-74EE-43D1-9064-B4014626F8F8}" type="datetimeFigureOut">
              <a:rPr lang="en-AU" smtClean="0"/>
              <a:t>11/12/2023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BEF4C3-5FA8-4DF2-BD7B-4477A432EF4D}" type="slidenum">
              <a:rPr lang="en-AU" smtClean="0"/>
              <a:t>‹#›</a:t>
            </a:fld>
            <a:endParaRPr lang="en-AU"/>
          </a:p>
        </p:txBody>
      </p:sp>
    </p:spTree>
    <p:extLst>
      <p:ext uri="{BB962C8B-B14F-4D97-AF65-F5344CB8AC3E}">
        <p14:creationId xmlns:p14="http://schemas.microsoft.com/office/powerpoint/2010/main" val="4046188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7B90512-74EE-43D1-9064-B4014626F8F8}" type="datetimeFigureOut">
              <a:rPr lang="en-AU" smtClean="0"/>
              <a:t>11/12/2023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BEF4C3-5FA8-4DF2-BD7B-4477A432EF4D}" type="slidenum">
              <a:rPr lang="en-AU" smtClean="0"/>
              <a:t>‹#›</a:t>
            </a:fld>
            <a:endParaRPr lang="en-AU"/>
          </a:p>
        </p:txBody>
      </p:sp>
    </p:spTree>
    <p:extLst>
      <p:ext uri="{BB962C8B-B14F-4D97-AF65-F5344CB8AC3E}">
        <p14:creationId xmlns:p14="http://schemas.microsoft.com/office/powerpoint/2010/main" val="192932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7B90512-74EE-43D1-9064-B4014626F8F8}" type="datetimeFigureOut">
              <a:rPr lang="en-AU" smtClean="0"/>
              <a:t>11/12/2023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BEF4C3-5FA8-4DF2-BD7B-4477A432EF4D}" type="slidenum">
              <a:rPr lang="en-AU" smtClean="0"/>
              <a:t>‹#›</a:t>
            </a:fld>
            <a:endParaRPr lang="en-AU"/>
          </a:p>
        </p:txBody>
      </p:sp>
    </p:spTree>
    <p:extLst>
      <p:ext uri="{BB962C8B-B14F-4D97-AF65-F5344CB8AC3E}">
        <p14:creationId xmlns:p14="http://schemas.microsoft.com/office/powerpoint/2010/main" val="700414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B90512-74EE-43D1-9064-B4014626F8F8}" type="datetimeFigureOut">
              <a:rPr lang="en-AU" smtClean="0"/>
              <a:t>11/12/2023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3BEF4C3-5FA8-4DF2-BD7B-4477A432EF4D}" type="slidenum">
              <a:rPr lang="en-AU" smtClean="0"/>
              <a:t>‹#›</a:t>
            </a:fld>
            <a:endParaRPr lang="en-AU"/>
          </a:p>
        </p:txBody>
      </p:sp>
    </p:spTree>
    <p:extLst>
      <p:ext uri="{BB962C8B-B14F-4D97-AF65-F5344CB8AC3E}">
        <p14:creationId xmlns:p14="http://schemas.microsoft.com/office/powerpoint/2010/main" val="3959613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7B90512-74EE-43D1-9064-B4014626F8F8}" type="datetimeFigureOut">
              <a:rPr lang="en-AU" smtClean="0"/>
              <a:t>11/12/2023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3BEF4C3-5FA8-4DF2-BD7B-4477A432EF4D}" type="slidenum">
              <a:rPr lang="en-AU" smtClean="0"/>
              <a:t>‹#›</a:t>
            </a:fld>
            <a:endParaRPr lang="en-AU"/>
          </a:p>
        </p:txBody>
      </p:sp>
    </p:spTree>
    <p:extLst>
      <p:ext uri="{BB962C8B-B14F-4D97-AF65-F5344CB8AC3E}">
        <p14:creationId xmlns:p14="http://schemas.microsoft.com/office/powerpoint/2010/main" val="362774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67B90512-74EE-43D1-9064-B4014626F8F8}" type="datetimeFigureOut">
              <a:rPr lang="en-AU" smtClean="0"/>
              <a:t>11/12/2023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3BEF4C3-5FA8-4DF2-BD7B-4477A432EF4D}" type="slidenum">
              <a:rPr lang="en-AU" smtClean="0"/>
              <a:t>‹#›</a:t>
            </a:fld>
            <a:endParaRPr lang="en-AU"/>
          </a:p>
        </p:txBody>
      </p:sp>
    </p:spTree>
    <p:extLst>
      <p:ext uri="{BB962C8B-B14F-4D97-AF65-F5344CB8AC3E}">
        <p14:creationId xmlns:p14="http://schemas.microsoft.com/office/powerpoint/2010/main" val="193550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67B90512-74EE-43D1-9064-B4014626F8F8}" type="datetimeFigureOut">
              <a:rPr lang="en-AU" smtClean="0"/>
              <a:t>11/12/2023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3BEF4C3-5FA8-4DF2-BD7B-4477A432EF4D}" type="slidenum">
              <a:rPr lang="en-AU" smtClean="0"/>
              <a:t>‹#›</a:t>
            </a:fld>
            <a:endParaRPr lang="en-AU"/>
          </a:p>
        </p:txBody>
      </p:sp>
    </p:spTree>
    <p:extLst>
      <p:ext uri="{BB962C8B-B14F-4D97-AF65-F5344CB8AC3E}">
        <p14:creationId xmlns:p14="http://schemas.microsoft.com/office/powerpoint/2010/main" val="4103976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B90512-74EE-43D1-9064-B4014626F8F8}" type="datetimeFigureOut">
              <a:rPr lang="en-AU" smtClean="0"/>
              <a:t>11/12/2023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3BEF4C3-5FA8-4DF2-BD7B-4477A432EF4D}" type="slidenum">
              <a:rPr lang="en-AU" smtClean="0"/>
              <a:t>‹#›</a:t>
            </a:fld>
            <a:endParaRPr lang="en-AU"/>
          </a:p>
        </p:txBody>
      </p:sp>
    </p:spTree>
    <p:extLst>
      <p:ext uri="{BB962C8B-B14F-4D97-AF65-F5344CB8AC3E}">
        <p14:creationId xmlns:p14="http://schemas.microsoft.com/office/powerpoint/2010/main" val="2622908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B90512-74EE-43D1-9064-B4014626F8F8}" type="datetimeFigureOut">
              <a:rPr lang="en-AU" smtClean="0"/>
              <a:t>11/12/2023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3BEF4C3-5FA8-4DF2-BD7B-4477A432EF4D}" type="slidenum">
              <a:rPr lang="en-AU" smtClean="0"/>
              <a:t>‹#›</a:t>
            </a:fld>
            <a:endParaRPr lang="en-AU"/>
          </a:p>
        </p:txBody>
      </p:sp>
    </p:spTree>
    <p:extLst>
      <p:ext uri="{BB962C8B-B14F-4D97-AF65-F5344CB8AC3E}">
        <p14:creationId xmlns:p14="http://schemas.microsoft.com/office/powerpoint/2010/main" val="3675524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B90512-74EE-43D1-9064-B4014626F8F8}" type="datetimeFigureOut">
              <a:rPr lang="en-AU" smtClean="0"/>
              <a:t>11/12/2023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3BEF4C3-5FA8-4DF2-BD7B-4477A432EF4D}" type="slidenum">
              <a:rPr lang="en-AU" smtClean="0"/>
              <a:t>‹#›</a:t>
            </a:fld>
            <a:endParaRPr lang="en-AU"/>
          </a:p>
        </p:txBody>
      </p:sp>
    </p:spTree>
    <p:extLst>
      <p:ext uri="{BB962C8B-B14F-4D97-AF65-F5344CB8AC3E}">
        <p14:creationId xmlns:p14="http://schemas.microsoft.com/office/powerpoint/2010/main" val="2161542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90512-74EE-43D1-9064-B4014626F8F8}" type="datetimeFigureOut">
              <a:rPr lang="en-AU" smtClean="0"/>
              <a:t>11/12/2023</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BEF4C3-5FA8-4DF2-BD7B-4477A432EF4D}" type="slidenum">
              <a:rPr lang="en-AU" smtClean="0"/>
              <a:t>‹#›</a:t>
            </a:fld>
            <a:endParaRPr lang="en-AU"/>
          </a:p>
        </p:txBody>
      </p:sp>
    </p:spTree>
    <p:extLst>
      <p:ext uri="{BB962C8B-B14F-4D97-AF65-F5344CB8AC3E}">
        <p14:creationId xmlns:p14="http://schemas.microsoft.com/office/powerpoint/2010/main" val="4137637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0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oleObject" Target="../embeddings/oleObject3.bin"/><Relationship Id="rId4" Type="http://schemas.openxmlformats.org/officeDocument/2006/relationships/image" Target="../media/image290.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sz="8800" dirty="0">
                <a:solidFill>
                  <a:srgbClr val="7030A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WEEK 8</a:t>
            </a:r>
          </a:p>
        </p:txBody>
      </p:sp>
      <p:sp>
        <p:nvSpPr>
          <p:cNvPr id="5" name="Subtitle 4">
            <a:extLst>
              <a:ext uri="{FF2B5EF4-FFF2-40B4-BE49-F238E27FC236}">
                <a16:creationId xmlns:a16="http://schemas.microsoft.com/office/drawing/2014/main" id="{32EB8DC9-5F2D-44CE-8083-5D899D7D4CEB}"/>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1609867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68313" y="115888"/>
            <a:ext cx="8229600" cy="960437"/>
          </a:xfrm>
        </p:spPr>
        <p:txBody>
          <a:bodyPr/>
          <a:lstStyle/>
          <a:p>
            <a:r>
              <a:rPr lang="en-US" altLang="en-US"/>
              <a:t>Radioactive Isotopes</a:t>
            </a:r>
          </a:p>
        </p:txBody>
      </p:sp>
      <p:sp>
        <p:nvSpPr>
          <p:cNvPr id="19459" name="Text Box 3"/>
          <p:cNvSpPr txBox="1">
            <a:spLocks noChangeArrowheads="1"/>
          </p:cNvSpPr>
          <p:nvPr/>
        </p:nvSpPr>
        <p:spPr bwMode="auto">
          <a:xfrm>
            <a:off x="0" y="1989138"/>
            <a:ext cx="4703763"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Tahoma" pitchFamily="84" charset="0"/>
              </a:rPr>
              <a:t>The amount of time that has passed since a rock formed determines which radioactive element will give a more accurate age measurement.  If too little time has passed since radioactive decay began, there may not be enough of the daughter isotope for accurate dating.  If too much time has passed, there may not be enough of the parent isotope left for accurate dating.</a:t>
            </a:r>
          </a:p>
        </p:txBody>
      </p:sp>
      <p:pic>
        <p:nvPicPr>
          <p:cNvPr id="19460" name="Picture 4" descr="ral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908050"/>
            <a:ext cx="4348162" cy="594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747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Radioactive Isotopes</a:t>
            </a:r>
          </a:p>
        </p:txBody>
      </p:sp>
      <p:sp>
        <p:nvSpPr>
          <p:cNvPr id="21507" name="Text Box 3"/>
          <p:cNvSpPr txBox="1">
            <a:spLocks noChangeArrowheads="1"/>
          </p:cNvSpPr>
          <p:nvPr/>
        </p:nvSpPr>
        <p:spPr bwMode="auto">
          <a:xfrm>
            <a:off x="304800" y="1981200"/>
            <a:ext cx="8534400" cy="284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Tahoma" pitchFamily="84" charset="0"/>
              </a:rPr>
              <a:t>Uranium-238 has an extremely long half-life of 4.5 billion years.  It is most useful for dating geologic samples that are more than 10 million years old, as long as they contain uranium.</a:t>
            </a:r>
          </a:p>
          <a:p>
            <a:pPr>
              <a:spcBef>
                <a:spcPct val="50000"/>
              </a:spcBef>
            </a:pPr>
            <a:r>
              <a:rPr lang="en-US" altLang="en-US" sz="1800">
                <a:latin typeface="Tahoma" pitchFamily="84" charset="0"/>
              </a:rPr>
              <a:t>Other isotopes are also used to date rock samples.  Potassium-40 has a half-life of 1.25 million years.  Potassium-40 occurs in mica, clay, and feldspar and is used to date rocks that are between 50,000 and 4.6 billion year old.</a:t>
            </a:r>
          </a:p>
          <a:p>
            <a:pPr>
              <a:spcBef>
                <a:spcPct val="50000"/>
              </a:spcBef>
            </a:pPr>
            <a:r>
              <a:rPr lang="en-US" altLang="en-US" sz="1800">
                <a:latin typeface="Tahoma" pitchFamily="84" charset="0"/>
              </a:rPr>
              <a:t>Rubidium-87 has a half-life of about 49 billion years.  Rubidium-87 commonly occurs in minerals that contain potassium-40, so it can be used to verify the age of rocks previously dated by using potassium-40.</a:t>
            </a:r>
          </a:p>
        </p:txBody>
      </p:sp>
      <p:pic>
        <p:nvPicPr>
          <p:cNvPr id="21508" name="Picture 4" descr="MCj0241311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5105400"/>
            <a:ext cx="1817688"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088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Carbon Dating*</a:t>
            </a:r>
          </a:p>
        </p:txBody>
      </p:sp>
      <p:sp>
        <p:nvSpPr>
          <p:cNvPr id="23555" name="Text Box 3"/>
          <p:cNvSpPr txBox="1">
            <a:spLocks noChangeArrowheads="1"/>
          </p:cNvSpPr>
          <p:nvPr/>
        </p:nvSpPr>
        <p:spPr bwMode="auto">
          <a:xfrm>
            <a:off x="304800" y="1600200"/>
            <a:ext cx="84582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Tahoma" pitchFamily="84" charset="0"/>
              </a:rPr>
              <a:t>Younger rock layers may be dated indirectly by dating organic material found within the rock.  The ages of wood, bones, shells, and other organic remains that are included in the layers and that are less than 70,000 years old can be determined by using a method known as </a:t>
            </a:r>
            <a:r>
              <a:rPr lang="en-US" altLang="en-US" sz="1800" b="1" u="sng">
                <a:latin typeface="Tahoma" pitchFamily="84" charset="0"/>
              </a:rPr>
              <a:t>carbon-14</a:t>
            </a:r>
            <a:r>
              <a:rPr lang="en-US" altLang="en-US" sz="1800">
                <a:latin typeface="Tahoma" pitchFamily="84" charset="0"/>
              </a:rPr>
              <a:t> (or </a:t>
            </a:r>
            <a:r>
              <a:rPr lang="en-US" altLang="en-US" sz="1800" b="1" u="sng">
                <a:latin typeface="Tahoma" pitchFamily="84" charset="0"/>
              </a:rPr>
              <a:t>radiocarbon</a:t>
            </a:r>
            <a:r>
              <a:rPr lang="en-US" altLang="en-US" sz="1800">
                <a:latin typeface="Tahoma" pitchFamily="84" charset="0"/>
              </a:rPr>
              <a:t>) </a:t>
            </a:r>
            <a:r>
              <a:rPr lang="en-US" altLang="en-US" sz="1800" b="1" u="sng">
                <a:latin typeface="Tahoma" pitchFamily="84" charset="0"/>
              </a:rPr>
              <a:t>dating</a:t>
            </a:r>
            <a:r>
              <a:rPr lang="en-US" altLang="en-US" sz="1800">
                <a:latin typeface="Tahoma" pitchFamily="84" charset="0"/>
              </a:rPr>
              <a:t>.</a:t>
            </a:r>
          </a:p>
          <a:p>
            <a:pPr>
              <a:spcBef>
                <a:spcPct val="50000"/>
              </a:spcBef>
            </a:pPr>
            <a:r>
              <a:rPr lang="en-US" altLang="en-US" sz="1800">
                <a:latin typeface="Tahoma" pitchFamily="84" charset="0"/>
              </a:rPr>
              <a:t>The isotope carbon-14 combines with oxygen to form radioactive carbon dioxide.  Most carbon dioxide in the atmosphere contains nonradioactive carbon-12.  Only a small amount of carbon dioxide in the atmosphere contains carbon-14.</a:t>
            </a:r>
          </a:p>
        </p:txBody>
      </p:sp>
      <p:pic>
        <p:nvPicPr>
          <p:cNvPr id="23556" name="Picture 4" descr="j023224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4495800"/>
            <a:ext cx="1477963" cy="1604963"/>
          </a:xfrm>
          <a:prstGeom prst="rect">
            <a:avLst/>
          </a:prstGeom>
          <a:noFill/>
          <a:extLst>
            <a:ext uri="{909E8E84-426E-40DD-AFC4-6F175D3DCCD1}">
              <a14:hiddenFill xmlns:a14="http://schemas.microsoft.com/office/drawing/2010/main">
                <a:solidFill>
                  <a:srgbClr val="FFFFFF"/>
                </a:solidFill>
              </a14:hiddenFill>
            </a:ext>
          </a:extLst>
        </p:spPr>
      </p:pic>
      <p:pic>
        <p:nvPicPr>
          <p:cNvPr id="23557" name="Picture 5" descr="j023724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0" y="4876800"/>
            <a:ext cx="2757488" cy="958850"/>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MCj0215753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7000" y="4267200"/>
            <a:ext cx="2141538" cy="2084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702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Carbon Dating</a:t>
            </a:r>
          </a:p>
        </p:txBody>
      </p:sp>
      <p:sp>
        <p:nvSpPr>
          <p:cNvPr id="24579" name="Text Box 3"/>
          <p:cNvSpPr txBox="1">
            <a:spLocks noChangeArrowheads="1"/>
          </p:cNvSpPr>
          <p:nvPr/>
        </p:nvSpPr>
        <p:spPr bwMode="auto">
          <a:xfrm>
            <a:off x="304800" y="1600200"/>
            <a:ext cx="8458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Tahoma" pitchFamily="84" charset="0"/>
              </a:rPr>
              <a:t>Plants absorb carbon dioxide which contains either carbon-12 or carbon-14 during photosynthesis.  Then, when animals eat the plants or the plant-eating animals, the carbon-12 and carbon-14 become part of the animals’ body tissues.  Thus, all living organisms contain both carbon-12 and carbon-14.</a:t>
            </a:r>
          </a:p>
        </p:txBody>
      </p:sp>
      <p:pic>
        <p:nvPicPr>
          <p:cNvPr id="24580" name="Picture 4" descr="MCj0332308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3733800"/>
            <a:ext cx="1543050" cy="2441575"/>
          </a:xfrm>
          <a:prstGeom prst="rect">
            <a:avLst/>
          </a:prstGeom>
          <a:noFill/>
          <a:extLst>
            <a:ext uri="{909E8E84-426E-40DD-AFC4-6F175D3DCCD1}">
              <a14:hiddenFill xmlns:a14="http://schemas.microsoft.com/office/drawing/2010/main">
                <a:solidFill>
                  <a:srgbClr val="FFFFFF"/>
                </a:solidFill>
              </a14:hiddenFill>
            </a:ext>
          </a:extLst>
        </p:spPr>
      </p:pic>
      <p:pic>
        <p:nvPicPr>
          <p:cNvPr id="24581" name="Picture 5" descr="MCj033233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4114800"/>
            <a:ext cx="1776413" cy="183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236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Carbon Dating</a:t>
            </a:r>
          </a:p>
        </p:txBody>
      </p:sp>
      <p:sp>
        <p:nvSpPr>
          <p:cNvPr id="25603" name="Text Box 3"/>
          <p:cNvSpPr txBox="1">
            <a:spLocks noChangeArrowheads="1"/>
          </p:cNvSpPr>
          <p:nvPr/>
        </p:nvSpPr>
        <p:spPr bwMode="auto">
          <a:xfrm>
            <a:off x="228600" y="1524000"/>
            <a:ext cx="8610600" cy="297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Tahoma" pitchFamily="84" charset="0"/>
              </a:rPr>
              <a:t>To find the age of a small amount of organic material, scientists first determine the ratio of carbon-14 to carbon-12 in the sample.  Then, they compare that ratio with the ratio of carbon-14 to carbon-12 known to exist in a living organism.  While organisms are alive, the ratio of carbon-14 to carbon-12 remains relatively constant.</a:t>
            </a:r>
          </a:p>
          <a:p>
            <a:pPr>
              <a:spcBef>
                <a:spcPct val="50000"/>
              </a:spcBef>
            </a:pPr>
            <a:r>
              <a:rPr lang="en-US" altLang="en-US" sz="1800">
                <a:latin typeface="Tahoma" pitchFamily="84" charset="0"/>
              </a:rPr>
              <a:t>When a plant or an animal dies, the ratio begins to change.  The half-life of carbon-14 is only about 5,730 years.  Because the organism is dead, it no longer absorbs carbon-14 and carbon-12, and the amount of carbon-14 in the organism’s tissues decreases steadily as the radioactive carbon-14 decays to nonradioactive nitrogen-14.</a:t>
            </a:r>
          </a:p>
        </p:txBody>
      </p:sp>
      <p:graphicFrame>
        <p:nvGraphicFramePr>
          <p:cNvPr id="25604" name="Object 4"/>
          <p:cNvGraphicFramePr>
            <a:graphicFrameLocks noGrp="1" noChangeAspect="1"/>
          </p:cNvGraphicFramePr>
          <p:nvPr>
            <p:ph idx="1"/>
          </p:nvPr>
        </p:nvGraphicFramePr>
        <p:xfrm>
          <a:off x="3048000" y="4876800"/>
          <a:ext cx="2833688" cy="1439863"/>
        </p:xfrm>
        <a:graphic>
          <a:graphicData uri="http://schemas.openxmlformats.org/presentationml/2006/ole">
            <mc:AlternateContent xmlns:mc="http://schemas.openxmlformats.org/markup-compatibility/2006">
              <mc:Choice xmlns:v="urn:schemas-microsoft-com:vml" Requires="v">
                <p:oleObj name="Equation" r:id="rId2" imgW="774360" imgH="393480" progId="Equation.3">
                  <p:embed/>
                </p:oleObj>
              </mc:Choice>
              <mc:Fallback>
                <p:oleObj name="Equation" r:id="rId2" imgW="774360" imgH="393480" progId="Equation.3">
                  <p:embed/>
                  <p:pic>
                    <p:nvPicPr>
                      <p:cNvPr id="2560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876800"/>
                        <a:ext cx="2833688" cy="1439863"/>
                      </a:xfrm>
                      <a:prstGeom prst="rect">
                        <a:avLst/>
                      </a:prstGeom>
                      <a:solidFill>
                        <a:srgbClr val="FFFF00"/>
                      </a:solidFill>
                      <a:ln>
                        <a:noFill/>
                      </a:ln>
                      <a:effectLst/>
                    </p:spPr>
                  </p:pic>
                </p:oleObj>
              </mc:Fallback>
            </mc:AlternateContent>
          </a:graphicData>
        </a:graphic>
      </p:graphicFrame>
      <p:pic>
        <p:nvPicPr>
          <p:cNvPr id="25605" name="Picture 5" descr="MCj0350434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5257800"/>
            <a:ext cx="1816100" cy="858838"/>
          </a:xfrm>
          <a:prstGeom prst="rect">
            <a:avLst/>
          </a:prstGeom>
          <a:noFill/>
          <a:extLst>
            <a:ext uri="{909E8E84-426E-40DD-AFC4-6F175D3DCCD1}">
              <a14:hiddenFill xmlns:a14="http://schemas.microsoft.com/office/drawing/2010/main">
                <a:solidFill>
                  <a:srgbClr val="FFFFFF"/>
                </a:solidFill>
              </a14:hiddenFill>
            </a:ext>
          </a:extLst>
        </p:spPr>
      </p:pic>
      <p:pic>
        <p:nvPicPr>
          <p:cNvPr id="25606" name="Picture 6" descr="MCj0350434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V="1">
            <a:off x="6477000" y="5257800"/>
            <a:ext cx="1816100" cy="858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374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Radiometric Dating</a:t>
            </a:r>
          </a:p>
        </p:txBody>
      </p:sp>
      <p:pic>
        <p:nvPicPr>
          <p:cNvPr id="26627" name="Picture 3" descr="j022917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819400"/>
            <a:ext cx="1481138" cy="2284413"/>
          </a:xfrm>
          <a:prstGeom prst="rect">
            <a:avLst/>
          </a:prstGeom>
          <a:noFill/>
          <a:extLst>
            <a:ext uri="{909E8E84-426E-40DD-AFC4-6F175D3DCCD1}">
              <a14:hiddenFill xmlns:a14="http://schemas.microsoft.com/office/drawing/2010/main">
                <a:solidFill>
                  <a:srgbClr val="FFFFFF"/>
                </a:solidFill>
              </a14:hiddenFill>
            </a:ext>
          </a:extLst>
        </p:spPr>
      </p:pic>
      <p:sp>
        <p:nvSpPr>
          <p:cNvPr id="26628" name="Text Box 4"/>
          <p:cNvSpPr txBox="1">
            <a:spLocks noChangeArrowheads="1"/>
          </p:cNvSpPr>
          <p:nvPr/>
        </p:nvSpPr>
        <p:spPr bwMode="auto">
          <a:xfrm>
            <a:off x="304800" y="1676400"/>
            <a:ext cx="6781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Tahoma" pitchFamily="84" charset="0"/>
              </a:rPr>
              <a:t>Now that you have learned about the different radiometric dating methods (isotopes), can you explain why carbon-14 can be used to date a 40,000 year old tree, but uranium cannot?</a:t>
            </a:r>
          </a:p>
        </p:txBody>
      </p:sp>
      <p:sp>
        <p:nvSpPr>
          <p:cNvPr id="26629" name="Text Box 5"/>
          <p:cNvSpPr txBox="1">
            <a:spLocks noChangeArrowheads="1"/>
          </p:cNvSpPr>
          <p:nvPr/>
        </p:nvSpPr>
        <p:spPr bwMode="auto">
          <a:xfrm>
            <a:off x="381000" y="3200400"/>
            <a:ext cx="66294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Tahoma" pitchFamily="84" charset="0"/>
              </a:rPr>
              <a:t>The 40,000 year old tree is/was a living organism.  Remember, all living organisms contain both carbon-14 and carbon-12.  Thus, radiocarbon dating would be an appropriate method to use to determine the date of the tree.  Uranium is used to date rock samples that are more than 10 million years old.</a:t>
            </a:r>
          </a:p>
        </p:txBody>
      </p:sp>
    </p:spTree>
    <p:extLst>
      <p:ext uri="{BB962C8B-B14F-4D97-AF65-F5344CB8AC3E}">
        <p14:creationId xmlns:p14="http://schemas.microsoft.com/office/powerpoint/2010/main" val="2761322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 calcmode="lin" valueType="num">
                                      <p:cBhvr additive="base">
                                        <p:cTn id="7" dur="500" fill="hold"/>
                                        <p:tgtEl>
                                          <p:spTgt spid="26629"/>
                                        </p:tgtEl>
                                        <p:attrNameLst>
                                          <p:attrName>ppt_x</p:attrName>
                                        </p:attrNameLst>
                                      </p:cBhvr>
                                      <p:tavLst>
                                        <p:tav tm="0">
                                          <p:val>
                                            <p:strVal val="#ppt_x"/>
                                          </p:val>
                                        </p:tav>
                                        <p:tav tm="100000">
                                          <p:val>
                                            <p:strVal val="#ppt_x"/>
                                          </p:val>
                                        </p:tav>
                                      </p:tavLst>
                                    </p:anim>
                                    <p:anim calcmode="lin" valueType="num">
                                      <p:cBhvr additive="base">
                                        <p:cTn id="8" dur="500" fill="hold"/>
                                        <p:tgtEl>
                                          <p:spTgt spid="266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51520" y="238126"/>
            <a:ext cx="5286375" cy="346075"/>
          </a:xfrm>
        </p:spPr>
        <p:txBody>
          <a:bodyPr>
            <a:normAutofit fontScale="90000"/>
          </a:bodyPr>
          <a:lstStyle/>
          <a:p>
            <a:pPr algn="l" eaLnBrk="1" hangingPunct="1"/>
            <a:r>
              <a:rPr lang="en-AU" altLang="en-US" sz="1800" dirty="0"/>
              <a:t>Formation of Carbon-14</a:t>
            </a:r>
          </a:p>
        </p:txBody>
      </p:sp>
      <p:sp>
        <p:nvSpPr>
          <p:cNvPr id="2051" name="Rectangle 3"/>
          <p:cNvSpPr>
            <a:spLocks noChangeArrowheads="1"/>
          </p:cNvSpPr>
          <p:nvPr/>
        </p:nvSpPr>
        <p:spPr bwMode="auto">
          <a:xfrm>
            <a:off x="428625" y="642938"/>
            <a:ext cx="81438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solidFill>
                  <a:srgbClr val="C09200"/>
                </a:solidFill>
              </a:rPr>
              <a:t>The amount of carbon-14 in the atmosphere is fairly constant, due to the effect of cosmic rays. Energetic neutrons are absorbed by nitrogen atoms and carbon-14 is created</a:t>
            </a:r>
            <a:r>
              <a:rPr lang="en-US" altLang="en-US" sz="2400"/>
              <a:t>.</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76525"/>
            <a:ext cx="8990013"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7741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51520" y="184150"/>
            <a:ext cx="5286375" cy="346075"/>
          </a:xfrm>
        </p:spPr>
        <p:txBody>
          <a:bodyPr>
            <a:normAutofit fontScale="90000"/>
          </a:bodyPr>
          <a:lstStyle/>
          <a:p>
            <a:pPr algn="l" eaLnBrk="1" hangingPunct="1"/>
            <a:r>
              <a:rPr lang="en-AU" altLang="en-US" sz="1800" dirty="0"/>
              <a:t>Decay of Carbon-14</a:t>
            </a:r>
          </a:p>
        </p:txBody>
      </p:sp>
      <p:sp>
        <p:nvSpPr>
          <p:cNvPr id="3075" name="Rectangle 3"/>
          <p:cNvSpPr>
            <a:spLocks noChangeArrowheads="1"/>
          </p:cNvSpPr>
          <p:nvPr/>
        </p:nvSpPr>
        <p:spPr bwMode="auto">
          <a:xfrm>
            <a:off x="428625" y="642938"/>
            <a:ext cx="8143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solidFill>
                  <a:srgbClr val="C09200"/>
                </a:solidFill>
              </a:rPr>
              <a:t>Carbon – 14 is unstable, and eventually decays to nitrogen by emitting a beta particle.</a:t>
            </a:r>
            <a:endParaRPr lang="en-US" altLang="en-US" sz="2400"/>
          </a:p>
        </p:txBody>
      </p:sp>
      <p:sp>
        <p:nvSpPr>
          <p:cNvPr id="3076" name="Rectangle 4"/>
          <p:cNvSpPr>
            <a:spLocks noChangeArrowheads="1"/>
          </p:cNvSpPr>
          <p:nvPr/>
        </p:nvSpPr>
        <p:spPr bwMode="auto">
          <a:xfrm>
            <a:off x="0" y="5357813"/>
            <a:ext cx="914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solidFill>
                  <a:srgbClr val="C09200"/>
                </a:solidFill>
              </a:rPr>
              <a:t>The carbon-14 isotope has a half-life of approximately 5730 years.</a:t>
            </a:r>
          </a:p>
        </p:txBody>
      </p:sp>
      <p:pic>
        <p:nvPicPr>
          <p:cNvPr id="307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38" y="2662238"/>
            <a:ext cx="8905875"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0525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7504" y="190501"/>
            <a:ext cx="5286375" cy="346075"/>
          </a:xfrm>
        </p:spPr>
        <p:txBody>
          <a:bodyPr>
            <a:normAutofit fontScale="90000"/>
          </a:bodyPr>
          <a:lstStyle/>
          <a:p>
            <a:pPr algn="l" eaLnBrk="1" hangingPunct="1"/>
            <a:r>
              <a:rPr lang="en-AU" altLang="en-US" sz="1800" dirty="0"/>
              <a:t>Carbon Dating</a:t>
            </a:r>
          </a:p>
        </p:txBody>
      </p:sp>
      <p:sp>
        <p:nvSpPr>
          <p:cNvPr id="4099" name="Rectangle 3"/>
          <p:cNvSpPr>
            <a:spLocks noChangeArrowheads="1"/>
          </p:cNvSpPr>
          <p:nvPr/>
        </p:nvSpPr>
        <p:spPr bwMode="auto">
          <a:xfrm>
            <a:off x="428625" y="1218286"/>
            <a:ext cx="8143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dirty="0">
                <a:solidFill>
                  <a:srgbClr val="C09200"/>
                </a:solidFill>
              </a:rPr>
              <a:t>Carbon dating is possible due to the presence of minute quantities of radioactive carbon-14 in the atmosphere.</a:t>
            </a:r>
          </a:p>
        </p:txBody>
      </p:sp>
      <p:sp>
        <p:nvSpPr>
          <p:cNvPr id="4100" name="Rectangle 5"/>
          <p:cNvSpPr>
            <a:spLocks noChangeArrowheads="1"/>
          </p:cNvSpPr>
          <p:nvPr/>
        </p:nvSpPr>
        <p:spPr bwMode="auto">
          <a:xfrm>
            <a:off x="428625" y="3105150"/>
            <a:ext cx="8286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C-14 is taken in by plants as carbon dioxide and by animals through their food.</a:t>
            </a:r>
          </a:p>
        </p:txBody>
      </p:sp>
      <p:sp>
        <p:nvSpPr>
          <p:cNvPr id="4101" name="Rectangle 6"/>
          <p:cNvSpPr>
            <a:spLocks noChangeArrowheads="1"/>
          </p:cNvSpPr>
          <p:nvPr/>
        </p:nvSpPr>
        <p:spPr bwMode="auto">
          <a:xfrm>
            <a:off x="428625" y="3643313"/>
            <a:ext cx="7500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When a living thing dies it stops taking in carbon-14.</a:t>
            </a:r>
          </a:p>
        </p:txBody>
      </p:sp>
      <p:sp>
        <p:nvSpPr>
          <p:cNvPr id="4102" name="Rectangle 7"/>
          <p:cNvSpPr>
            <a:spLocks noChangeArrowheads="1"/>
          </p:cNvSpPr>
          <p:nvPr/>
        </p:nvSpPr>
        <p:spPr bwMode="auto">
          <a:xfrm>
            <a:off x="428625" y="4286250"/>
            <a:ext cx="8429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The percentage of carbon-14 in the organisms remains drops off at a known rate</a:t>
            </a:r>
          </a:p>
        </p:txBody>
      </p:sp>
      <p:sp>
        <p:nvSpPr>
          <p:cNvPr id="4103" name="Rectangle 8"/>
          <p:cNvSpPr>
            <a:spLocks noChangeArrowheads="1"/>
          </p:cNvSpPr>
          <p:nvPr/>
        </p:nvSpPr>
        <p:spPr bwMode="auto">
          <a:xfrm>
            <a:off x="428625" y="4857750"/>
            <a:ext cx="83581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By comparing the carbon-14 to carbon-12 ratio in the remains it is possible to tell its age.</a:t>
            </a:r>
          </a:p>
        </p:txBody>
      </p:sp>
      <p:sp>
        <p:nvSpPr>
          <p:cNvPr id="4104" name="Rectangle 9"/>
          <p:cNvSpPr>
            <a:spLocks noChangeArrowheads="1"/>
          </p:cNvSpPr>
          <p:nvPr/>
        </p:nvSpPr>
        <p:spPr bwMode="auto">
          <a:xfrm>
            <a:off x="428625" y="5643563"/>
            <a:ext cx="8429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Carbon dating is useful for dating once living organisms up to about 50,000 years</a:t>
            </a:r>
          </a:p>
        </p:txBody>
      </p:sp>
    </p:spTree>
    <p:extLst>
      <p:ext uri="{BB962C8B-B14F-4D97-AF65-F5344CB8AC3E}">
        <p14:creationId xmlns:p14="http://schemas.microsoft.com/office/powerpoint/2010/main" val="966386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51520" y="188640"/>
            <a:ext cx="5286375" cy="346075"/>
          </a:xfrm>
        </p:spPr>
        <p:txBody>
          <a:bodyPr>
            <a:normAutofit fontScale="90000"/>
          </a:bodyPr>
          <a:lstStyle/>
          <a:p>
            <a:pPr algn="l" eaLnBrk="1" hangingPunct="1"/>
            <a:r>
              <a:rPr lang="en-AU" altLang="en-US" sz="1800" dirty="0"/>
              <a:t>Carbon Dating Graph</a:t>
            </a:r>
          </a:p>
        </p:txBody>
      </p:sp>
      <p:pic>
        <p:nvPicPr>
          <p:cNvPr id="51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1143000"/>
            <a:ext cx="8853488" cy="430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10"/>
          <p:cNvSpPr>
            <a:spLocks noChangeArrowheads="1"/>
          </p:cNvSpPr>
          <p:nvPr/>
        </p:nvSpPr>
        <p:spPr bwMode="auto">
          <a:xfrm>
            <a:off x="571500" y="5572125"/>
            <a:ext cx="8143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i="1"/>
              <a:t>Carbon-14 decay curve. The age of once living organisms can be determined from measurement</a:t>
            </a:r>
            <a:r>
              <a:rPr lang="en-US" altLang="en-US"/>
              <a:t> </a:t>
            </a:r>
            <a:r>
              <a:rPr lang="en-US" altLang="en-US" i="1"/>
              <a:t>of the carbon-14 activity present in the specimen.</a:t>
            </a:r>
            <a:endParaRPr lang="en-US" altLang="en-US"/>
          </a:p>
        </p:txBody>
      </p:sp>
    </p:spTree>
    <p:extLst>
      <p:ext uri="{BB962C8B-B14F-4D97-AF65-F5344CB8AC3E}">
        <p14:creationId xmlns:p14="http://schemas.microsoft.com/office/powerpoint/2010/main" val="102869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wn Arrow 1"/>
          <p:cNvSpPr/>
          <p:nvPr/>
        </p:nvSpPr>
        <p:spPr>
          <a:xfrm rot="10800000">
            <a:off x="4403026" y="1863740"/>
            <a:ext cx="337948" cy="72043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a:extLst>
              <a:ext uri="{FF2B5EF4-FFF2-40B4-BE49-F238E27FC236}">
                <a16:creationId xmlns:a16="http://schemas.microsoft.com/office/drawing/2014/main" id="{E9C9D917-4C93-314E-10F4-5DDF87B4974E}"/>
              </a:ext>
            </a:extLst>
          </p:cNvPr>
          <p:cNvPicPr>
            <a:picLocks noChangeAspect="1"/>
          </p:cNvPicPr>
          <p:nvPr/>
        </p:nvPicPr>
        <p:blipFill>
          <a:blip r:embed="rId2"/>
          <a:stretch>
            <a:fillRect/>
          </a:stretch>
        </p:blipFill>
        <p:spPr>
          <a:xfrm>
            <a:off x="0" y="218968"/>
            <a:ext cx="9144000" cy="1587500"/>
          </a:xfrm>
          <a:prstGeom prst="rect">
            <a:avLst/>
          </a:prstGeom>
        </p:spPr>
      </p:pic>
      <p:pic>
        <p:nvPicPr>
          <p:cNvPr id="7" name="Picture 6">
            <a:extLst>
              <a:ext uri="{FF2B5EF4-FFF2-40B4-BE49-F238E27FC236}">
                <a16:creationId xmlns:a16="http://schemas.microsoft.com/office/drawing/2014/main" id="{37FC51D6-0207-5E59-B6F3-59B6B93E87E6}"/>
              </a:ext>
            </a:extLst>
          </p:cNvPr>
          <p:cNvPicPr>
            <a:picLocks noChangeAspect="1"/>
          </p:cNvPicPr>
          <p:nvPr/>
        </p:nvPicPr>
        <p:blipFill>
          <a:blip r:embed="rId3"/>
          <a:stretch>
            <a:fillRect/>
          </a:stretch>
        </p:blipFill>
        <p:spPr>
          <a:xfrm>
            <a:off x="0" y="2595826"/>
            <a:ext cx="9144000" cy="4248472"/>
          </a:xfrm>
          <a:prstGeom prst="rect">
            <a:avLst/>
          </a:prstGeom>
        </p:spPr>
      </p:pic>
    </p:spTree>
    <p:extLst>
      <p:ext uri="{BB962C8B-B14F-4D97-AF65-F5344CB8AC3E}">
        <p14:creationId xmlns:p14="http://schemas.microsoft.com/office/powerpoint/2010/main" val="239419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346075"/>
            <a:ext cx="5286375" cy="346075"/>
          </a:xfrm>
        </p:spPr>
        <p:txBody>
          <a:bodyPr>
            <a:normAutofit fontScale="90000"/>
          </a:bodyPr>
          <a:lstStyle/>
          <a:p>
            <a:pPr algn="l" eaLnBrk="1" hangingPunct="1"/>
            <a:r>
              <a:rPr lang="en-AU" altLang="en-US" sz="1800"/>
              <a:t>Question 2.3</a:t>
            </a:r>
          </a:p>
        </p:txBody>
      </p:sp>
      <p:pic>
        <p:nvPicPr>
          <p:cNvPr id="61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3" y="1000125"/>
            <a:ext cx="8802687"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25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346075"/>
            <a:ext cx="5286375" cy="346075"/>
          </a:xfrm>
        </p:spPr>
        <p:txBody>
          <a:bodyPr>
            <a:normAutofit fontScale="90000"/>
          </a:bodyPr>
          <a:lstStyle/>
          <a:p>
            <a:pPr algn="l" eaLnBrk="1" hangingPunct="1"/>
            <a:r>
              <a:rPr lang="en-AU" altLang="en-US" sz="1800"/>
              <a:t>Question 2.4 a &amp; b</a:t>
            </a:r>
          </a:p>
        </p:txBody>
      </p:sp>
      <p:pic>
        <p:nvPicPr>
          <p:cNvPr id="71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857250"/>
            <a:ext cx="8786812"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9375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346075"/>
            <a:ext cx="5286375" cy="346075"/>
          </a:xfrm>
        </p:spPr>
        <p:txBody>
          <a:bodyPr>
            <a:normAutofit fontScale="90000"/>
          </a:bodyPr>
          <a:lstStyle/>
          <a:p>
            <a:pPr algn="l" eaLnBrk="1" hangingPunct="1"/>
            <a:r>
              <a:rPr lang="en-AU" altLang="en-US" sz="1800"/>
              <a:t>Question 2.4 c &amp; d</a:t>
            </a:r>
          </a:p>
        </p:txBody>
      </p:sp>
      <p:pic>
        <p:nvPicPr>
          <p:cNvPr id="81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642938"/>
            <a:ext cx="8929687"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4272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AU" dirty="0"/>
              <a:t>Question</a:t>
            </a:r>
          </a:p>
        </p:txBody>
      </p:sp>
      <p:sp>
        <p:nvSpPr>
          <p:cNvPr id="3" name="Content Placeholder 2"/>
          <p:cNvSpPr>
            <a:spLocks noGrp="1"/>
          </p:cNvSpPr>
          <p:nvPr>
            <p:ph idx="1"/>
          </p:nvPr>
        </p:nvSpPr>
        <p:spPr>
          <a:xfrm>
            <a:off x="457200" y="836712"/>
            <a:ext cx="8229600" cy="5289451"/>
          </a:xfrm>
        </p:spPr>
        <p:txBody>
          <a:bodyPr>
            <a:normAutofit/>
          </a:bodyPr>
          <a:lstStyle/>
          <a:p>
            <a:pPr marL="0" indent="0">
              <a:buNone/>
            </a:pPr>
            <a:r>
              <a:rPr lang="en-AU" sz="2400" dirty="0"/>
              <a:t>There are 9.00 x 10</a:t>
            </a:r>
            <a:r>
              <a:rPr lang="en-AU" sz="2400" baseline="30000" dirty="0"/>
              <a:t>18</a:t>
            </a:r>
            <a:r>
              <a:rPr lang="en-AU" sz="2400" dirty="0"/>
              <a:t> atoms in a sample of a radioactive element. If the element has a half-life of 10.0 minutes, calculate how many atoms of this element remain after 1.00 hour.</a:t>
            </a:r>
          </a:p>
        </p:txBody>
      </p:sp>
    </p:spTree>
    <p:extLst>
      <p:ext uri="{BB962C8B-B14F-4D97-AF65-F5344CB8AC3E}">
        <p14:creationId xmlns:p14="http://schemas.microsoft.com/office/powerpoint/2010/main" val="805662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AU" dirty="0"/>
              <a:t>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6712"/>
                <a:ext cx="8229600" cy="5289451"/>
              </a:xfrm>
            </p:spPr>
            <p:txBody>
              <a:bodyPr>
                <a:normAutofit lnSpcReduction="10000"/>
              </a:bodyPr>
              <a:lstStyle/>
              <a:p>
                <a:pPr marL="0" indent="0">
                  <a:buNone/>
                </a:pPr>
                <a:r>
                  <a:rPr lang="en-AU" sz="2400" dirty="0"/>
                  <a:t>There are 9.00 x 10</a:t>
                </a:r>
                <a:r>
                  <a:rPr lang="en-AU" sz="2400" baseline="30000" dirty="0"/>
                  <a:t>18</a:t>
                </a:r>
                <a:r>
                  <a:rPr lang="en-AU" sz="2400" dirty="0"/>
                  <a:t> atoms in a sample of a radioactive element. If the element has a half-life of 10.0 minutes, calculate how many atoms of this element remain after 1.00 hour.</a:t>
                </a:r>
              </a:p>
              <a:p>
                <a:pPr marL="0" indent="0">
                  <a:buNone/>
                </a:pPr>
                <a14:m>
                  <m:oMathPara xmlns:m="http://schemas.openxmlformats.org/officeDocument/2006/math">
                    <m:oMathParaPr>
                      <m:jc m:val="centerGroup"/>
                    </m:oMathParaPr>
                    <m:oMath xmlns:m="http://schemas.openxmlformats.org/officeDocument/2006/math">
                      <m:r>
                        <a:rPr lang="en-AU" i="1" cap="all" smtClean="0">
                          <a:solidFill>
                            <a:srgbClr val="FF0000"/>
                          </a:solidFill>
                          <a:latin typeface="Cambria Math" panose="02040503050406030204" pitchFamily="18" charset="0"/>
                        </a:rPr>
                        <m:t>𝑁</m:t>
                      </m:r>
                      <m:r>
                        <a:rPr lang="en-AU" i="1" cap="all" smtClean="0">
                          <a:solidFill>
                            <a:srgbClr val="FF0000"/>
                          </a:solidFill>
                          <a:latin typeface="Cambria Math" panose="02040503050406030204" pitchFamily="18" charset="0"/>
                        </a:rPr>
                        <m:t>=</m:t>
                      </m:r>
                      <m:sSub>
                        <m:sSubPr>
                          <m:ctrlPr>
                            <a:rPr lang="en-AU" i="1" cap="all">
                              <a:solidFill>
                                <a:srgbClr val="FF0000"/>
                              </a:solidFill>
                              <a:latin typeface="Cambria Math" panose="02040503050406030204" pitchFamily="18" charset="0"/>
                            </a:rPr>
                          </m:ctrlPr>
                        </m:sSubPr>
                        <m:e>
                          <m:r>
                            <a:rPr lang="en-AU" i="1" cap="all">
                              <a:solidFill>
                                <a:srgbClr val="FF0000"/>
                              </a:solidFill>
                              <a:latin typeface="Cambria Math" panose="02040503050406030204" pitchFamily="18" charset="0"/>
                            </a:rPr>
                            <m:t>𝑁</m:t>
                          </m:r>
                        </m:e>
                        <m:sub>
                          <m:r>
                            <a:rPr lang="en-AU" i="1" cap="all">
                              <a:solidFill>
                                <a:srgbClr val="FF0000"/>
                              </a:solidFill>
                              <a:latin typeface="Cambria Math" panose="02040503050406030204" pitchFamily="18" charset="0"/>
                            </a:rPr>
                            <m:t>0</m:t>
                          </m:r>
                        </m:sub>
                      </m:sSub>
                      <m:sSup>
                        <m:sSupPr>
                          <m:ctrlPr>
                            <a:rPr lang="en-AU" i="1" cap="all">
                              <a:solidFill>
                                <a:srgbClr val="FF0000"/>
                              </a:solidFill>
                              <a:latin typeface="Cambria Math" panose="02040503050406030204" pitchFamily="18" charset="0"/>
                            </a:rPr>
                          </m:ctrlPr>
                        </m:sSupPr>
                        <m:e>
                          <m:d>
                            <m:dPr>
                              <m:ctrlPr>
                                <a:rPr lang="en-AU" i="1" cap="all">
                                  <a:solidFill>
                                    <a:srgbClr val="FF0000"/>
                                  </a:solidFill>
                                  <a:latin typeface="Cambria Math" panose="02040503050406030204" pitchFamily="18" charset="0"/>
                                </a:rPr>
                              </m:ctrlPr>
                            </m:dPr>
                            <m:e>
                              <m:f>
                                <m:fPr>
                                  <m:ctrlPr>
                                    <a:rPr lang="en-AU" i="1" cap="all">
                                      <a:solidFill>
                                        <a:srgbClr val="FF0000"/>
                                      </a:solidFill>
                                      <a:latin typeface="Cambria Math" panose="02040503050406030204" pitchFamily="18" charset="0"/>
                                    </a:rPr>
                                  </m:ctrlPr>
                                </m:fPr>
                                <m:num>
                                  <m:r>
                                    <a:rPr lang="en-AU" i="1" cap="all">
                                      <a:solidFill>
                                        <a:srgbClr val="FF0000"/>
                                      </a:solidFill>
                                      <a:latin typeface="Cambria Math" panose="02040503050406030204" pitchFamily="18" charset="0"/>
                                    </a:rPr>
                                    <m:t>1</m:t>
                                  </m:r>
                                </m:num>
                                <m:den>
                                  <m:r>
                                    <a:rPr lang="en-AU" i="1" cap="all">
                                      <a:solidFill>
                                        <a:srgbClr val="FF0000"/>
                                      </a:solidFill>
                                      <a:latin typeface="Cambria Math" panose="02040503050406030204" pitchFamily="18" charset="0"/>
                                    </a:rPr>
                                    <m:t>2</m:t>
                                  </m:r>
                                </m:den>
                              </m:f>
                            </m:e>
                          </m:d>
                        </m:e>
                        <m:sup>
                          <m:r>
                            <a:rPr lang="en-AU" i="1" cap="all">
                              <a:solidFill>
                                <a:srgbClr val="FF0000"/>
                              </a:solidFill>
                              <a:latin typeface="Cambria Math" panose="02040503050406030204" pitchFamily="18" charset="0"/>
                            </a:rPr>
                            <m:t>𝑛</m:t>
                          </m:r>
                        </m:sup>
                      </m:sSup>
                    </m:oMath>
                  </m:oMathPara>
                </a14:m>
                <a:endParaRPr lang="en-AU" i="1" cap="all" dirty="0">
                  <a:solidFill>
                    <a:srgbClr val="FF0000"/>
                  </a:solidFill>
                </a:endParaRPr>
              </a:p>
              <a:p>
                <a:pPr marL="0" indent="0">
                  <a:buNone/>
                </a:pPr>
                <a:r>
                  <a:rPr lang="en-AU" cap="all" dirty="0">
                    <a:solidFill>
                      <a:srgbClr val="FF0000"/>
                    </a:solidFill>
                  </a:rPr>
                  <a:t>	</a:t>
                </a:r>
                <a14:m>
                  <m:oMath xmlns:m="http://schemas.openxmlformats.org/officeDocument/2006/math">
                    <m:f>
                      <m:fPr>
                        <m:type m:val="lin"/>
                        <m:ctrlPr>
                          <a:rPr lang="en-AU" i="1" cap="all">
                            <a:solidFill>
                              <a:srgbClr val="FF0000"/>
                            </a:solidFill>
                            <a:latin typeface="Cambria Math" panose="02040503050406030204" pitchFamily="18" charset="0"/>
                          </a:rPr>
                        </m:ctrlPr>
                      </m:fPr>
                      <m:num>
                        <m:r>
                          <a:rPr lang="en-AU" i="1" cap="all">
                            <a:solidFill>
                              <a:srgbClr val="FF0000"/>
                            </a:solidFill>
                            <a:latin typeface="Cambria Math" panose="02040503050406030204" pitchFamily="18" charset="0"/>
                          </a:rPr>
                          <m:t>60 </m:t>
                        </m:r>
                        <m:r>
                          <a:rPr lang="en-AU" i="1" cap="all">
                            <a:solidFill>
                              <a:srgbClr val="FF0000"/>
                            </a:solidFill>
                            <a:latin typeface="Cambria Math" panose="02040503050406030204" pitchFamily="18" charset="0"/>
                          </a:rPr>
                          <m:t>𝑚𝑖𝑛𝑠</m:t>
                        </m:r>
                      </m:num>
                      <m:den>
                        <m:r>
                          <a:rPr lang="en-AU" i="1" cap="all">
                            <a:solidFill>
                              <a:srgbClr val="FF0000"/>
                            </a:solidFill>
                            <a:latin typeface="Cambria Math" panose="02040503050406030204" pitchFamily="18" charset="0"/>
                          </a:rPr>
                          <m:t>10 </m:t>
                        </m:r>
                        <m:r>
                          <a:rPr lang="en-AU" i="1" cap="all">
                            <a:solidFill>
                              <a:srgbClr val="FF0000"/>
                            </a:solidFill>
                            <a:latin typeface="Cambria Math" panose="02040503050406030204" pitchFamily="18" charset="0"/>
                          </a:rPr>
                          <m:t>𝑚𝑖𝑛𝑠</m:t>
                        </m:r>
                      </m:den>
                    </m:f>
                    <m:r>
                      <a:rPr lang="en-AU" i="1" cap="all">
                        <a:solidFill>
                          <a:srgbClr val="FF0000"/>
                        </a:solidFill>
                        <a:latin typeface="Cambria Math" panose="02040503050406030204" pitchFamily="18" charset="0"/>
                      </a:rPr>
                      <m:t>=6 </m:t>
                    </m:r>
                    <m:r>
                      <a:rPr lang="en-AU" i="1" cap="all">
                        <a:solidFill>
                          <a:srgbClr val="FF0000"/>
                        </a:solidFill>
                        <a:latin typeface="Cambria Math" panose="02040503050406030204" pitchFamily="18" charset="0"/>
                      </a:rPr>
                      <m:t>h𝑎𝑙𝑓</m:t>
                    </m:r>
                    <m:r>
                      <a:rPr lang="en-AU" i="1" cap="all">
                        <a:solidFill>
                          <a:srgbClr val="FF0000"/>
                        </a:solidFill>
                        <a:latin typeface="Cambria Math" panose="02040503050406030204" pitchFamily="18" charset="0"/>
                      </a:rPr>
                      <m:t> </m:t>
                    </m:r>
                    <m:r>
                      <a:rPr lang="en-AU" i="1" cap="all">
                        <a:solidFill>
                          <a:srgbClr val="FF0000"/>
                        </a:solidFill>
                        <a:latin typeface="Cambria Math" panose="02040503050406030204" pitchFamily="18" charset="0"/>
                      </a:rPr>
                      <m:t>𝑙𝑖𝑣𝑒𝑠</m:t>
                    </m:r>
                    <m:r>
                      <a:rPr lang="en-AU" i="1" cap="all">
                        <a:solidFill>
                          <a:srgbClr val="FF0000"/>
                        </a:solidFill>
                        <a:latin typeface="Cambria Math" panose="02040503050406030204" pitchFamily="18" charset="0"/>
                      </a:rPr>
                      <m:t> </m:t>
                    </m:r>
                  </m:oMath>
                </a14:m>
                <a:r>
                  <a:rPr lang="en-AU" cap="all" dirty="0">
                    <a:solidFill>
                      <a:srgbClr val="FF0000"/>
                    </a:solidFill>
                  </a:rPr>
                  <a:t>		</a:t>
                </a:r>
                <a:endParaRPr lang="en-AU" dirty="0">
                  <a:solidFill>
                    <a:srgbClr val="FF0000"/>
                  </a:solidFill>
                </a:endParaRPr>
              </a:p>
              <a:p>
                <a:pPr marL="0" indent="0">
                  <a:buNone/>
                </a:pPr>
                <a:r>
                  <a:rPr lang="en-AU" cap="all" dirty="0">
                    <a:solidFill>
                      <a:srgbClr val="FF0000"/>
                    </a:solidFill>
                  </a:rPr>
                  <a:t>	</a:t>
                </a:r>
                <a14:m>
                  <m:oMath xmlns:m="http://schemas.openxmlformats.org/officeDocument/2006/math">
                    <m:r>
                      <a:rPr lang="en-AU" i="1" cap="all">
                        <a:solidFill>
                          <a:srgbClr val="FF0000"/>
                        </a:solidFill>
                        <a:latin typeface="Cambria Math" panose="02040503050406030204" pitchFamily="18" charset="0"/>
                      </a:rPr>
                      <m:t>𝑁</m:t>
                    </m:r>
                    <m:r>
                      <a:rPr lang="en-AU" i="1" cap="all">
                        <a:solidFill>
                          <a:srgbClr val="FF0000"/>
                        </a:solidFill>
                        <a:latin typeface="Cambria Math" panose="02040503050406030204" pitchFamily="18" charset="0"/>
                      </a:rPr>
                      <m:t>=9.00×</m:t>
                    </m:r>
                    <m:sSup>
                      <m:sSupPr>
                        <m:ctrlPr>
                          <a:rPr lang="en-AU" i="1" cap="all">
                            <a:solidFill>
                              <a:srgbClr val="FF0000"/>
                            </a:solidFill>
                            <a:latin typeface="Cambria Math" panose="02040503050406030204" pitchFamily="18" charset="0"/>
                          </a:rPr>
                        </m:ctrlPr>
                      </m:sSupPr>
                      <m:e>
                        <m:r>
                          <a:rPr lang="en-AU" i="1" cap="all">
                            <a:solidFill>
                              <a:srgbClr val="FF0000"/>
                            </a:solidFill>
                            <a:latin typeface="Cambria Math" panose="02040503050406030204" pitchFamily="18" charset="0"/>
                          </a:rPr>
                          <m:t>10</m:t>
                        </m:r>
                      </m:e>
                      <m:sup>
                        <m:r>
                          <a:rPr lang="en-AU" i="1" cap="all">
                            <a:solidFill>
                              <a:srgbClr val="FF0000"/>
                            </a:solidFill>
                            <a:latin typeface="Cambria Math" panose="02040503050406030204" pitchFamily="18" charset="0"/>
                          </a:rPr>
                          <m:t>18</m:t>
                        </m:r>
                      </m:sup>
                    </m:sSup>
                    <m:sSup>
                      <m:sSupPr>
                        <m:ctrlPr>
                          <a:rPr lang="en-AU" i="1" cap="all">
                            <a:solidFill>
                              <a:srgbClr val="FF0000"/>
                            </a:solidFill>
                            <a:latin typeface="Cambria Math" panose="02040503050406030204" pitchFamily="18" charset="0"/>
                          </a:rPr>
                        </m:ctrlPr>
                      </m:sSupPr>
                      <m:e>
                        <m:d>
                          <m:dPr>
                            <m:ctrlPr>
                              <a:rPr lang="en-AU" i="1" cap="all">
                                <a:solidFill>
                                  <a:srgbClr val="FF0000"/>
                                </a:solidFill>
                                <a:latin typeface="Cambria Math" panose="02040503050406030204" pitchFamily="18" charset="0"/>
                              </a:rPr>
                            </m:ctrlPr>
                          </m:dPr>
                          <m:e>
                            <m:f>
                              <m:fPr>
                                <m:ctrlPr>
                                  <a:rPr lang="en-AU" i="1" cap="all">
                                    <a:solidFill>
                                      <a:srgbClr val="FF0000"/>
                                    </a:solidFill>
                                    <a:latin typeface="Cambria Math" panose="02040503050406030204" pitchFamily="18" charset="0"/>
                                  </a:rPr>
                                </m:ctrlPr>
                              </m:fPr>
                              <m:num>
                                <m:r>
                                  <a:rPr lang="en-AU" i="1" cap="all">
                                    <a:solidFill>
                                      <a:srgbClr val="FF0000"/>
                                    </a:solidFill>
                                    <a:latin typeface="Cambria Math" panose="02040503050406030204" pitchFamily="18" charset="0"/>
                                  </a:rPr>
                                  <m:t>1</m:t>
                                </m:r>
                              </m:num>
                              <m:den>
                                <m:r>
                                  <a:rPr lang="en-AU" i="1" cap="all">
                                    <a:solidFill>
                                      <a:srgbClr val="FF0000"/>
                                    </a:solidFill>
                                    <a:latin typeface="Cambria Math" panose="02040503050406030204" pitchFamily="18" charset="0"/>
                                  </a:rPr>
                                  <m:t>2</m:t>
                                </m:r>
                              </m:den>
                            </m:f>
                          </m:e>
                        </m:d>
                      </m:e>
                      <m:sup>
                        <m:r>
                          <a:rPr lang="en-AU" i="1" cap="all">
                            <a:solidFill>
                              <a:srgbClr val="FF0000"/>
                            </a:solidFill>
                            <a:latin typeface="Cambria Math" panose="02040503050406030204" pitchFamily="18" charset="0"/>
                          </a:rPr>
                          <m:t>6</m:t>
                        </m:r>
                      </m:sup>
                    </m:sSup>
                  </m:oMath>
                </a14:m>
                <a:r>
                  <a:rPr lang="en-AU" cap="all" dirty="0">
                    <a:solidFill>
                      <a:srgbClr val="FF0000"/>
                    </a:solidFill>
                  </a:rPr>
                  <a:t>				</a:t>
                </a:r>
                <a:endParaRPr lang="en-AU" dirty="0">
                  <a:solidFill>
                    <a:srgbClr val="FF0000"/>
                  </a:solidFill>
                </a:endParaRPr>
              </a:p>
              <a:p>
                <a:pPr marL="0" indent="0">
                  <a:buNone/>
                </a:pPr>
                <a:r>
                  <a:rPr lang="en-AU" cap="all" dirty="0">
                    <a:solidFill>
                      <a:srgbClr val="FF0000"/>
                    </a:solidFill>
                  </a:rPr>
                  <a:t>	</a:t>
                </a:r>
                <a14:m>
                  <m:oMath xmlns:m="http://schemas.openxmlformats.org/officeDocument/2006/math">
                    <m:r>
                      <a:rPr lang="en-AU" i="1" cap="all">
                        <a:solidFill>
                          <a:srgbClr val="FF0000"/>
                        </a:solidFill>
                        <a:latin typeface="Cambria Math" panose="02040503050406030204" pitchFamily="18" charset="0"/>
                      </a:rPr>
                      <m:t>𝑁</m:t>
                    </m:r>
                    <m:r>
                      <a:rPr lang="en-AU" i="1" cap="all">
                        <a:solidFill>
                          <a:srgbClr val="FF0000"/>
                        </a:solidFill>
                        <a:latin typeface="Cambria Math" panose="02040503050406030204" pitchFamily="18" charset="0"/>
                      </a:rPr>
                      <m:t>=1.41×</m:t>
                    </m:r>
                    <m:sSup>
                      <m:sSupPr>
                        <m:ctrlPr>
                          <a:rPr lang="en-AU" i="1" cap="all">
                            <a:solidFill>
                              <a:srgbClr val="FF0000"/>
                            </a:solidFill>
                            <a:latin typeface="Cambria Math" panose="02040503050406030204" pitchFamily="18" charset="0"/>
                          </a:rPr>
                        </m:ctrlPr>
                      </m:sSupPr>
                      <m:e>
                        <m:r>
                          <a:rPr lang="en-AU" i="1" cap="all">
                            <a:solidFill>
                              <a:srgbClr val="FF0000"/>
                            </a:solidFill>
                            <a:latin typeface="Cambria Math" panose="02040503050406030204" pitchFamily="18" charset="0"/>
                          </a:rPr>
                          <m:t>10</m:t>
                        </m:r>
                      </m:e>
                      <m:sup>
                        <m:r>
                          <a:rPr lang="en-AU" i="1" cap="all">
                            <a:solidFill>
                              <a:srgbClr val="FF0000"/>
                            </a:solidFill>
                            <a:latin typeface="Cambria Math" panose="02040503050406030204" pitchFamily="18" charset="0"/>
                          </a:rPr>
                          <m:t>17</m:t>
                        </m:r>
                      </m:sup>
                    </m:sSup>
                    <m:r>
                      <a:rPr lang="en-AU" i="1" cap="all">
                        <a:solidFill>
                          <a:srgbClr val="FF0000"/>
                        </a:solidFill>
                        <a:latin typeface="Cambria Math" panose="02040503050406030204" pitchFamily="18" charset="0"/>
                      </a:rPr>
                      <m:t> </m:t>
                    </m:r>
                    <m:r>
                      <a:rPr lang="en-AU" i="1" cap="all">
                        <a:solidFill>
                          <a:srgbClr val="FF0000"/>
                        </a:solidFill>
                        <a:latin typeface="Cambria Math" panose="02040503050406030204" pitchFamily="18" charset="0"/>
                      </a:rPr>
                      <m:t>𝑎𝑡𝑜𝑚𝑠</m:t>
                    </m:r>
                  </m:oMath>
                </a14:m>
                <a:r>
                  <a:rPr lang="en-AU" cap="all" dirty="0">
                    <a:solidFill>
                      <a:srgbClr val="FF0000"/>
                    </a:solidFill>
                  </a:rPr>
                  <a:t>	</a:t>
                </a:r>
                <a:r>
                  <a:rPr lang="en-AU" cap="all" dirty="0"/>
                  <a:t>		</a:t>
                </a:r>
                <a:endParaRPr lang="en-AU" dirty="0"/>
              </a:p>
              <a:p>
                <a:pPr marL="0" indent="0">
                  <a:buNone/>
                </a:pPr>
                <a:endParaRPr lang="en-AU"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6712"/>
                <a:ext cx="8229600" cy="5289451"/>
              </a:xfrm>
              <a:blipFill>
                <a:blip r:embed="rId2"/>
                <a:stretch>
                  <a:fillRect l="-1111" t="-1613" r="-1704"/>
                </a:stretch>
              </a:blipFill>
            </p:spPr>
            <p:txBody>
              <a:bodyPr/>
              <a:lstStyle/>
              <a:p>
                <a:r>
                  <a:rPr lang="en-AU">
                    <a:noFill/>
                  </a:rPr>
                  <a:t> </a:t>
                </a:r>
              </a:p>
            </p:txBody>
          </p:sp>
        </mc:Fallback>
      </mc:AlternateContent>
    </p:spTree>
    <p:extLst>
      <p:ext uri="{BB962C8B-B14F-4D97-AF65-F5344CB8AC3E}">
        <p14:creationId xmlns:p14="http://schemas.microsoft.com/office/powerpoint/2010/main" val="4071840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AU" dirty="0"/>
              <a:t>Question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6712"/>
                <a:ext cx="8229600" cy="5289451"/>
              </a:xfrm>
            </p:spPr>
            <p:txBody>
              <a:bodyPr/>
              <a:lstStyle/>
              <a:p>
                <a:pPr marL="0" indent="0">
                  <a:buNone/>
                </a:pPr>
                <a:r>
                  <a:rPr lang="en-AU" dirty="0"/>
                  <a:t>A fossil was discovered to have only 12.5% of the total </a:t>
                </a:r>
                <a14:m>
                  <m:oMath xmlns:m="http://schemas.openxmlformats.org/officeDocument/2006/math">
                    <m:sPre>
                      <m:sPrePr>
                        <m:ctrlPr>
                          <a:rPr lang="en-AU" i="1" smtClean="0">
                            <a:latin typeface="Cambria Math" panose="02040503050406030204" pitchFamily="18" charset="0"/>
                          </a:rPr>
                        </m:ctrlPr>
                      </m:sPrePr>
                      <m:sub>
                        <m:r>
                          <a:rPr lang="en-AU" b="0" i="1" smtClean="0">
                            <a:latin typeface="Cambria Math" panose="02040503050406030204" pitchFamily="18" charset="0"/>
                          </a:rPr>
                          <m:t>6</m:t>
                        </m:r>
                      </m:sub>
                      <m:sup>
                        <m:r>
                          <a:rPr lang="en-AU" b="0" i="1" smtClean="0">
                            <a:latin typeface="Cambria Math" panose="02040503050406030204" pitchFamily="18" charset="0"/>
                          </a:rPr>
                          <m:t>12</m:t>
                        </m:r>
                      </m:sup>
                      <m:e>
                        <m:r>
                          <a:rPr lang="en-AU" b="0" i="1" smtClean="0">
                            <a:latin typeface="Cambria Math" panose="02040503050406030204" pitchFamily="18" charset="0"/>
                          </a:rPr>
                          <m:t>𝐶</m:t>
                        </m:r>
                      </m:e>
                    </m:sPre>
                  </m:oMath>
                </a14:m>
                <a:r>
                  <a:rPr lang="en-AU" dirty="0"/>
                  <a:t> left. Based on this, how old was the fossil?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6712"/>
                <a:ext cx="8229600" cy="5289451"/>
              </a:xfrm>
              <a:blipFill>
                <a:blip r:embed="rId2"/>
                <a:stretch>
                  <a:fillRect l="-1852" t="-1498"/>
                </a:stretch>
              </a:blipFill>
            </p:spPr>
            <p:txBody>
              <a:bodyPr/>
              <a:lstStyle/>
              <a:p>
                <a:r>
                  <a:rPr lang="en-AU">
                    <a:noFill/>
                  </a:rPr>
                  <a:t> </a:t>
                </a:r>
              </a:p>
            </p:txBody>
          </p:sp>
        </mc:Fallback>
      </mc:AlternateContent>
    </p:spTree>
    <p:extLst>
      <p:ext uri="{BB962C8B-B14F-4D97-AF65-F5344CB8AC3E}">
        <p14:creationId xmlns:p14="http://schemas.microsoft.com/office/powerpoint/2010/main" val="2872962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AU" dirty="0"/>
              <a:t>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6712"/>
                <a:ext cx="8229600" cy="5289451"/>
              </a:xfrm>
            </p:spPr>
            <p:txBody>
              <a:bodyPr>
                <a:normAutofit fontScale="85000" lnSpcReduction="10000"/>
              </a:bodyPr>
              <a:lstStyle/>
              <a:p>
                <a:pPr marL="0" indent="0">
                  <a:buNone/>
                </a:pPr>
                <a:r>
                  <a:rPr lang="en-AU" dirty="0"/>
                  <a:t>A fossil was discovered to have only 12.5% of the total </a:t>
                </a:r>
                <a14:m>
                  <m:oMath xmlns:m="http://schemas.openxmlformats.org/officeDocument/2006/math">
                    <m:sPre>
                      <m:sPrePr>
                        <m:ctrlPr>
                          <a:rPr lang="en-AU" i="1" smtClean="0">
                            <a:latin typeface="Cambria Math" panose="02040503050406030204" pitchFamily="18" charset="0"/>
                          </a:rPr>
                        </m:ctrlPr>
                      </m:sPrePr>
                      <m:sub>
                        <m:r>
                          <a:rPr lang="en-AU" b="0" i="1" smtClean="0">
                            <a:latin typeface="Cambria Math" panose="02040503050406030204" pitchFamily="18" charset="0"/>
                          </a:rPr>
                          <m:t>6</m:t>
                        </m:r>
                      </m:sub>
                      <m:sup>
                        <m:r>
                          <a:rPr lang="en-AU" b="0" i="1" smtClean="0">
                            <a:latin typeface="Cambria Math" panose="02040503050406030204" pitchFamily="18" charset="0"/>
                          </a:rPr>
                          <m:t>12</m:t>
                        </m:r>
                      </m:sup>
                      <m:e>
                        <m:r>
                          <a:rPr lang="en-AU" b="0" i="1" smtClean="0">
                            <a:latin typeface="Cambria Math" panose="02040503050406030204" pitchFamily="18" charset="0"/>
                          </a:rPr>
                          <m:t>𝐶</m:t>
                        </m:r>
                      </m:e>
                    </m:sPre>
                  </m:oMath>
                </a14:m>
                <a:r>
                  <a:rPr lang="en-AU" dirty="0"/>
                  <a:t> left. Based on this, how old was the fossil?</a:t>
                </a:r>
              </a:p>
              <a:p>
                <a:pPr marL="0" indent="0">
                  <a:buNone/>
                </a:pPr>
                <a14:m>
                  <m:oMathPara xmlns:m="http://schemas.openxmlformats.org/officeDocument/2006/math">
                    <m:oMathParaPr>
                      <m:jc m:val="centerGroup"/>
                    </m:oMathParaPr>
                    <m:oMath xmlns:m="http://schemas.openxmlformats.org/officeDocument/2006/math">
                      <m:r>
                        <a:rPr lang="en-AU" b="0" i="1" smtClean="0">
                          <a:solidFill>
                            <a:srgbClr val="FF0000"/>
                          </a:solidFill>
                          <a:latin typeface="Cambria Math" panose="02040503050406030204" pitchFamily="18" charset="0"/>
                        </a:rPr>
                        <m:t>𝐴</m:t>
                      </m:r>
                      <m:r>
                        <a:rPr lang="en-AU" b="0" i="1" smtClean="0">
                          <a:solidFill>
                            <a:srgbClr val="FF0000"/>
                          </a:solidFill>
                          <a:latin typeface="Cambria Math" panose="02040503050406030204" pitchFamily="18" charset="0"/>
                        </a:rPr>
                        <m:t>= </m:t>
                      </m:r>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𝐴</m:t>
                          </m:r>
                        </m:e>
                        <m:sub>
                          <m:r>
                            <a:rPr lang="en-AU" b="0" i="1" smtClean="0">
                              <a:solidFill>
                                <a:srgbClr val="FF0000"/>
                              </a:solidFill>
                              <a:latin typeface="Cambria Math" panose="02040503050406030204" pitchFamily="18" charset="0"/>
                            </a:rPr>
                            <m:t>0</m:t>
                          </m:r>
                        </m:sub>
                      </m:sSub>
                      <m:r>
                        <a:rPr lang="en-AU" b="0" i="1" smtClean="0">
                          <a:solidFill>
                            <a:srgbClr val="FF0000"/>
                          </a:solidFill>
                          <a:latin typeface="Cambria Math" panose="02040503050406030204" pitchFamily="18" charset="0"/>
                        </a:rPr>
                        <m:t>(0.5</m:t>
                      </m:r>
                      <m:sSup>
                        <m:sSupPr>
                          <m:ctrlPr>
                            <a:rPr lang="en-AU" b="0" i="1" smtClean="0">
                              <a:solidFill>
                                <a:srgbClr val="FF0000"/>
                              </a:solidFill>
                              <a:latin typeface="Cambria Math" panose="02040503050406030204" pitchFamily="18" charset="0"/>
                            </a:rPr>
                          </m:ctrlPr>
                        </m:sSupPr>
                        <m:e>
                          <m:r>
                            <a:rPr lang="en-AU" b="0" i="1" smtClean="0">
                              <a:solidFill>
                                <a:srgbClr val="FF0000"/>
                              </a:solidFill>
                              <a:latin typeface="Cambria Math" panose="02040503050406030204" pitchFamily="18" charset="0"/>
                            </a:rPr>
                            <m:t>)</m:t>
                          </m:r>
                        </m:e>
                        <m:sup>
                          <m:r>
                            <a:rPr lang="en-AU" b="0" i="1" smtClean="0">
                              <a:solidFill>
                                <a:srgbClr val="FF0000"/>
                              </a:solidFill>
                              <a:latin typeface="Cambria Math" panose="02040503050406030204" pitchFamily="18" charset="0"/>
                            </a:rPr>
                            <m:t>𝑛</m:t>
                          </m:r>
                        </m:sup>
                      </m:sSup>
                    </m:oMath>
                  </m:oMathPara>
                </a14:m>
                <a:endParaRPr lang="en-AU"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f>
                        <m:fPr>
                          <m:ctrlPr>
                            <a:rPr lang="en-AU" i="1" smtClean="0">
                              <a:solidFill>
                                <a:srgbClr val="FF0000"/>
                              </a:solidFill>
                              <a:latin typeface="Cambria Math" panose="02040503050406030204" pitchFamily="18" charset="0"/>
                            </a:rPr>
                          </m:ctrlPr>
                        </m:fPr>
                        <m:num>
                          <m:r>
                            <a:rPr lang="en-AU" b="0" i="1" smtClean="0">
                              <a:solidFill>
                                <a:srgbClr val="FF0000"/>
                              </a:solidFill>
                              <a:latin typeface="Cambria Math" panose="02040503050406030204" pitchFamily="18" charset="0"/>
                            </a:rPr>
                            <m:t>𝐴</m:t>
                          </m:r>
                        </m:num>
                        <m:den>
                          <m:sSub>
                            <m:sSubPr>
                              <m:ctrlPr>
                                <a:rPr lang="en-AU"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𝐴</m:t>
                              </m:r>
                            </m:e>
                            <m:sub>
                              <m:r>
                                <a:rPr lang="en-AU" b="0" i="1" smtClean="0">
                                  <a:solidFill>
                                    <a:srgbClr val="FF0000"/>
                                  </a:solidFill>
                                  <a:latin typeface="Cambria Math" panose="02040503050406030204" pitchFamily="18" charset="0"/>
                                </a:rPr>
                                <m:t>0</m:t>
                              </m:r>
                            </m:sub>
                          </m:sSub>
                        </m:den>
                      </m:f>
                      <m:r>
                        <a:rPr lang="en-AU" b="0" i="1" smtClean="0">
                          <a:solidFill>
                            <a:srgbClr val="FF0000"/>
                          </a:solidFill>
                          <a:latin typeface="Cambria Math" panose="02040503050406030204" pitchFamily="18" charset="0"/>
                        </a:rPr>
                        <m:t>=(0.5</m:t>
                      </m:r>
                      <m:sSup>
                        <m:sSupPr>
                          <m:ctrlPr>
                            <a:rPr lang="en-AU" b="0" i="1" smtClean="0">
                              <a:solidFill>
                                <a:srgbClr val="FF0000"/>
                              </a:solidFill>
                              <a:latin typeface="Cambria Math" panose="02040503050406030204" pitchFamily="18" charset="0"/>
                            </a:rPr>
                          </m:ctrlPr>
                        </m:sSupPr>
                        <m:e>
                          <m:r>
                            <a:rPr lang="en-AU" b="0" i="1" smtClean="0">
                              <a:solidFill>
                                <a:srgbClr val="FF0000"/>
                              </a:solidFill>
                              <a:latin typeface="Cambria Math" panose="02040503050406030204" pitchFamily="18" charset="0"/>
                            </a:rPr>
                            <m:t>)</m:t>
                          </m:r>
                        </m:e>
                        <m:sup>
                          <m:r>
                            <a:rPr lang="en-AU" b="0" i="1" smtClean="0">
                              <a:solidFill>
                                <a:srgbClr val="FF0000"/>
                              </a:solidFill>
                              <a:latin typeface="Cambria Math" panose="02040503050406030204" pitchFamily="18" charset="0"/>
                            </a:rPr>
                            <m:t>𝑛</m:t>
                          </m:r>
                        </m:sup>
                      </m:sSup>
                    </m:oMath>
                  </m:oMathPara>
                </a14:m>
                <a:endParaRPr lang="en-AU"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func>
                        <m:funcPr>
                          <m:ctrlPr>
                            <a:rPr lang="en-AU" b="0" i="1" smtClean="0">
                              <a:solidFill>
                                <a:srgbClr val="FF0000"/>
                              </a:solidFill>
                              <a:latin typeface="Cambria Math" panose="02040503050406030204" pitchFamily="18" charset="0"/>
                            </a:rPr>
                          </m:ctrlPr>
                        </m:funcPr>
                        <m:fName>
                          <m:r>
                            <m:rPr>
                              <m:sty m:val="p"/>
                            </m:rPr>
                            <a:rPr lang="en-AU" b="0" i="0" smtClean="0">
                              <a:solidFill>
                                <a:srgbClr val="FF0000"/>
                              </a:solidFill>
                              <a:latin typeface="Cambria Math" panose="02040503050406030204" pitchFamily="18" charset="0"/>
                            </a:rPr>
                            <m:t>log</m:t>
                          </m:r>
                        </m:fName>
                        <m:e>
                          <m:d>
                            <m:dPr>
                              <m:ctrlPr>
                                <a:rPr lang="en-AU" b="0" i="1" smtClean="0">
                                  <a:solidFill>
                                    <a:srgbClr val="FF0000"/>
                                  </a:solidFill>
                                  <a:latin typeface="Cambria Math" panose="02040503050406030204" pitchFamily="18" charset="0"/>
                                </a:rPr>
                              </m:ctrlPr>
                            </m:dPr>
                            <m:e>
                              <m:f>
                                <m:fPr>
                                  <m:ctrlPr>
                                    <a:rPr lang="en-AU" i="1">
                                      <a:solidFill>
                                        <a:srgbClr val="FF0000"/>
                                      </a:solidFill>
                                      <a:latin typeface="Cambria Math" panose="02040503050406030204" pitchFamily="18" charset="0"/>
                                    </a:rPr>
                                  </m:ctrlPr>
                                </m:fPr>
                                <m:num>
                                  <m:r>
                                    <a:rPr lang="en-AU" i="1">
                                      <a:solidFill>
                                        <a:srgbClr val="FF0000"/>
                                      </a:solidFill>
                                      <a:latin typeface="Cambria Math" panose="02040503050406030204" pitchFamily="18" charset="0"/>
                                    </a:rPr>
                                    <m:t>𝐴</m:t>
                                  </m:r>
                                </m:num>
                                <m:den>
                                  <m:sSub>
                                    <m:sSubPr>
                                      <m:ctrlPr>
                                        <a:rPr lang="en-AU" i="1">
                                          <a:solidFill>
                                            <a:srgbClr val="FF0000"/>
                                          </a:solidFill>
                                          <a:latin typeface="Cambria Math" panose="02040503050406030204" pitchFamily="18" charset="0"/>
                                        </a:rPr>
                                      </m:ctrlPr>
                                    </m:sSubPr>
                                    <m:e>
                                      <m:r>
                                        <a:rPr lang="en-AU" i="1">
                                          <a:solidFill>
                                            <a:srgbClr val="FF0000"/>
                                          </a:solidFill>
                                          <a:latin typeface="Cambria Math" panose="02040503050406030204" pitchFamily="18" charset="0"/>
                                        </a:rPr>
                                        <m:t>𝐴</m:t>
                                      </m:r>
                                    </m:e>
                                    <m:sub>
                                      <m:r>
                                        <a:rPr lang="en-AU" i="1">
                                          <a:solidFill>
                                            <a:srgbClr val="FF0000"/>
                                          </a:solidFill>
                                          <a:latin typeface="Cambria Math" panose="02040503050406030204" pitchFamily="18" charset="0"/>
                                        </a:rPr>
                                        <m:t>0</m:t>
                                      </m:r>
                                    </m:sub>
                                  </m:sSub>
                                </m:den>
                              </m:f>
                            </m:e>
                          </m:d>
                        </m:e>
                      </m:func>
                      <m:r>
                        <a:rPr lang="en-AU" b="0" i="1" smtClean="0">
                          <a:solidFill>
                            <a:srgbClr val="FF0000"/>
                          </a:solidFill>
                          <a:latin typeface="Cambria Math" panose="02040503050406030204" pitchFamily="18" charset="0"/>
                        </a:rPr>
                        <m:t>=</m:t>
                      </m:r>
                      <m:r>
                        <a:rPr lang="en-AU" b="0" i="1" smtClean="0">
                          <a:solidFill>
                            <a:srgbClr val="FF0000"/>
                          </a:solidFill>
                          <a:latin typeface="Cambria Math" panose="02040503050406030204" pitchFamily="18" charset="0"/>
                        </a:rPr>
                        <m:t>𝑛𝑙𝑜𝑔</m:t>
                      </m:r>
                      <m:d>
                        <m:dPr>
                          <m:ctrlPr>
                            <a:rPr lang="en-AU" b="0" i="1" smtClean="0">
                              <a:solidFill>
                                <a:srgbClr val="FF0000"/>
                              </a:solidFill>
                              <a:latin typeface="Cambria Math" panose="02040503050406030204" pitchFamily="18" charset="0"/>
                            </a:rPr>
                          </m:ctrlPr>
                        </m:dPr>
                        <m:e>
                          <m:r>
                            <a:rPr lang="en-AU" b="0" i="1" smtClean="0">
                              <a:solidFill>
                                <a:srgbClr val="FF0000"/>
                              </a:solidFill>
                              <a:latin typeface="Cambria Math" panose="02040503050406030204" pitchFamily="18" charset="0"/>
                            </a:rPr>
                            <m:t>0.5</m:t>
                          </m:r>
                        </m:e>
                      </m:d>
                    </m:oMath>
                  </m:oMathPara>
                </a14:m>
                <a:endParaRPr lang="en-AU" b="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en-AU" b="0" i="1" smtClean="0">
                          <a:solidFill>
                            <a:srgbClr val="FF0000"/>
                          </a:solidFill>
                          <a:latin typeface="Cambria Math" panose="02040503050406030204" pitchFamily="18" charset="0"/>
                        </a:rPr>
                        <m:t>𝑛</m:t>
                      </m:r>
                      <m:r>
                        <a:rPr lang="en-AU" b="0" i="1" smtClean="0">
                          <a:solidFill>
                            <a:srgbClr val="FF0000"/>
                          </a:solidFill>
                          <a:latin typeface="Cambria Math" panose="02040503050406030204" pitchFamily="18" charset="0"/>
                        </a:rPr>
                        <m:t>=</m:t>
                      </m:r>
                      <m:f>
                        <m:fPr>
                          <m:ctrlPr>
                            <a:rPr lang="en-AU" b="0" i="1" smtClean="0">
                              <a:solidFill>
                                <a:srgbClr val="FF0000"/>
                              </a:solidFill>
                              <a:latin typeface="Cambria Math" panose="02040503050406030204" pitchFamily="18" charset="0"/>
                            </a:rPr>
                          </m:ctrlPr>
                        </m:fPr>
                        <m:num>
                          <m:func>
                            <m:funcPr>
                              <m:ctrlPr>
                                <a:rPr lang="en-AU" i="1">
                                  <a:solidFill>
                                    <a:srgbClr val="FF0000"/>
                                  </a:solidFill>
                                  <a:latin typeface="Cambria Math" panose="02040503050406030204" pitchFamily="18" charset="0"/>
                                </a:rPr>
                              </m:ctrlPr>
                            </m:funcPr>
                            <m:fName>
                              <m:r>
                                <m:rPr>
                                  <m:sty m:val="p"/>
                                </m:rPr>
                                <a:rPr lang="en-AU">
                                  <a:solidFill>
                                    <a:srgbClr val="FF0000"/>
                                  </a:solidFill>
                                  <a:latin typeface="Cambria Math" panose="02040503050406030204" pitchFamily="18" charset="0"/>
                                </a:rPr>
                                <m:t>log</m:t>
                              </m:r>
                            </m:fName>
                            <m:e>
                              <m:d>
                                <m:dPr>
                                  <m:ctrlPr>
                                    <a:rPr lang="en-AU" i="1">
                                      <a:solidFill>
                                        <a:srgbClr val="FF0000"/>
                                      </a:solidFill>
                                      <a:latin typeface="Cambria Math" panose="02040503050406030204" pitchFamily="18" charset="0"/>
                                    </a:rPr>
                                  </m:ctrlPr>
                                </m:dPr>
                                <m:e>
                                  <m:f>
                                    <m:fPr>
                                      <m:ctrlPr>
                                        <a:rPr lang="en-AU" i="1">
                                          <a:solidFill>
                                            <a:srgbClr val="FF0000"/>
                                          </a:solidFill>
                                          <a:latin typeface="Cambria Math" panose="02040503050406030204" pitchFamily="18" charset="0"/>
                                        </a:rPr>
                                      </m:ctrlPr>
                                    </m:fPr>
                                    <m:num>
                                      <m:r>
                                        <a:rPr lang="en-AU" i="1">
                                          <a:solidFill>
                                            <a:srgbClr val="FF0000"/>
                                          </a:solidFill>
                                          <a:latin typeface="Cambria Math" panose="02040503050406030204" pitchFamily="18" charset="0"/>
                                        </a:rPr>
                                        <m:t>𝐴</m:t>
                                      </m:r>
                                    </m:num>
                                    <m:den>
                                      <m:sSub>
                                        <m:sSubPr>
                                          <m:ctrlPr>
                                            <a:rPr lang="en-AU" i="1">
                                              <a:solidFill>
                                                <a:srgbClr val="FF0000"/>
                                              </a:solidFill>
                                              <a:latin typeface="Cambria Math" panose="02040503050406030204" pitchFamily="18" charset="0"/>
                                            </a:rPr>
                                          </m:ctrlPr>
                                        </m:sSubPr>
                                        <m:e>
                                          <m:r>
                                            <a:rPr lang="en-AU" i="1">
                                              <a:solidFill>
                                                <a:srgbClr val="FF0000"/>
                                              </a:solidFill>
                                              <a:latin typeface="Cambria Math" panose="02040503050406030204" pitchFamily="18" charset="0"/>
                                            </a:rPr>
                                            <m:t>𝐴</m:t>
                                          </m:r>
                                        </m:e>
                                        <m:sub>
                                          <m:r>
                                            <a:rPr lang="en-AU" i="1">
                                              <a:solidFill>
                                                <a:srgbClr val="FF0000"/>
                                              </a:solidFill>
                                              <a:latin typeface="Cambria Math" panose="02040503050406030204" pitchFamily="18" charset="0"/>
                                            </a:rPr>
                                            <m:t>0</m:t>
                                          </m:r>
                                        </m:sub>
                                      </m:sSub>
                                    </m:den>
                                  </m:f>
                                </m:e>
                              </m:d>
                            </m:e>
                          </m:func>
                        </m:num>
                        <m:den>
                          <m:r>
                            <a:rPr lang="en-AU" i="1">
                              <a:solidFill>
                                <a:srgbClr val="FF0000"/>
                              </a:solidFill>
                              <a:latin typeface="Cambria Math" panose="02040503050406030204" pitchFamily="18" charset="0"/>
                            </a:rPr>
                            <m:t>𝑙𝑜𝑔</m:t>
                          </m:r>
                          <m:d>
                            <m:dPr>
                              <m:ctrlPr>
                                <a:rPr lang="en-AU" i="1">
                                  <a:solidFill>
                                    <a:srgbClr val="FF0000"/>
                                  </a:solidFill>
                                  <a:latin typeface="Cambria Math" panose="02040503050406030204" pitchFamily="18" charset="0"/>
                                </a:rPr>
                              </m:ctrlPr>
                            </m:dPr>
                            <m:e>
                              <m:r>
                                <a:rPr lang="en-AU" i="1">
                                  <a:solidFill>
                                    <a:srgbClr val="FF0000"/>
                                  </a:solidFill>
                                  <a:latin typeface="Cambria Math" panose="02040503050406030204" pitchFamily="18" charset="0"/>
                                </a:rPr>
                                <m:t>0.5</m:t>
                              </m:r>
                            </m:e>
                          </m:d>
                        </m:den>
                      </m:f>
                      <m:r>
                        <a:rPr lang="en-AU" b="0" i="1" smtClean="0">
                          <a:solidFill>
                            <a:srgbClr val="FF0000"/>
                          </a:solidFill>
                          <a:latin typeface="Cambria Math" panose="02040503050406030204" pitchFamily="18" charset="0"/>
                        </a:rPr>
                        <m:t>=</m:t>
                      </m:r>
                      <m:f>
                        <m:fPr>
                          <m:ctrlPr>
                            <a:rPr lang="en-AU" b="0" i="1" smtClean="0">
                              <a:solidFill>
                                <a:srgbClr val="FF0000"/>
                              </a:solidFill>
                              <a:latin typeface="Cambria Math" panose="02040503050406030204" pitchFamily="18" charset="0"/>
                            </a:rPr>
                          </m:ctrlPr>
                        </m:fPr>
                        <m:num>
                          <m:r>
                            <m:rPr>
                              <m:sty m:val="p"/>
                            </m:rPr>
                            <a:rPr lang="en-AU" b="0" i="0" smtClean="0">
                              <a:solidFill>
                                <a:srgbClr val="FF0000"/>
                              </a:solidFill>
                              <a:latin typeface="Cambria Math" panose="02040503050406030204" pitchFamily="18" charset="0"/>
                            </a:rPr>
                            <m:t>log</m:t>
                          </m:r>
                          <m:r>
                            <a:rPr lang="en-AU" b="0" i="1" smtClean="0">
                              <a:solidFill>
                                <a:srgbClr val="FF0000"/>
                              </a:solidFill>
                              <a:latin typeface="Cambria Math" panose="02040503050406030204" pitchFamily="18" charset="0"/>
                            </a:rPr>
                            <m:t>⁡(0.125)</m:t>
                          </m:r>
                        </m:num>
                        <m:den>
                          <m:r>
                            <m:rPr>
                              <m:sty m:val="p"/>
                            </m:rPr>
                            <a:rPr lang="en-AU" b="0" i="0" smtClean="0">
                              <a:solidFill>
                                <a:srgbClr val="FF0000"/>
                              </a:solidFill>
                              <a:latin typeface="Cambria Math" panose="02040503050406030204" pitchFamily="18" charset="0"/>
                            </a:rPr>
                            <m:t>log</m:t>
                          </m:r>
                          <m:r>
                            <a:rPr lang="en-AU" b="0" i="1" smtClean="0">
                              <a:solidFill>
                                <a:srgbClr val="FF0000"/>
                              </a:solidFill>
                              <a:latin typeface="Cambria Math" panose="02040503050406030204" pitchFamily="18" charset="0"/>
                            </a:rPr>
                            <m:t>⁡(0.5)</m:t>
                          </m:r>
                        </m:den>
                      </m:f>
                      <m:r>
                        <a:rPr lang="en-AU" b="0" i="1" smtClean="0">
                          <a:solidFill>
                            <a:srgbClr val="FF0000"/>
                          </a:solidFill>
                          <a:latin typeface="Cambria Math" panose="02040503050406030204" pitchFamily="18" charset="0"/>
                        </a:rPr>
                        <m:t>=3</m:t>
                      </m:r>
                    </m:oMath>
                  </m:oMathPara>
                </a14:m>
                <a:endParaRPr lang="en-AU" b="0" dirty="0">
                  <a:solidFill>
                    <a:srgbClr val="FF0000"/>
                  </a:solidFill>
                </a:endParaRPr>
              </a:p>
              <a:p>
                <a:pPr marL="0" indent="0">
                  <a:buNone/>
                </a:pPr>
                <a:endParaRPr lang="en-AU"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en-AU" b="0" i="1" smtClean="0">
                          <a:solidFill>
                            <a:srgbClr val="FF0000"/>
                          </a:solidFill>
                          <a:latin typeface="Cambria Math" panose="02040503050406030204" pitchFamily="18" charset="0"/>
                        </a:rPr>
                        <m:t>𝑡</m:t>
                      </m:r>
                      <m:r>
                        <a:rPr lang="en-AU" b="0" i="1" smtClean="0">
                          <a:solidFill>
                            <a:srgbClr val="FF0000"/>
                          </a:solidFill>
                          <a:latin typeface="Cambria Math" panose="02040503050406030204" pitchFamily="18" charset="0"/>
                        </a:rPr>
                        <m:t>=</m:t>
                      </m:r>
                      <m:r>
                        <a:rPr lang="en-AU" b="0" i="1" smtClean="0">
                          <a:solidFill>
                            <a:srgbClr val="FF0000"/>
                          </a:solidFill>
                          <a:latin typeface="Cambria Math" panose="02040503050406030204" pitchFamily="18" charset="0"/>
                        </a:rPr>
                        <m:t>𝑛</m:t>
                      </m:r>
                      <m:r>
                        <a:rPr lang="en-AU" b="0" i="1" smtClean="0">
                          <a:solidFill>
                            <a:srgbClr val="FF0000"/>
                          </a:solidFill>
                          <a:latin typeface="Cambria Math" panose="02040503050406030204" pitchFamily="18" charset="0"/>
                        </a:rPr>
                        <m:t> </m:t>
                      </m:r>
                      <m:r>
                        <a:rPr lang="en-AU" b="0" i="1" smtClean="0">
                          <a:solidFill>
                            <a:srgbClr val="FF0000"/>
                          </a:solidFill>
                          <a:latin typeface="Cambria Math" panose="02040503050406030204" pitchFamily="18" charset="0"/>
                        </a:rPr>
                        <m:t>𝑥</m:t>
                      </m:r>
                      <m:r>
                        <a:rPr lang="en-AU" b="0" i="1" smtClean="0">
                          <a:solidFill>
                            <a:srgbClr val="FF0000"/>
                          </a:solidFill>
                          <a:latin typeface="Cambria Math" panose="02040503050406030204" pitchFamily="18" charset="0"/>
                        </a:rPr>
                        <m:t> </m:t>
                      </m:r>
                      <m:sSub>
                        <m:sSubPr>
                          <m:ctrlPr>
                            <a:rPr lang="en-AU" b="0" i="1" smtClean="0">
                              <a:solidFill>
                                <a:srgbClr val="FF0000"/>
                              </a:solidFill>
                              <a:latin typeface="Cambria Math" panose="02040503050406030204" pitchFamily="18" charset="0"/>
                            </a:rPr>
                          </m:ctrlPr>
                        </m:sSubPr>
                        <m:e>
                          <m:r>
                            <a:rPr lang="en-AU" b="0" i="1" smtClean="0">
                              <a:solidFill>
                                <a:srgbClr val="FF0000"/>
                              </a:solidFill>
                              <a:latin typeface="Cambria Math" panose="02040503050406030204" pitchFamily="18" charset="0"/>
                            </a:rPr>
                            <m:t>𝑡</m:t>
                          </m:r>
                        </m:e>
                        <m:sub>
                          <m:f>
                            <m:fPr>
                              <m:ctrlPr>
                                <a:rPr lang="en-AU" b="0" i="1" smtClean="0">
                                  <a:solidFill>
                                    <a:srgbClr val="FF0000"/>
                                  </a:solidFill>
                                  <a:latin typeface="Cambria Math" panose="02040503050406030204" pitchFamily="18" charset="0"/>
                                </a:rPr>
                              </m:ctrlPr>
                            </m:fPr>
                            <m:num>
                              <m:r>
                                <a:rPr lang="en-AU" b="0" i="1" smtClean="0">
                                  <a:solidFill>
                                    <a:srgbClr val="FF0000"/>
                                  </a:solidFill>
                                  <a:latin typeface="Cambria Math" panose="02040503050406030204" pitchFamily="18" charset="0"/>
                                </a:rPr>
                                <m:t>1</m:t>
                              </m:r>
                            </m:num>
                            <m:den>
                              <m:r>
                                <a:rPr lang="en-AU" b="0" i="1" smtClean="0">
                                  <a:solidFill>
                                    <a:srgbClr val="FF0000"/>
                                  </a:solidFill>
                                  <a:latin typeface="Cambria Math" panose="02040503050406030204" pitchFamily="18" charset="0"/>
                                </a:rPr>
                                <m:t>2</m:t>
                              </m:r>
                            </m:den>
                          </m:f>
                        </m:sub>
                      </m:sSub>
                      <m:r>
                        <a:rPr lang="en-AU" b="0" i="1" smtClean="0">
                          <a:solidFill>
                            <a:srgbClr val="FF0000"/>
                          </a:solidFill>
                          <a:latin typeface="Cambria Math" panose="02040503050406030204" pitchFamily="18" charset="0"/>
                        </a:rPr>
                        <m:t>=3 </m:t>
                      </m:r>
                      <m:r>
                        <a:rPr lang="en-AU" b="0" i="1" smtClean="0">
                          <a:solidFill>
                            <a:srgbClr val="FF0000"/>
                          </a:solidFill>
                          <a:latin typeface="Cambria Math" panose="02040503050406030204" pitchFamily="18" charset="0"/>
                        </a:rPr>
                        <m:t>𝑥</m:t>
                      </m:r>
                      <m:r>
                        <a:rPr lang="en-AU" b="0" i="1" smtClean="0">
                          <a:solidFill>
                            <a:srgbClr val="FF0000"/>
                          </a:solidFill>
                          <a:latin typeface="Cambria Math" panose="02040503050406030204" pitchFamily="18" charset="0"/>
                        </a:rPr>
                        <m:t> 5730=17910 </m:t>
                      </m:r>
                      <m:r>
                        <a:rPr lang="en-AU" b="0" i="1" smtClean="0">
                          <a:solidFill>
                            <a:srgbClr val="FF0000"/>
                          </a:solidFill>
                          <a:latin typeface="Cambria Math" panose="02040503050406030204" pitchFamily="18" charset="0"/>
                        </a:rPr>
                        <m:t>𝑦𝑒𝑎𝑟𝑠</m:t>
                      </m:r>
                    </m:oMath>
                  </m:oMathPara>
                </a14:m>
                <a:endParaRPr lang="en-AU"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6712"/>
                <a:ext cx="8229600" cy="5289451"/>
              </a:xfrm>
              <a:blipFill>
                <a:blip r:embed="rId2"/>
                <a:stretch>
                  <a:fillRect l="-1407" t="-1728"/>
                </a:stretch>
              </a:blipFill>
            </p:spPr>
            <p:txBody>
              <a:bodyPr/>
              <a:lstStyle/>
              <a:p>
                <a:r>
                  <a:rPr lang="en-AU">
                    <a:noFill/>
                  </a:rPr>
                  <a:t> </a:t>
                </a:r>
              </a:p>
            </p:txBody>
          </p:sp>
        </mc:Fallback>
      </mc:AlternateContent>
    </p:spTree>
    <p:extLst>
      <p:ext uri="{BB962C8B-B14F-4D97-AF65-F5344CB8AC3E}">
        <p14:creationId xmlns:p14="http://schemas.microsoft.com/office/powerpoint/2010/main" val="1863892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AU" dirty="0"/>
              <a:t>Half Life Example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4704"/>
                <a:ext cx="8229600" cy="5361459"/>
              </a:xfrm>
            </p:spPr>
            <p:txBody>
              <a:bodyPr>
                <a:normAutofit/>
              </a:bodyPr>
              <a:lstStyle/>
              <a:p>
                <a:r>
                  <a:rPr lang="en-AU" sz="1600" dirty="0"/>
                  <a:t>The radioactive isotope gold-198 is a beta emitter. It is found that its activity drops to 1/8 of its original value in 8 days.</a:t>
                </a:r>
              </a:p>
              <a:p>
                <a:r>
                  <a:rPr lang="en-AU" sz="1600" dirty="0"/>
                  <a:t>A) Write a decay equation for the isotope </a:t>
                </a:r>
                <a14:m>
                  <m:oMath xmlns:m="http://schemas.openxmlformats.org/officeDocument/2006/math">
                    <m:sPre>
                      <m:sPrePr>
                        <m:ctrlPr>
                          <a:rPr lang="en-AU" sz="1600" i="1" smtClean="0">
                            <a:latin typeface="Cambria Math" panose="02040503050406030204" pitchFamily="18" charset="0"/>
                          </a:rPr>
                        </m:ctrlPr>
                      </m:sPrePr>
                      <m:sub>
                        <m:r>
                          <a:rPr lang="en-AU" sz="1600" b="0" i="1" smtClean="0">
                            <a:latin typeface="Cambria Math" panose="02040503050406030204" pitchFamily="18" charset="0"/>
                          </a:rPr>
                          <m:t>79</m:t>
                        </m:r>
                      </m:sub>
                      <m:sup>
                        <m:r>
                          <a:rPr lang="en-AU" sz="1600" b="0" i="1" smtClean="0">
                            <a:latin typeface="Cambria Math" panose="02040503050406030204" pitchFamily="18" charset="0"/>
                          </a:rPr>
                          <m:t>198</m:t>
                        </m:r>
                      </m:sup>
                      <m:e>
                        <m:r>
                          <a:rPr lang="en-AU" sz="1600" b="0" i="1" smtClean="0">
                            <a:latin typeface="Cambria Math" panose="02040503050406030204" pitchFamily="18" charset="0"/>
                          </a:rPr>
                          <m:t>𝐴𝑢</m:t>
                        </m:r>
                      </m:e>
                    </m:sPre>
                  </m:oMath>
                </a14:m>
                <a:endParaRPr lang="en-AU" sz="1600" dirty="0"/>
              </a:p>
              <a:p>
                <a:r>
                  <a:rPr lang="en-AU" sz="1600" dirty="0"/>
                  <a:t>B) Calculate its approximate half life</a:t>
                </a:r>
              </a:p>
              <a:p>
                <a:r>
                  <a:rPr lang="en-AU" sz="1600" dirty="0"/>
                  <a:t>C) Estimate the fraction of gold-198 remaining after 2 weeks</a:t>
                </a:r>
              </a:p>
              <a:p>
                <a:r>
                  <a:rPr lang="en-AU" sz="1600" dirty="0"/>
                  <a:t>Why is gold-198 chosen as a tracer to study the flow of sewage?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4704"/>
                <a:ext cx="8229600" cy="5361459"/>
              </a:xfrm>
              <a:blipFill>
                <a:blip r:embed="rId2"/>
                <a:stretch>
                  <a:fillRect l="-296" t="-341"/>
                </a:stretch>
              </a:blipFill>
            </p:spPr>
            <p:txBody>
              <a:bodyPr/>
              <a:lstStyle/>
              <a:p>
                <a:r>
                  <a:rPr lang="en-AU">
                    <a:noFill/>
                  </a:rPr>
                  <a:t> </a:t>
                </a:r>
              </a:p>
            </p:txBody>
          </p:sp>
        </mc:Fallback>
      </mc:AlternateContent>
    </p:spTree>
    <p:extLst>
      <p:ext uri="{BB962C8B-B14F-4D97-AF65-F5344CB8AC3E}">
        <p14:creationId xmlns:p14="http://schemas.microsoft.com/office/powerpoint/2010/main" val="4266223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AU" dirty="0"/>
              <a:t>Example 2</a:t>
            </a:r>
          </a:p>
        </p:txBody>
      </p:sp>
      <p:sp>
        <p:nvSpPr>
          <p:cNvPr id="3" name="Content Placeholder 2"/>
          <p:cNvSpPr>
            <a:spLocks noGrp="1"/>
          </p:cNvSpPr>
          <p:nvPr>
            <p:ph idx="1"/>
          </p:nvPr>
        </p:nvSpPr>
        <p:spPr>
          <a:xfrm>
            <a:off x="457200" y="980728"/>
            <a:ext cx="8229600" cy="5145435"/>
          </a:xfrm>
        </p:spPr>
        <p:txBody>
          <a:bodyPr/>
          <a:lstStyle/>
          <a:p>
            <a:r>
              <a:rPr lang="en-AU" sz="2400" dirty="0"/>
              <a:t>A sample of Tc-99 has an activity of 8.0 x 10</a:t>
            </a:r>
            <a:r>
              <a:rPr lang="en-AU" sz="2400" baseline="30000" dirty="0"/>
              <a:t>3</a:t>
            </a:r>
            <a:r>
              <a:rPr lang="en-AU" sz="2400" dirty="0"/>
              <a:t> </a:t>
            </a:r>
            <a:r>
              <a:rPr lang="en-AU" sz="2400" dirty="0" err="1"/>
              <a:t>Bq</a:t>
            </a:r>
            <a:r>
              <a:rPr lang="en-AU" sz="2400" dirty="0"/>
              <a:t>.  How many hours should it take for its activity to drop to 5.0 x 10</a:t>
            </a:r>
            <a:r>
              <a:rPr lang="en-AU" sz="2400" baseline="30000" dirty="0"/>
              <a:t>2</a:t>
            </a:r>
            <a:r>
              <a:rPr lang="en-AU" sz="2400" dirty="0"/>
              <a:t> </a:t>
            </a:r>
            <a:r>
              <a:rPr lang="en-AU" sz="2400" dirty="0" err="1"/>
              <a:t>Bq</a:t>
            </a:r>
            <a:r>
              <a:rPr lang="en-AU" sz="2400" dirty="0"/>
              <a:t>? Tc-99 has a half-life of approximately 6 hours.</a:t>
            </a:r>
          </a:p>
          <a:p>
            <a:endParaRPr lang="en-AU" sz="2400" dirty="0"/>
          </a:p>
          <a:p>
            <a:endParaRPr lang="en-AU" dirty="0"/>
          </a:p>
        </p:txBody>
      </p:sp>
    </p:spTree>
    <p:extLst>
      <p:ext uri="{BB962C8B-B14F-4D97-AF65-F5344CB8AC3E}">
        <p14:creationId xmlns:p14="http://schemas.microsoft.com/office/powerpoint/2010/main" val="3173677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AU" dirty="0"/>
              <a:t>Question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6712"/>
                <a:ext cx="8229600" cy="5289451"/>
              </a:xfrm>
            </p:spPr>
            <p:txBody>
              <a:bodyPr>
                <a:normAutofit/>
              </a:bodyPr>
              <a:lstStyle/>
              <a:p>
                <a:pPr marL="0" indent="0">
                  <a:buNone/>
                </a:pPr>
                <a:r>
                  <a:rPr lang="en-AU" sz="2800" dirty="0"/>
                  <a:t>Complete the following nuclear decay equations:</a:t>
                </a:r>
              </a:p>
              <a:p>
                <a:pPr lvl="0"/>
                <a14:m>
                  <m:oMath xmlns:m="http://schemas.openxmlformats.org/officeDocument/2006/math">
                    <m:sPre>
                      <m:sPrePr>
                        <m:ctrlPr>
                          <a:rPr lang="en-AU" i="1">
                            <a:latin typeface="Cambria Math" panose="02040503050406030204" pitchFamily="18" charset="0"/>
                          </a:rPr>
                        </m:ctrlPr>
                      </m:sPrePr>
                      <m:sub/>
                      <m:sup>
                        <m:r>
                          <a:rPr lang="en-AU" i="1">
                            <a:latin typeface="Cambria Math" panose="02040503050406030204" pitchFamily="18" charset="0"/>
                          </a:rPr>
                          <m:t>240</m:t>
                        </m:r>
                      </m:sup>
                      <m:e>
                        <m:r>
                          <a:rPr lang="en-AU" i="1">
                            <a:latin typeface="Cambria Math" panose="02040503050406030204" pitchFamily="18" charset="0"/>
                          </a:rPr>
                          <m:t>𝑃𝑢</m:t>
                        </m:r>
                      </m:e>
                    </m:sPre>
                    <m:r>
                      <a:rPr lang="en-AU" i="1">
                        <a:latin typeface="Cambria Math" panose="02040503050406030204" pitchFamily="18" charset="0"/>
                      </a:rPr>
                      <m:t>→ </m:t>
                    </m:r>
                    <m:sPre>
                      <m:sPrePr>
                        <m:ctrlPr>
                          <a:rPr lang="en-AU" i="1">
                            <a:latin typeface="Cambria Math" panose="02040503050406030204" pitchFamily="18" charset="0"/>
                          </a:rPr>
                        </m:ctrlPr>
                      </m:sPrePr>
                      <m:sub/>
                      <m:sup>
                        <m:r>
                          <a:rPr lang="en-AU" i="1">
                            <a:latin typeface="Cambria Math" panose="02040503050406030204" pitchFamily="18" charset="0"/>
                          </a:rPr>
                          <m:t>240</m:t>
                        </m:r>
                      </m:sup>
                      <m:e>
                        <m:r>
                          <a:rPr lang="en-AU" i="1">
                            <a:latin typeface="Cambria Math" panose="02040503050406030204" pitchFamily="18" charset="0"/>
                          </a:rPr>
                          <m:t>𝑃𝑢</m:t>
                        </m:r>
                      </m:e>
                    </m:sPre>
                    <m:r>
                      <a:rPr lang="en-AU" i="1">
                        <a:latin typeface="Cambria Math" panose="02040503050406030204" pitchFamily="18" charset="0"/>
                      </a:rPr>
                      <m:t>+</m:t>
                    </m:r>
                  </m:oMath>
                </a14:m>
                <a:r>
                  <a:rPr lang="en-AU" dirty="0"/>
                  <a:t> 	</a:t>
                </a:r>
              </a:p>
              <a:p>
                <a:pPr marL="0" indent="0">
                  <a:buNone/>
                </a:pPr>
                <a:endParaRPr lang="en-AU" dirty="0"/>
              </a:p>
              <a:p>
                <a:pPr lvl="0"/>
                <a14:m>
                  <m:oMath xmlns:m="http://schemas.openxmlformats.org/officeDocument/2006/math">
                    <m:sPre>
                      <m:sPrePr>
                        <m:ctrlPr>
                          <a:rPr lang="en-AU" i="1">
                            <a:latin typeface="Cambria Math" panose="02040503050406030204" pitchFamily="18" charset="0"/>
                          </a:rPr>
                        </m:ctrlPr>
                      </m:sPrePr>
                      <m:sub>
                        <m:r>
                          <a:rPr lang="en-AU" i="1">
                            <a:latin typeface="Cambria Math" panose="02040503050406030204" pitchFamily="18" charset="0"/>
                          </a:rPr>
                          <m:t>11</m:t>
                        </m:r>
                      </m:sub>
                      <m:sup>
                        <m:r>
                          <a:rPr lang="en-AU" i="1">
                            <a:latin typeface="Cambria Math" panose="02040503050406030204" pitchFamily="18" charset="0"/>
                          </a:rPr>
                          <m:t>24</m:t>
                        </m:r>
                      </m:sup>
                      <m:e/>
                    </m:sPre>
                    <m:r>
                      <a:rPr lang="en-AU" i="1">
                        <a:latin typeface="Cambria Math" panose="02040503050406030204" pitchFamily="18" charset="0"/>
                      </a:rPr>
                      <m:t>→</m:t>
                    </m:r>
                    <m:sPre>
                      <m:sPrePr>
                        <m:ctrlPr>
                          <a:rPr lang="en-AU" i="1">
                            <a:latin typeface="Cambria Math" panose="02040503050406030204" pitchFamily="18" charset="0"/>
                          </a:rPr>
                        </m:ctrlPr>
                      </m:sPrePr>
                      <m:sub/>
                      <m:sup>
                        <m:r>
                          <a:rPr lang="en-AU" i="1">
                            <a:latin typeface="Cambria Math" panose="02040503050406030204" pitchFamily="18" charset="0"/>
                          </a:rPr>
                          <m:t>24</m:t>
                        </m:r>
                      </m:sup>
                      <m:e>
                        <m:r>
                          <a:rPr lang="en-AU" i="1">
                            <a:latin typeface="Cambria Math" panose="02040503050406030204" pitchFamily="18" charset="0"/>
                          </a:rPr>
                          <m:t>𝑀𝑔</m:t>
                        </m:r>
                      </m:e>
                    </m:sPre>
                    <m:r>
                      <a:rPr lang="en-AU" i="1">
                        <a:latin typeface="Cambria Math" panose="02040503050406030204" pitchFamily="18" charset="0"/>
                      </a:rPr>
                      <m:t>+</m:t>
                    </m:r>
                  </m:oMath>
                </a14:m>
                <a:endParaRPr lang="en-AU" dirty="0"/>
              </a:p>
              <a:p>
                <a:pPr marL="0" indent="0">
                  <a:buNone/>
                </a:pPr>
                <a:endParaRPr lang="en-AU" dirty="0"/>
              </a:p>
              <a:p>
                <a:pPr lvl="0"/>
                <a:r>
                  <a:rPr lang="en-AU" dirty="0"/>
                  <a:t> </a:t>
                </a:r>
                <a14:m>
                  <m:oMath xmlns:m="http://schemas.openxmlformats.org/officeDocument/2006/math">
                    <m:sPre>
                      <m:sPrePr>
                        <m:ctrlPr>
                          <a:rPr lang="en-AU" i="1">
                            <a:latin typeface="Cambria Math" panose="02040503050406030204" pitchFamily="18" charset="0"/>
                          </a:rPr>
                        </m:ctrlPr>
                      </m:sPrePr>
                      <m:sub>
                        <m:r>
                          <a:rPr lang="en-AU" i="1">
                            <a:latin typeface="Cambria Math" panose="02040503050406030204" pitchFamily="18" charset="0"/>
                          </a:rPr>
                          <m:t>89</m:t>
                        </m:r>
                      </m:sub>
                      <m:sup>
                        <m:r>
                          <a:rPr lang="en-AU" i="1">
                            <a:latin typeface="Cambria Math" panose="02040503050406030204" pitchFamily="18" charset="0"/>
                          </a:rPr>
                          <m:t>221</m:t>
                        </m:r>
                      </m:sup>
                      <m:e/>
                    </m:sPre>
                    <m:r>
                      <a:rPr lang="en-AU" i="1">
                        <a:latin typeface="Cambria Math" panose="02040503050406030204" pitchFamily="18" charset="0"/>
                      </a:rPr>
                      <m:t>→</m:t>
                    </m:r>
                    <m:sPre>
                      <m:sPrePr>
                        <m:ctrlPr>
                          <a:rPr lang="en-AU" i="1">
                            <a:latin typeface="Cambria Math" panose="02040503050406030204" pitchFamily="18" charset="0"/>
                          </a:rPr>
                        </m:ctrlPr>
                      </m:sPrePr>
                      <m:sub/>
                      <m:sup>
                        <m:r>
                          <a:rPr lang="en-AU" i="1">
                            <a:latin typeface="Cambria Math" panose="02040503050406030204" pitchFamily="18" charset="0"/>
                          </a:rPr>
                          <m:t>217</m:t>
                        </m:r>
                      </m:sup>
                      <m:e>
                        <m:r>
                          <a:rPr lang="en-AU" i="1">
                            <a:latin typeface="Cambria Math" panose="02040503050406030204" pitchFamily="18" charset="0"/>
                          </a:rPr>
                          <m:t>𝐹𝑟</m:t>
                        </m:r>
                      </m:e>
                    </m:sPre>
                    <m:r>
                      <a:rPr lang="en-AU" i="1">
                        <a:latin typeface="Cambria Math" panose="02040503050406030204" pitchFamily="18" charset="0"/>
                      </a:rPr>
                      <m:t>+</m:t>
                    </m:r>
                  </m:oMath>
                </a14:m>
                <a:endParaRPr lang="en-AU" dirty="0"/>
              </a:p>
              <a:p>
                <a:pPr marL="0" indent="0">
                  <a:buNone/>
                </a:pPr>
                <a:endParaRPr lang="en-AU" dirty="0"/>
              </a:p>
              <a:p>
                <a14:m>
                  <m:oMath xmlns:m="http://schemas.openxmlformats.org/officeDocument/2006/math">
                    <m:sPre>
                      <m:sPrePr>
                        <m:ctrlPr>
                          <a:rPr lang="en-AU" i="1">
                            <a:latin typeface="Cambria Math" panose="02040503050406030204" pitchFamily="18" charset="0"/>
                          </a:rPr>
                        </m:ctrlPr>
                      </m:sPrePr>
                      <m:sub>
                        <m:r>
                          <a:rPr lang="en-AU" i="1">
                            <a:latin typeface="Cambria Math" panose="02040503050406030204" pitchFamily="18" charset="0"/>
                          </a:rPr>
                          <m:t>84</m:t>
                        </m:r>
                      </m:sub>
                      <m:sup>
                        <m:r>
                          <a:rPr lang="en-AU" i="1">
                            <a:latin typeface="Cambria Math" panose="02040503050406030204" pitchFamily="18" charset="0"/>
                          </a:rPr>
                          <m:t>210</m:t>
                        </m:r>
                      </m:sup>
                      <m:e>
                        <m:r>
                          <a:rPr lang="en-AU" i="1">
                            <a:latin typeface="Cambria Math" panose="02040503050406030204" pitchFamily="18" charset="0"/>
                          </a:rPr>
                          <m:t>𝑃𝑜</m:t>
                        </m:r>
                      </m:e>
                    </m:sPre>
                    <m:r>
                      <a:rPr lang="en-AU" i="1">
                        <a:latin typeface="Cambria Math" panose="02040503050406030204" pitchFamily="18" charset="0"/>
                      </a:rPr>
                      <m:t>→</m:t>
                    </m:r>
                    <m:sPre>
                      <m:sPrePr>
                        <m:ctrlPr>
                          <a:rPr lang="en-AU" i="1">
                            <a:latin typeface="Cambria Math" panose="02040503050406030204" pitchFamily="18" charset="0"/>
                          </a:rPr>
                        </m:ctrlPr>
                      </m:sPrePr>
                      <m:sub/>
                      <m:sup>
                        <m:r>
                          <a:rPr lang="en-AU" i="1">
                            <a:latin typeface="Cambria Math" panose="02040503050406030204" pitchFamily="18" charset="0"/>
                          </a:rPr>
                          <m:t>4</m:t>
                        </m:r>
                      </m:sup>
                      <m:e>
                        <m:r>
                          <a:rPr lang="en-AU" i="1">
                            <a:latin typeface="Cambria Math" panose="02040503050406030204" pitchFamily="18" charset="0"/>
                          </a:rPr>
                          <m:t>𝐻𝑒</m:t>
                        </m:r>
                      </m:e>
                    </m:sPre>
                    <m:r>
                      <a:rPr lang="en-AU" i="1">
                        <a:latin typeface="Cambria Math" panose="02040503050406030204" pitchFamily="18" charset="0"/>
                      </a:rPr>
                      <m:t>+</m:t>
                    </m:r>
                  </m:oMath>
                </a14:m>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6712"/>
                <a:ext cx="8229600" cy="5289451"/>
              </a:xfrm>
              <a:blipFill>
                <a:blip r:embed="rId2"/>
                <a:stretch>
                  <a:fillRect l="-1704" t="-1037"/>
                </a:stretch>
              </a:blipFill>
            </p:spPr>
            <p:txBody>
              <a:bodyPr/>
              <a:lstStyle/>
              <a:p>
                <a:r>
                  <a:rPr lang="en-AU">
                    <a:noFill/>
                  </a:rPr>
                  <a:t> </a:t>
                </a:r>
              </a:p>
            </p:txBody>
          </p:sp>
        </mc:Fallback>
      </mc:AlternateContent>
    </p:spTree>
    <p:extLst>
      <p:ext uri="{BB962C8B-B14F-4D97-AF65-F5344CB8AC3E}">
        <p14:creationId xmlns:p14="http://schemas.microsoft.com/office/powerpoint/2010/main" val="2195690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Radioactive Decay</a:t>
            </a:r>
          </a:p>
        </p:txBody>
      </p:sp>
      <p:pic>
        <p:nvPicPr>
          <p:cNvPr id="9219" name="Picture 3" descr="Alpha Dec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676400"/>
            <a:ext cx="4267200" cy="25177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Beta Deca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341813"/>
            <a:ext cx="4267200" cy="2516187"/>
          </a:xfrm>
          <a:prstGeom prst="rect">
            <a:avLst/>
          </a:prstGeom>
          <a:noFill/>
          <a:extLst>
            <a:ext uri="{909E8E84-426E-40DD-AFC4-6F175D3DCCD1}">
              <a14:hiddenFill xmlns:a14="http://schemas.microsoft.com/office/drawing/2010/main">
                <a:solidFill>
                  <a:srgbClr val="FFFFFF"/>
                </a:solidFill>
              </a14:hiddenFill>
            </a:ext>
          </a:extLst>
        </p:spPr>
      </p:pic>
      <p:sp>
        <p:nvSpPr>
          <p:cNvPr id="9221" name="Text Box 5"/>
          <p:cNvSpPr txBox="1">
            <a:spLocks noChangeArrowheads="1"/>
          </p:cNvSpPr>
          <p:nvPr/>
        </p:nvSpPr>
        <p:spPr bwMode="auto">
          <a:xfrm>
            <a:off x="152400" y="1828800"/>
            <a:ext cx="449580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Tahoma" pitchFamily="84" charset="0"/>
              </a:rPr>
              <a:t>Alpha decay and beta decay are two forms of radioactive decay.  In all forms of radioactive decay, an atom emits particles and energy.</a:t>
            </a:r>
          </a:p>
          <a:p>
            <a:pPr>
              <a:spcBef>
                <a:spcPct val="50000"/>
              </a:spcBef>
            </a:pPr>
            <a:r>
              <a:rPr lang="en-US" altLang="en-US" sz="1800">
                <a:latin typeface="Tahoma" pitchFamily="84" charset="0"/>
              </a:rPr>
              <a:t>Scientists use this natural breakdown of isotopes to accurately measure the </a:t>
            </a:r>
            <a:r>
              <a:rPr lang="en-US" altLang="en-US" sz="1800" b="1" u="sng">
                <a:latin typeface="Tahoma" pitchFamily="84" charset="0"/>
              </a:rPr>
              <a:t>absolute age</a:t>
            </a:r>
            <a:r>
              <a:rPr lang="en-US" altLang="en-US" sz="1800">
                <a:latin typeface="Tahoma" pitchFamily="84" charset="0"/>
              </a:rPr>
              <a:t> of rocks.</a:t>
            </a:r>
          </a:p>
          <a:p>
            <a:pPr>
              <a:spcBef>
                <a:spcPct val="50000"/>
              </a:spcBef>
            </a:pPr>
            <a:r>
              <a:rPr lang="en-US" altLang="en-US" sz="1800">
                <a:latin typeface="Tahoma" pitchFamily="84" charset="0"/>
              </a:rPr>
              <a:t>The method of using radioactive decay to measure absolute age is called </a:t>
            </a:r>
            <a:r>
              <a:rPr lang="en-US" altLang="en-US" sz="1800" b="1" u="sng">
                <a:latin typeface="Tahoma" pitchFamily="84" charset="0"/>
              </a:rPr>
              <a:t>radiometric decay</a:t>
            </a:r>
            <a:r>
              <a:rPr lang="en-US" altLang="en-US" sz="1800">
                <a:latin typeface="Tahoma" pitchFamily="84" charset="0"/>
              </a:rPr>
              <a:t>.</a:t>
            </a:r>
          </a:p>
        </p:txBody>
      </p:sp>
    </p:spTree>
    <p:extLst>
      <p:ext uri="{BB962C8B-B14F-4D97-AF65-F5344CB8AC3E}">
        <p14:creationId xmlns:p14="http://schemas.microsoft.com/office/powerpoint/2010/main" val="2329049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242563" y="237836"/>
            <a:ext cx="8534400" cy="587375"/>
          </a:xfrm>
          <a:prstGeom prst="rect">
            <a:avLst/>
          </a:prstGeom>
          <a:noFill/>
          <a:ln w="9525">
            <a:noFill/>
            <a:round/>
            <a:headEnd/>
            <a:tailEnd/>
          </a:ln>
        </p:spPr>
        <p:txBody>
          <a:bodyPr lIns="90000" tIns="46800" rIns="90000" bIns="46800">
            <a:spAutoFit/>
          </a:bodyPr>
          <a:lstStyle/>
          <a:p>
            <a:pPr algn="ctr">
              <a:spcBef>
                <a:spcPts val="2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a:solidFill>
                  <a:srgbClr val="00B050"/>
                </a:solidFill>
              </a:rPr>
              <a:t>Radioactivity</a:t>
            </a:r>
          </a:p>
        </p:txBody>
      </p:sp>
      <p:sp>
        <p:nvSpPr>
          <p:cNvPr id="47106" name="Text Box 2"/>
          <p:cNvSpPr txBox="1">
            <a:spLocks noChangeArrowheads="1"/>
          </p:cNvSpPr>
          <p:nvPr/>
        </p:nvSpPr>
        <p:spPr bwMode="auto">
          <a:xfrm>
            <a:off x="533400" y="1340768"/>
            <a:ext cx="8305800" cy="525401"/>
          </a:xfrm>
          <a:prstGeom prst="rect">
            <a:avLst/>
          </a:prstGeom>
          <a:noFill/>
          <a:ln w="9525">
            <a:noFill/>
            <a:round/>
            <a:headEnd/>
            <a:tailEnd/>
          </a:ln>
        </p:spPr>
        <p:txBody>
          <a:bodyPr lIns="90000" tIns="46800" rIns="90000" bIns="46800">
            <a:spAutoFit/>
          </a:bodyPr>
          <a:lstStyle/>
          <a:p>
            <a:pPr>
              <a:spcBef>
                <a:spcPts val="1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2800" dirty="0">
                <a:solidFill>
                  <a:srgbClr val="00B050"/>
                </a:solidFill>
              </a:rPr>
              <a:t>Damage to biological tissue can lead to cell death</a:t>
            </a:r>
            <a:endParaRPr lang="en-US" sz="2800" dirty="0">
              <a:solidFill>
                <a:srgbClr val="00B05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2348880"/>
            <a:ext cx="5071868" cy="3888432"/>
          </a:xfrm>
          <a:prstGeom prst="rect">
            <a:avLst/>
          </a:prstGeom>
        </p:spPr>
      </p:pic>
    </p:spTree>
    <p:extLst>
      <p:ext uri="{BB962C8B-B14F-4D97-AF65-F5344CB8AC3E}">
        <p14:creationId xmlns:p14="http://schemas.microsoft.com/office/powerpoint/2010/main" val="22515829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47106">
                                            <p:txEl>
                                              <p:pRg st="0" end="0"/>
                                            </p:txEl>
                                          </p:spTgt>
                                        </p:tgtEl>
                                        <p:attrNameLst>
                                          <p:attrName>style.visibility</p:attrName>
                                        </p:attrNameLst>
                                      </p:cBhvr>
                                      <p:to>
                                        <p:strVal val="visible"/>
                                      </p:to>
                                    </p:set>
                                    <p:animEffect transition="in" filter="wipe(left)">
                                      <p:cBhvr additive="repl">
                                        <p:cTn id="7" dur="500"/>
                                        <p:tgtEl>
                                          <p:spTgt spid="471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304800" y="228600"/>
            <a:ext cx="8534400" cy="587375"/>
          </a:xfrm>
          <a:prstGeom prst="rect">
            <a:avLst/>
          </a:prstGeom>
          <a:noFill/>
          <a:ln w="9525">
            <a:noFill/>
            <a:round/>
            <a:headEnd/>
            <a:tailEnd/>
          </a:ln>
        </p:spPr>
        <p:txBody>
          <a:bodyPr lIns="90000" tIns="46800" rIns="90000" bIns="46800">
            <a:spAutoFit/>
          </a:bodyPr>
          <a:lstStyle/>
          <a:p>
            <a:pPr algn="ctr">
              <a:spcBef>
                <a:spcPts val="2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a:solidFill>
                  <a:srgbClr val="00B050"/>
                </a:solidFill>
              </a:rPr>
              <a:t>Radioactivity</a:t>
            </a:r>
          </a:p>
        </p:txBody>
      </p:sp>
      <p:sp>
        <p:nvSpPr>
          <p:cNvPr id="47106" name="Text Box 2"/>
          <p:cNvSpPr txBox="1">
            <a:spLocks noChangeArrowheads="1"/>
          </p:cNvSpPr>
          <p:nvPr/>
        </p:nvSpPr>
        <p:spPr bwMode="auto">
          <a:xfrm>
            <a:off x="533400" y="1340768"/>
            <a:ext cx="8305800" cy="2048895"/>
          </a:xfrm>
          <a:prstGeom prst="rect">
            <a:avLst/>
          </a:prstGeom>
          <a:noFill/>
          <a:ln w="9525">
            <a:noFill/>
            <a:round/>
            <a:headEnd/>
            <a:tailEnd/>
          </a:ln>
        </p:spPr>
        <p:txBody>
          <a:bodyPr lIns="90000" tIns="46800" rIns="90000" bIns="46800">
            <a:spAutoFit/>
          </a:bodyPr>
          <a:lstStyle/>
          <a:p>
            <a:pPr>
              <a:spcBef>
                <a:spcPts val="1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2800" dirty="0">
                <a:solidFill>
                  <a:srgbClr val="00B050"/>
                </a:solidFill>
              </a:rPr>
              <a:t>Large doses of radiation can cause so many cell deaths that the body cannot make new copies quickly enough.</a:t>
            </a:r>
          </a:p>
          <a:p>
            <a:pPr>
              <a:spcBef>
                <a:spcPts val="1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2800" dirty="0">
                <a:solidFill>
                  <a:srgbClr val="00B050"/>
                </a:solidFill>
              </a:rPr>
              <a:t>This leads to radiation sickness, characterised by fatigue, nausea and hair loss</a:t>
            </a:r>
            <a:endParaRPr lang="en-US" sz="2800" dirty="0">
              <a:solidFill>
                <a:srgbClr val="00B050"/>
              </a:solidFill>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820550"/>
            <a:ext cx="2888038"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64331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47106">
                                            <p:txEl>
                                              <p:pRg st="0" end="0"/>
                                            </p:txEl>
                                          </p:spTgt>
                                        </p:tgtEl>
                                        <p:attrNameLst>
                                          <p:attrName>style.visibility</p:attrName>
                                        </p:attrNameLst>
                                      </p:cBhvr>
                                      <p:to>
                                        <p:strVal val="visible"/>
                                      </p:to>
                                    </p:set>
                                    <p:animEffect transition="in" filter="wipe(left)">
                                      <p:cBhvr additive="repl">
                                        <p:cTn id="7" dur="500"/>
                                        <p:tgtEl>
                                          <p:spTgt spid="471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47106">
                                            <p:txEl>
                                              <p:pRg st="1" end="1"/>
                                            </p:txEl>
                                          </p:spTgt>
                                        </p:tgtEl>
                                        <p:attrNameLst>
                                          <p:attrName>style.visibility</p:attrName>
                                        </p:attrNameLst>
                                      </p:cBhvr>
                                      <p:to>
                                        <p:strVal val="visible"/>
                                      </p:to>
                                    </p:set>
                                    <p:animEffect transition="in" filter="wipe(left)">
                                      <p:cBhvr additive="repl">
                                        <p:cTn id="12" dur="500"/>
                                        <p:tgtEl>
                                          <p:spTgt spid="4710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304800" y="228600"/>
            <a:ext cx="8534400" cy="587375"/>
          </a:xfrm>
          <a:prstGeom prst="rect">
            <a:avLst/>
          </a:prstGeom>
          <a:noFill/>
          <a:ln w="9525">
            <a:noFill/>
            <a:round/>
            <a:headEnd/>
            <a:tailEnd/>
          </a:ln>
        </p:spPr>
        <p:txBody>
          <a:bodyPr lIns="90000" tIns="46800" rIns="90000" bIns="46800">
            <a:spAutoFit/>
          </a:bodyPr>
          <a:lstStyle/>
          <a:p>
            <a:pPr algn="ctr">
              <a:spcBef>
                <a:spcPts val="2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err="1">
                <a:solidFill>
                  <a:srgbClr val="00B050"/>
                </a:solidFill>
              </a:rPr>
              <a:t>Dosimetry</a:t>
            </a:r>
            <a:endParaRPr lang="en-US" sz="3200" b="1" dirty="0">
              <a:solidFill>
                <a:srgbClr val="00B050"/>
              </a:solidFill>
            </a:endParaRPr>
          </a:p>
        </p:txBody>
      </p:sp>
      <p:sp>
        <p:nvSpPr>
          <p:cNvPr id="47106" name="Text Box 2"/>
          <p:cNvSpPr txBox="1">
            <a:spLocks noChangeArrowheads="1"/>
          </p:cNvSpPr>
          <p:nvPr/>
        </p:nvSpPr>
        <p:spPr bwMode="auto">
          <a:xfrm>
            <a:off x="533400" y="1340768"/>
            <a:ext cx="8305800" cy="4464941"/>
          </a:xfrm>
          <a:prstGeom prst="rect">
            <a:avLst/>
          </a:prstGeom>
          <a:noFill/>
          <a:ln w="9525">
            <a:noFill/>
            <a:round/>
            <a:headEnd/>
            <a:tailEnd/>
          </a:ln>
        </p:spPr>
        <p:txBody>
          <a:bodyPr lIns="90000" tIns="46800" rIns="90000" bIns="46800">
            <a:spAutoFit/>
          </a:bodyPr>
          <a:lstStyle/>
          <a:p>
            <a:pPr>
              <a:spcBef>
                <a:spcPts val="1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2800" dirty="0">
                <a:solidFill>
                  <a:srgbClr val="00B050"/>
                </a:solidFill>
              </a:rPr>
              <a:t>Large doses of radiation are also used to fight diseases such as cancer</a:t>
            </a:r>
          </a:p>
          <a:p>
            <a:pPr>
              <a:spcBef>
                <a:spcPts val="1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2800" dirty="0">
                <a:solidFill>
                  <a:srgbClr val="00B050"/>
                </a:solidFill>
              </a:rPr>
              <a:t>Therefore defining the dose of radiation is important</a:t>
            </a:r>
          </a:p>
          <a:p>
            <a:pPr>
              <a:spcBef>
                <a:spcPts val="1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2800" dirty="0">
                <a:solidFill>
                  <a:srgbClr val="00B050"/>
                </a:solidFill>
              </a:rPr>
              <a:t>The </a:t>
            </a:r>
            <a:r>
              <a:rPr lang="en-AU" sz="2800" i="1" dirty="0">
                <a:solidFill>
                  <a:srgbClr val="00B050"/>
                </a:solidFill>
              </a:rPr>
              <a:t>activity</a:t>
            </a:r>
            <a:r>
              <a:rPr lang="en-AU" sz="2800" dirty="0">
                <a:solidFill>
                  <a:srgbClr val="00B050"/>
                </a:solidFill>
              </a:rPr>
              <a:t> of the source of radiation is defined as the number of disintegrations per second. The unit is the </a:t>
            </a:r>
            <a:r>
              <a:rPr lang="en-AU" sz="2800" dirty="0" err="1">
                <a:solidFill>
                  <a:srgbClr val="00B050"/>
                </a:solidFill>
              </a:rPr>
              <a:t>becquerel</a:t>
            </a:r>
            <a:r>
              <a:rPr lang="en-AU" sz="2800" dirty="0">
                <a:solidFill>
                  <a:srgbClr val="00B050"/>
                </a:solidFill>
              </a:rPr>
              <a:t> (</a:t>
            </a:r>
            <a:r>
              <a:rPr lang="en-AU" sz="2800" dirty="0" err="1">
                <a:solidFill>
                  <a:srgbClr val="00B050"/>
                </a:solidFill>
              </a:rPr>
              <a:t>Bq</a:t>
            </a:r>
            <a:r>
              <a:rPr lang="en-AU" sz="2800" dirty="0">
                <a:solidFill>
                  <a:srgbClr val="00B050"/>
                </a:solidFill>
              </a:rPr>
              <a:t>)</a:t>
            </a:r>
          </a:p>
          <a:p>
            <a:pPr>
              <a:spcBef>
                <a:spcPts val="1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2800" b="1" dirty="0">
                <a:solidFill>
                  <a:srgbClr val="00B050"/>
                </a:solidFill>
              </a:rPr>
              <a:t>1 </a:t>
            </a:r>
            <a:r>
              <a:rPr lang="en-AU" sz="2800" b="1" dirty="0" err="1">
                <a:solidFill>
                  <a:srgbClr val="00B050"/>
                </a:solidFill>
              </a:rPr>
              <a:t>Bq</a:t>
            </a:r>
            <a:r>
              <a:rPr lang="en-AU" sz="2800" b="1" dirty="0">
                <a:solidFill>
                  <a:srgbClr val="00B050"/>
                </a:solidFill>
              </a:rPr>
              <a:t> = 1 disintegration/s</a:t>
            </a:r>
          </a:p>
          <a:p>
            <a:pPr>
              <a:spcBef>
                <a:spcPts val="1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1" dirty="0">
              <a:solidFill>
                <a:srgbClr val="333399"/>
              </a:solidFill>
            </a:endParaRPr>
          </a:p>
        </p:txBody>
      </p:sp>
    </p:spTree>
    <p:extLst>
      <p:ext uri="{BB962C8B-B14F-4D97-AF65-F5344CB8AC3E}">
        <p14:creationId xmlns:p14="http://schemas.microsoft.com/office/powerpoint/2010/main" val="11273224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47106">
                                            <p:txEl>
                                              <p:pRg st="0" end="0"/>
                                            </p:txEl>
                                          </p:spTgt>
                                        </p:tgtEl>
                                        <p:attrNameLst>
                                          <p:attrName>style.visibility</p:attrName>
                                        </p:attrNameLst>
                                      </p:cBhvr>
                                      <p:to>
                                        <p:strVal val="visible"/>
                                      </p:to>
                                    </p:set>
                                    <p:animEffect transition="in" filter="wipe(left)">
                                      <p:cBhvr additive="repl">
                                        <p:cTn id="7" dur="500"/>
                                        <p:tgtEl>
                                          <p:spTgt spid="471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47106">
                                            <p:txEl>
                                              <p:pRg st="1" end="1"/>
                                            </p:txEl>
                                          </p:spTgt>
                                        </p:tgtEl>
                                        <p:attrNameLst>
                                          <p:attrName>style.visibility</p:attrName>
                                        </p:attrNameLst>
                                      </p:cBhvr>
                                      <p:to>
                                        <p:strVal val="visible"/>
                                      </p:to>
                                    </p:set>
                                    <p:animEffect transition="in" filter="wipe(left)">
                                      <p:cBhvr additive="repl">
                                        <p:cTn id="12" dur="500"/>
                                        <p:tgtEl>
                                          <p:spTgt spid="471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47106">
                                            <p:txEl>
                                              <p:pRg st="2" end="2"/>
                                            </p:txEl>
                                          </p:spTgt>
                                        </p:tgtEl>
                                        <p:attrNameLst>
                                          <p:attrName>style.visibility</p:attrName>
                                        </p:attrNameLst>
                                      </p:cBhvr>
                                      <p:to>
                                        <p:strVal val="visible"/>
                                      </p:to>
                                    </p:set>
                                    <p:animEffect transition="in" filter="wipe(left)">
                                      <p:cBhvr additive="repl">
                                        <p:cTn id="17" dur="500"/>
                                        <p:tgtEl>
                                          <p:spTgt spid="471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47106">
                                            <p:txEl>
                                              <p:pRg st="3" end="3"/>
                                            </p:txEl>
                                          </p:spTgt>
                                        </p:tgtEl>
                                        <p:attrNameLst>
                                          <p:attrName>style.visibility</p:attrName>
                                        </p:attrNameLst>
                                      </p:cBhvr>
                                      <p:to>
                                        <p:strVal val="visible"/>
                                      </p:to>
                                    </p:set>
                                    <p:animEffect transition="in" filter="wipe(left)">
                                      <p:cBhvr additive="repl">
                                        <p:cTn id="22" dur="500"/>
                                        <p:tgtEl>
                                          <p:spTgt spid="471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42875" y="264086"/>
            <a:ext cx="5286375" cy="346075"/>
          </a:xfrm>
        </p:spPr>
        <p:txBody>
          <a:bodyPr>
            <a:noAutofit/>
          </a:bodyPr>
          <a:lstStyle/>
          <a:p>
            <a:pPr algn="l" eaLnBrk="1" hangingPunct="1"/>
            <a:r>
              <a:rPr lang="en-AU" altLang="en-US" sz="2400" dirty="0"/>
              <a:t>Radiation Dose</a:t>
            </a:r>
          </a:p>
        </p:txBody>
      </p:sp>
      <p:sp>
        <p:nvSpPr>
          <p:cNvPr id="3075" name="Rectangle 4"/>
          <p:cNvSpPr>
            <a:spLocks noChangeArrowheads="1"/>
          </p:cNvSpPr>
          <p:nvPr/>
        </p:nvSpPr>
        <p:spPr bwMode="auto">
          <a:xfrm>
            <a:off x="90487" y="913093"/>
            <a:ext cx="86439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dirty="0">
                <a:solidFill>
                  <a:srgbClr val="00B050"/>
                </a:solidFill>
              </a:rPr>
              <a:t>The energy that our bodies receive from </a:t>
            </a:r>
            <a:r>
              <a:rPr lang="en-US" altLang="en-US" sz="2400" dirty="0" err="1">
                <a:solidFill>
                  <a:srgbClr val="00B050"/>
                </a:solidFill>
              </a:rPr>
              <a:t>ionising</a:t>
            </a:r>
            <a:r>
              <a:rPr lang="en-US" altLang="en-US" sz="2400" dirty="0">
                <a:solidFill>
                  <a:srgbClr val="00B050"/>
                </a:solidFill>
              </a:rPr>
              <a:t> radiation is referred to as the absorbed dose.</a:t>
            </a:r>
          </a:p>
          <a:p>
            <a:pPr eaLnBrk="1" hangingPunct="1"/>
            <a:r>
              <a:rPr lang="en-US" altLang="en-US" sz="2400" dirty="0">
                <a:solidFill>
                  <a:srgbClr val="00B050"/>
                </a:solidFill>
              </a:rPr>
              <a:t>Specifically, the absorbed dose is </a:t>
            </a:r>
            <a:r>
              <a:rPr lang="en-US" altLang="en-US" sz="2400" i="1" dirty="0">
                <a:solidFill>
                  <a:srgbClr val="00B050"/>
                </a:solidFill>
              </a:rPr>
              <a:t>the energy absorbed per kilogram of tissue.</a:t>
            </a:r>
            <a:endParaRPr lang="en-US" altLang="en-US" sz="2400" dirty="0">
              <a:solidFill>
                <a:srgbClr val="00B050"/>
              </a:solidFill>
            </a:endParaRPr>
          </a:p>
        </p:txBody>
      </p:sp>
      <p:pic>
        <p:nvPicPr>
          <p:cNvPr id="30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786063"/>
            <a:ext cx="7605713"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5"/>
          <p:cNvSpPr>
            <a:spLocks noChangeArrowheads="1"/>
          </p:cNvSpPr>
          <p:nvPr/>
        </p:nvSpPr>
        <p:spPr bwMode="auto">
          <a:xfrm>
            <a:off x="142875" y="4783138"/>
            <a:ext cx="8715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solidFill>
                  <a:srgbClr val="00B050"/>
                </a:solidFill>
              </a:rPr>
              <a:t>The SI unit for absorbed dose is the gray (Gy). 1 Gy = 1 J kg</a:t>
            </a:r>
            <a:r>
              <a:rPr lang="en-US" altLang="en-US" sz="2400" baseline="30000">
                <a:solidFill>
                  <a:srgbClr val="00B050"/>
                </a:solidFill>
              </a:rPr>
              <a:t>-1</a:t>
            </a:r>
            <a:r>
              <a:rPr lang="en-US" altLang="en-US" sz="2400">
                <a:solidFill>
                  <a:srgbClr val="00B050"/>
                </a:solidFill>
              </a:rPr>
              <a:t>.</a:t>
            </a:r>
          </a:p>
        </p:txBody>
      </p:sp>
    </p:spTree>
    <p:extLst>
      <p:ext uri="{BB962C8B-B14F-4D97-AF65-F5344CB8AC3E}">
        <p14:creationId xmlns:p14="http://schemas.microsoft.com/office/powerpoint/2010/main" val="2514604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2056" y="225425"/>
            <a:ext cx="5286375" cy="346075"/>
          </a:xfrm>
        </p:spPr>
        <p:txBody>
          <a:bodyPr>
            <a:noAutofit/>
          </a:bodyPr>
          <a:lstStyle/>
          <a:p>
            <a:pPr algn="l" eaLnBrk="1" hangingPunct="1"/>
            <a:r>
              <a:rPr lang="en-AU" altLang="en-US" sz="2400" dirty="0"/>
              <a:t>Quality Factor</a:t>
            </a:r>
          </a:p>
        </p:txBody>
      </p:sp>
      <p:sp>
        <p:nvSpPr>
          <p:cNvPr id="4099" name="Rectangle 6"/>
          <p:cNvSpPr>
            <a:spLocks noChangeArrowheads="1"/>
          </p:cNvSpPr>
          <p:nvPr/>
        </p:nvSpPr>
        <p:spPr bwMode="auto">
          <a:xfrm>
            <a:off x="32056" y="692696"/>
            <a:ext cx="91440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dirty="0">
                <a:solidFill>
                  <a:srgbClr val="00B050"/>
                </a:solidFill>
              </a:rPr>
              <a:t>The effects of different types of radiation on living cells varies.</a:t>
            </a:r>
          </a:p>
          <a:p>
            <a:pPr eaLnBrk="1" hangingPunct="1"/>
            <a:r>
              <a:rPr lang="en-US" altLang="en-US" sz="2400" dirty="0">
                <a:solidFill>
                  <a:srgbClr val="00B050"/>
                </a:solidFill>
              </a:rPr>
              <a:t> </a:t>
            </a:r>
          </a:p>
          <a:p>
            <a:pPr eaLnBrk="1" hangingPunct="1"/>
            <a:r>
              <a:rPr lang="en-US" altLang="en-US" sz="2400" dirty="0">
                <a:solidFill>
                  <a:srgbClr val="00B050"/>
                </a:solidFill>
              </a:rPr>
              <a:t>Alpha particles, for example are far more </a:t>
            </a:r>
            <a:r>
              <a:rPr lang="en-US" altLang="en-US" sz="2400" dirty="0" err="1">
                <a:solidFill>
                  <a:srgbClr val="00B050"/>
                </a:solidFill>
              </a:rPr>
              <a:t>ionising</a:t>
            </a:r>
            <a:r>
              <a:rPr lang="en-US" altLang="en-US" sz="2400" dirty="0">
                <a:solidFill>
                  <a:srgbClr val="00B050"/>
                </a:solidFill>
              </a:rPr>
              <a:t> than gamma rays. </a:t>
            </a:r>
          </a:p>
          <a:p>
            <a:pPr eaLnBrk="1" hangingPunct="1"/>
            <a:endParaRPr lang="en-US" altLang="en-US" sz="2400" dirty="0">
              <a:solidFill>
                <a:srgbClr val="00B050"/>
              </a:solidFill>
            </a:endParaRPr>
          </a:p>
          <a:p>
            <a:pPr eaLnBrk="1" hangingPunct="1"/>
            <a:r>
              <a:rPr lang="en-US" altLang="en-US" sz="2400" dirty="0">
                <a:solidFill>
                  <a:srgbClr val="00B050"/>
                </a:solidFill>
              </a:rPr>
              <a:t>Hence equal doses of these two types of radiation can have quite different biological effects. </a:t>
            </a:r>
          </a:p>
          <a:p>
            <a:pPr eaLnBrk="1" hangingPunct="1"/>
            <a:endParaRPr lang="en-US" altLang="en-US" sz="2400" dirty="0">
              <a:solidFill>
                <a:srgbClr val="00B050"/>
              </a:solidFill>
            </a:endParaRPr>
          </a:p>
          <a:p>
            <a:pPr eaLnBrk="1" hangingPunct="1"/>
            <a:r>
              <a:rPr lang="en-US" altLang="en-US" sz="2400" dirty="0">
                <a:solidFill>
                  <a:srgbClr val="00B050"/>
                </a:solidFill>
              </a:rPr>
              <a:t>The quality factor for a particular radiation indicates the cell damage it causes in comparison to an equal dose of </a:t>
            </a:r>
            <a:r>
              <a:rPr lang="en-US" altLang="en-US" sz="2400" dirty="0">
                <a:solidFill>
                  <a:srgbClr val="00B050"/>
                </a:solidFill>
                <a:latin typeface="Symbol" pitchFamily="18" charset="2"/>
              </a:rPr>
              <a:t>g</a:t>
            </a:r>
            <a:r>
              <a:rPr lang="en-US" altLang="en-US" sz="2400" dirty="0">
                <a:solidFill>
                  <a:srgbClr val="00B050"/>
                </a:solidFill>
              </a:rPr>
              <a:t> rays. </a:t>
            </a:r>
          </a:p>
          <a:p>
            <a:pPr eaLnBrk="1" hangingPunct="1"/>
            <a:endParaRPr lang="en-US" altLang="en-US" sz="2400" dirty="0">
              <a:solidFill>
                <a:srgbClr val="00B050"/>
              </a:solidFill>
            </a:endParaRPr>
          </a:p>
          <a:p>
            <a:pPr eaLnBrk="1" hangingPunct="1"/>
            <a:r>
              <a:rPr lang="en-US" altLang="en-US" sz="2400" dirty="0">
                <a:solidFill>
                  <a:srgbClr val="00B050"/>
                </a:solidFill>
              </a:rPr>
              <a:t>The </a:t>
            </a:r>
            <a:r>
              <a:rPr lang="en-US" altLang="en-US" sz="2400" b="1" dirty="0">
                <a:solidFill>
                  <a:srgbClr val="00B050"/>
                </a:solidFill>
              </a:rPr>
              <a:t>dose equivalent </a:t>
            </a:r>
            <a:r>
              <a:rPr lang="en-US" altLang="en-US" sz="2400" dirty="0">
                <a:solidFill>
                  <a:srgbClr val="00B050"/>
                </a:solidFill>
              </a:rPr>
              <a:t>(in Sieverts) is a measurement which incorporates the quality factor. </a:t>
            </a:r>
          </a:p>
          <a:p>
            <a:pPr eaLnBrk="1" hangingPunct="1"/>
            <a:endParaRPr lang="en-US" altLang="en-US" sz="2400" dirty="0">
              <a:solidFill>
                <a:srgbClr val="00B050"/>
              </a:solidFill>
            </a:endParaRPr>
          </a:p>
          <a:p>
            <a:pPr eaLnBrk="1" hangingPunct="1"/>
            <a:r>
              <a:rPr lang="en-US" altLang="en-US" sz="2400" dirty="0">
                <a:solidFill>
                  <a:srgbClr val="00B050"/>
                </a:solidFill>
              </a:rPr>
              <a:t>This means that 1 Sievert of any type of radiation will have the same biological effect.</a:t>
            </a:r>
          </a:p>
        </p:txBody>
      </p:sp>
    </p:spTree>
    <p:extLst>
      <p:ext uri="{BB962C8B-B14F-4D97-AF65-F5344CB8AC3E}">
        <p14:creationId xmlns:p14="http://schemas.microsoft.com/office/powerpoint/2010/main" val="2267992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9512" y="404664"/>
            <a:ext cx="5286375" cy="346075"/>
          </a:xfrm>
        </p:spPr>
        <p:txBody>
          <a:bodyPr>
            <a:noAutofit/>
          </a:bodyPr>
          <a:lstStyle/>
          <a:p>
            <a:pPr algn="l" eaLnBrk="1" hangingPunct="1"/>
            <a:r>
              <a:rPr lang="en-AU" altLang="en-US" sz="2400" dirty="0"/>
              <a:t>Quality Factor Table</a:t>
            </a:r>
          </a:p>
        </p:txBody>
      </p:sp>
      <p:pic>
        <p:nvPicPr>
          <p:cNvPr id="51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000125"/>
            <a:ext cx="8067675"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52779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3079" y="309562"/>
            <a:ext cx="5286375" cy="346075"/>
          </a:xfrm>
        </p:spPr>
        <p:txBody>
          <a:bodyPr>
            <a:normAutofit fontScale="90000"/>
          </a:bodyPr>
          <a:lstStyle/>
          <a:p>
            <a:pPr algn="l" eaLnBrk="1" hangingPunct="1"/>
            <a:r>
              <a:rPr lang="en-AU" altLang="en-US" sz="1800" dirty="0"/>
              <a:t>Example</a:t>
            </a:r>
          </a:p>
        </p:txBody>
      </p:sp>
      <p:pic>
        <p:nvPicPr>
          <p:cNvPr id="61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3" y="655637"/>
            <a:ext cx="9144000"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348880"/>
            <a:ext cx="6188633" cy="4405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1620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497485" y="829620"/>
            <a:ext cx="8305800" cy="1187121"/>
          </a:xfrm>
          <a:prstGeom prst="rect">
            <a:avLst/>
          </a:prstGeom>
          <a:noFill/>
          <a:ln w="9525">
            <a:noFill/>
            <a:round/>
            <a:headEnd/>
            <a:tailEnd/>
          </a:ln>
        </p:spPr>
        <p:txBody>
          <a:bodyPr lIns="90000" tIns="46800" rIns="90000" bIns="46800">
            <a:spAutoFit/>
          </a:bodyPr>
          <a:lstStyle/>
          <a:p>
            <a:pPr>
              <a:spcBef>
                <a:spcPts val="1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a:solidFill>
                  <a:srgbClr val="00B050"/>
                </a:solidFill>
              </a:rPr>
              <a:t>The Effective Dose Effects</a:t>
            </a:r>
          </a:p>
          <a:p>
            <a:pPr>
              <a:spcBef>
                <a:spcPts val="1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1" dirty="0">
              <a:solidFill>
                <a:srgbClr val="333399"/>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11961"/>
          <a:stretch/>
        </p:blipFill>
        <p:spPr>
          <a:xfrm>
            <a:off x="612211" y="1423180"/>
            <a:ext cx="7919578" cy="5229201"/>
          </a:xfrm>
          <a:prstGeom prst="rect">
            <a:avLst/>
          </a:prstGeom>
        </p:spPr>
      </p:pic>
    </p:spTree>
    <p:extLst>
      <p:ext uri="{BB962C8B-B14F-4D97-AF65-F5344CB8AC3E}">
        <p14:creationId xmlns:p14="http://schemas.microsoft.com/office/powerpoint/2010/main" val="59012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47106">
                                            <p:txEl>
                                              <p:pRg st="0" end="0"/>
                                            </p:txEl>
                                          </p:spTgt>
                                        </p:tgtEl>
                                        <p:attrNameLst>
                                          <p:attrName>style.visibility</p:attrName>
                                        </p:attrNameLst>
                                      </p:cBhvr>
                                      <p:to>
                                        <p:strVal val="visible"/>
                                      </p:to>
                                    </p:set>
                                    <p:animEffect transition="in" filter="wipe(left)">
                                      <p:cBhvr additive="repl">
                                        <p:cTn id="7" dur="500"/>
                                        <p:tgtEl>
                                          <p:spTgt spid="471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539552" y="404664"/>
            <a:ext cx="8305800" cy="525401"/>
          </a:xfrm>
          <a:prstGeom prst="rect">
            <a:avLst/>
          </a:prstGeom>
          <a:noFill/>
          <a:ln w="9525">
            <a:noFill/>
            <a:round/>
            <a:headEnd/>
            <a:tailEnd/>
          </a:ln>
        </p:spPr>
        <p:txBody>
          <a:bodyPr lIns="90000" tIns="46800" rIns="90000" bIns="46800">
            <a:spAutoFit/>
          </a:bodyPr>
          <a:lstStyle/>
          <a:p>
            <a:pPr algn="ctr">
              <a:spcBef>
                <a:spcPts val="1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a:solidFill>
                  <a:srgbClr val="00B050"/>
                </a:solidFill>
              </a:rPr>
              <a:t>Annual Sources of Radiation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377870"/>
            <a:ext cx="6768752" cy="5250356"/>
          </a:xfrm>
          <a:prstGeom prst="rect">
            <a:avLst/>
          </a:prstGeom>
        </p:spPr>
      </p:pic>
    </p:spTree>
    <p:extLst>
      <p:ext uri="{BB962C8B-B14F-4D97-AF65-F5344CB8AC3E}">
        <p14:creationId xmlns:p14="http://schemas.microsoft.com/office/powerpoint/2010/main" val="29029758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47106">
                                            <p:txEl>
                                              <p:pRg st="0" end="0"/>
                                            </p:txEl>
                                          </p:spTgt>
                                        </p:tgtEl>
                                        <p:attrNameLst>
                                          <p:attrName>style.visibility</p:attrName>
                                        </p:attrNameLst>
                                      </p:cBhvr>
                                      <p:to>
                                        <p:strVal val="visible"/>
                                      </p:to>
                                    </p:set>
                                    <p:animEffect transition="in" filter="wipe(left)">
                                      <p:cBhvr additive="repl">
                                        <p:cTn id="7" dur="500"/>
                                        <p:tgtEl>
                                          <p:spTgt spid="471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11560" y="836712"/>
            <a:ext cx="5286375" cy="346075"/>
          </a:xfrm>
        </p:spPr>
        <p:txBody>
          <a:bodyPr>
            <a:noAutofit/>
          </a:bodyPr>
          <a:lstStyle/>
          <a:p>
            <a:pPr algn="l" eaLnBrk="1" hangingPunct="1"/>
            <a:r>
              <a:rPr lang="en-AU" altLang="en-US" sz="2800" dirty="0"/>
              <a:t>Effects of Ionising Radiation</a:t>
            </a:r>
          </a:p>
        </p:txBody>
      </p:sp>
      <p:sp>
        <p:nvSpPr>
          <p:cNvPr id="8195" name="Rectangle 4"/>
          <p:cNvSpPr>
            <a:spLocks noChangeArrowheads="1"/>
          </p:cNvSpPr>
          <p:nvPr/>
        </p:nvSpPr>
        <p:spPr bwMode="auto">
          <a:xfrm>
            <a:off x="785813" y="1571625"/>
            <a:ext cx="728662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solidFill>
                  <a:srgbClr val="00B050"/>
                </a:solidFill>
              </a:rPr>
              <a:t>Some parts of the body are more sensitive to ionising radiation than others. </a:t>
            </a:r>
          </a:p>
          <a:p>
            <a:pPr eaLnBrk="1" hangingPunct="1"/>
            <a:endParaRPr lang="en-US" altLang="en-US" sz="2400">
              <a:solidFill>
                <a:srgbClr val="00B050"/>
              </a:solidFill>
            </a:endParaRPr>
          </a:p>
          <a:p>
            <a:pPr eaLnBrk="1" hangingPunct="1"/>
            <a:r>
              <a:rPr lang="en-US" altLang="en-US" sz="2400">
                <a:solidFill>
                  <a:srgbClr val="00B050"/>
                </a:solidFill>
              </a:rPr>
              <a:t>The most sensitive are bone marrow, the reproductive organs, the eye and the digestive and circulatory systems. </a:t>
            </a:r>
          </a:p>
          <a:p>
            <a:pPr eaLnBrk="1" hangingPunct="1"/>
            <a:endParaRPr lang="en-US" altLang="en-US" sz="2400">
              <a:solidFill>
                <a:srgbClr val="00B050"/>
              </a:solidFill>
            </a:endParaRPr>
          </a:p>
          <a:p>
            <a:pPr eaLnBrk="1" hangingPunct="1"/>
            <a:r>
              <a:rPr lang="en-US" altLang="en-US" sz="2400">
                <a:solidFill>
                  <a:srgbClr val="00B050"/>
                </a:solidFill>
              </a:rPr>
              <a:t>For example, doses of 2000-3000 mSv to the testes or ovaries will cause permanent sterility while similar doses to the eye will result in cataracts.</a:t>
            </a:r>
          </a:p>
        </p:txBody>
      </p:sp>
    </p:spTree>
    <p:extLst>
      <p:ext uri="{BB962C8B-B14F-4D97-AF65-F5344CB8AC3E}">
        <p14:creationId xmlns:p14="http://schemas.microsoft.com/office/powerpoint/2010/main" val="3115277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Parent / Daughter Isotopes</a:t>
            </a:r>
          </a:p>
        </p:txBody>
      </p:sp>
      <p:sp>
        <p:nvSpPr>
          <p:cNvPr id="11267" name="Text Box 3"/>
          <p:cNvSpPr txBox="1">
            <a:spLocks noChangeArrowheads="1"/>
          </p:cNvSpPr>
          <p:nvPr/>
        </p:nvSpPr>
        <p:spPr bwMode="auto">
          <a:xfrm>
            <a:off x="304800" y="1600200"/>
            <a:ext cx="8458200"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Tahoma" pitchFamily="84" charset="0"/>
              </a:rPr>
              <a:t>As an atom emits particles and energy, the atom changes into a different isotope of the same element or an isotope of a different element.  Scientists measure the concentrations of the original radioactive isotope (known as the </a:t>
            </a:r>
            <a:r>
              <a:rPr lang="en-US" altLang="en-US" sz="1800" b="1" u="sng">
                <a:latin typeface="Tahoma" pitchFamily="84" charset="0"/>
              </a:rPr>
              <a:t>parent isotope</a:t>
            </a:r>
            <a:r>
              <a:rPr lang="en-US" altLang="en-US" sz="1800">
                <a:latin typeface="Tahoma" pitchFamily="84" charset="0"/>
              </a:rPr>
              <a:t>), and of the new formed isotopes (known as the </a:t>
            </a:r>
            <a:r>
              <a:rPr lang="en-US" altLang="en-US" sz="1800" b="1" u="sng">
                <a:latin typeface="Tahoma" pitchFamily="84" charset="0"/>
              </a:rPr>
              <a:t>daughter isotope</a:t>
            </a:r>
            <a:r>
              <a:rPr lang="en-US" altLang="en-US" sz="1800">
                <a:latin typeface="Tahoma" pitchFamily="84" charset="0"/>
              </a:rPr>
              <a:t>).</a:t>
            </a:r>
          </a:p>
          <a:p>
            <a:pPr>
              <a:spcBef>
                <a:spcPct val="50000"/>
              </a:spcBef>
            </a:pPr>
            <a:r>
              <a:rPr lang="en-US" altLang="en-US" sz="1800">
                <a:latin typeface="Tahoma" pitchFamily="84" charset="0"/>
              </a:rPr>
              <a:t>Using the known decay rate, the scientists compare the proportions of the parent and daughter isotopes to determine the absolute age of the rock.</a:t>
            </a:r>
          </a:p>
        </p:txBody>
      </p:sp>
      <p:pic>
        <p:nvPicPr>
          <p:cNvPr id="11268" name="Picture 4" descr="Schematic showing parent-daughter isotope decaying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3706813"/>
            <a:ext cx="3892550" cy="2932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954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7544" y="692696"/>
            <a:ext cx="5286375" cy="346075"/>
          </a:xfrm>
        </p:spPr>
        <p:txBody>
          <a:bodyPr>
            <a:noAutofit/>
          </a:bodyPr>
          <a:lstStyle/>
          <a:p>
            <a:pPr algn="l" eaLnBrk="1" hangingPunct="1"/>
            <a:r>
              <a:rPr lang="en-AU" altLang="en-US" sz="2800" dirty="0"/>
              <a:t>Effects of Ionising Radiation</a:t>
            </a:r>
          </a:p>
        </p:txBody>
      </p:sp>
      <p:sp>
        <p:nvSpPr>
          <p:cNvPr id="9219" name="Rectangle 3"/>
          <p:cNvSpPr>
            <a:spLocks noChangeArrowheads="1"/>
          </p:cNvSpPr>
          <p:nvPr/>
        </p:nvSpPr>
        <p:spPr bwMode="auto">
          <a:xfrm>
            <a:off x="285750" y="2136775"/>
            <a:ext cx="828675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solidFill>
                  <a:srgbClr val="00B050"/>
                </a:solidFill>
              </a:rPr>
              <a:t>Lower doses of radiation may produce effects which only become apparent after several months or even years. </a:t>
            </a:r>
          </a:p>
          <a:p>
            <a:pPr eaLnBrk="1" hangingPunct="1"/>
            <a:endParaRPr lang="en-US" altLang="en-US" sz="2000">
              <a:solidFill>
                <a:srgbClr val="00B050"/>
              </a:solidFill>
            </a:endParaRPr>
          </a:p>
          <a:p>
            <a:pPr eaLnBrk="1" hangingPunct="1"/>
            <a:r>
              <a:rPr lang="en-US" altLang="en-US" sz="2000">
                <a:solidFill>
                  <a:srgbClr val="00B050"/>
                </a:solidFill>
              </a:rPr>
              <a:t>These include a reduced life expectancy, the development of leukaemia or tumours and cataracts on the eye lens. </a:t>
            </a:r>
          </a:p>
          <a:p>
            <a:pPr eaLnBrk="1" hangingPunct="1"/>
            <a:endParaRPr lang="en-US" altLang="en-US" sz="2000">
              <a:solidFill>
                <a:srgbClr val="00B050"/>
              </a:solidFill>
            </a:endParaRPr>
          </a:p>
          <a:p>
            <a:pPr eaLnBrk="1" hangingPunct="1"/>
            <a:r>
              <a:rPr lang="en-US" altLang="en-US" sz="2000">
                <a:solidFill>
                  <a:srgbClr val="00B050"/>
                </a:solidFill>
              </a:rPr>
              <a:t>Genetic damage, if it occurs, may not be apparent for several generations.</a:t>
            </a:r>
          </a:p>
        </p:txBody>
      </p:sp>
    </p:spTree>
    <p:extLst>
      <p:ext uri="{BB962C8B-B14F-4D97-AF65-F5344CB8AC3E}">
        <p14:creationId xmlns:p14="http://schemas.microsoft.com/office/powerpoint/2010/main" val="24862495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
          <p:cNvSpPr>
            <a:spLocks noGrp="1" noChangeArrowheads="1"/>
          </p:cNvSpPr>
          <p:nvPr>
            <p:ph type="title" idx="4294967295"/>
          </p:nvPr>
        </p:nvSpPr>
        <p:spPr>
          <a:xfrm>
            <a:off x="457200" y="319088"/>
            <a:ext cx="8228013" cy="568325"/>
          </a:xfrm>
        </p:spPr>
        <p:txBody>
          <a:bodyPr>
            <a:normAutofit fontScale="90000"/>
          </a:bodyPr>
          <a:lstStyle/>
          <a:p>
            <a:pPr eaLnBrk="1" hangingPunct="1">
              <a:lnSpc>
                <a:spcPct val="8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Example</a:t>
            </a:r>
          </a:p>
        </p:txBody>
      </p:sp>
      <p:sp>
        <p:nvSpPr>
          <p:cNvPr id="12292" name="Rectangle 2"/>
          <p:cNvSpPr>
            <a:spLocks noGrp="1" noChangeArrowheads="1"/>
          </p:cNvSpPr>
          <p:nvPr>
            <p:ph type="body" idx="4294967295"/>
          </p:nvPr>
        </p:nvSpPr>
        <p:spPr>
          <a:xfrm>
            <a:off x="449263" y="887414"/>
            <a:ext cx="8228012" cy="5078412"/>
          </a:xfrm>
        </p:spPr>
        <p:txBody>
          <a:bodyPr/>
          <a:lstStyle/>
          <a:p>
            <a:pPr marL="0" indent="0" eaLnBrk="1" hangingPunct="1">
              <a:spcBef>
                <a:spcPts val="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cs typeface="Times New Roman" pitchFamily="16" charset="0"/>
              </a:rPr>
              <a:t>A Geiger counter records 300 disintegrations in a 10 s period from a beta source. The beta rays have energy of 2 MeV. Find the activity, absorbed dose per second and effective dose for a 80 kg person per year</a:t>
            </a:r>
            <a:r>
              <a:rPr lang="en-US" dirty="0">
                <a:cs typeface="Times New Roman" pitchFamily="16" charset="0"/>
              </a:rPr>
              <a:t>.</a:t>
            </a:r>
          </a:p>
        </p:txBody>
      </p:sp>
      <p:graphicFrame>
        <p:nvGraphicFramePr>
          <p:cNvPr id="12290" name="Object 3"/>
          <p:cNvGraphicFramePr>
            <a:graphicFrameLocks noChangeAspect="1"/>
          </p:cNvGraphicFramePr>
          <p:nvPr/>
        </p:nvGraphicFramePr>
        <p:xfrm>
          <a:off x="4217988" y="3246438"/>
          <a:ext cx="719137" cy="360362"/>
        </p:xfrm>
        <a:graphic>
          <a:graphicData uri="http://schemas.openxmlformats.org/presentationml/2006/ole">
            <mc:AlternateContent xmlns:mc="http://schemas.openxmlformats.org/markup-compatibility/2006">
              <mc:Choice xmlns:v="urn:schemas-microsoft-com:vml" Requires="v">
                <p:oleObj r:id="rId3" imgW="1800000" imgH="1800000" progId="">
                  <p:embed/>
                </p:oleObj>
              </mc:Choice>
              <mc:Fallback>
                <p:oleObj r:id="rId3" imgW="1800000" imgH="1800000" progId="">
                  <p:embed/>
                  <p:pic>
                    <p:nvPicPr>
                      <p:cNvPr id="1229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7988" y="3246438"/>
                        <a:ext cx="719137" cy="36036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31055888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
          <p:cNvSpPr>
            <a:spLocks noGrp="1" noChangeArrowheads="1"/>
          </p:cNvSpPr>
          <p:nvPr>
            <p:ph type="title" idx="4294967295"/>
          </p:nvPr>
        </p:nvSpPr>
        <p:spPr>
          <a:xfrm>
            <a:off x="457200" y="319088"/>
            <a:ext cx="8228013" cy="568325"/>
          </a:xfrm>
        </p:spPr>
        <p:txBody>
          <a:bodyPr>
            <a:normAutofit fontScale="90000"/>
          </a:bodyPr>
          <a:lstStyle/>
          <a:p>
            <a:pPr eaLnBrk="1" hangingPunct="1">
              <a:lnSpc>
                <a:spcPct val="8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Solution</a:t>
            </a:r>
          </a:p>
        </p:txBody>
      </p:sp>
      <mc:AlternateContent xmlns:mc="http://schemas.openxmlformats.org/markup-compatibility/2006" xmlns:a14="http://schemas.microsoft.com/office/drawing/2010/main">
        <mc:Choice Requires="a14">
          <p:sp>
            <p:nvSpPr>
              <p:cNvPr id="12292" name="Rectangle 2"/>
              <p:cNvSpPr>
                <a:spLocks noGrp="1" noChangeArrowheads="1"/>
              </p:cNvSpPr>
              <p:nvPr>
                <p:ph type="body" idx="4294967295"/>
              </p:nvPr>
            </p:nvSpPr>
            <p:spPr>
              <a:xfrm>
                <a:off x="449263" y="887414"/>
                <a:ext cx="8228012" cy="5078412"/>
              </a:xfrm>
            </p:spPr>
            <p:txBody>
              <a:bodyPr>
                <a:normAutofit fontScale="85000" lnSpcReduction="20000"/>
              </a:bodyPr>
              <a:lstStyle/>
              <a:p>
                <a:pPr marL="0" indent="0" eaLnBrk="1" hangingPunct="1">
                  <a:spcBef>
                    <a:spcPts val="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cs typeface="Times New Roman" pitchFamily="16" charset="0"/>
                  </a:rPr>
                  <a:t>A Geiger counter records 300 disintegrations in a 10 s period from a beta source. The beta rays have energy of 2 MeV. Find the activity, absorbed dose per second and effective dose for a 80 kg person per year</a:t>
                </a:r>
                <a:r>
                  <a:rPr lang="en-US" dirty="0">
                    <a:cs typeface="Times New Roman" pitchFamily="16" charset="0"/>
                  </a:rPr>
                  <a:t>.</a:t>
                </a:r>
              </a:p>
              <a:p>
                <a:pPr marL="0" indent="0" eaLnBrk="1" hangingPunct="1">
                  <a:spcBef>
                    <a:spcPts val="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14:m>
                  <m:oMathPara xmlns:m="http://schemas.openxmlformats.org/officeDocument/2006/math">
                    <m:oMathParaPr>
                      <m:jc m:val="centerGroup"/>
                    </m:oMathParaPr>
                    <m:oMath xmlns:m="http://schemas.openxmlformats.org/officeDocument/2006/math">
                      <m:r>
                        <a:rPr lang="en-AU" sz="1600" b="0" i="1" smtClean="0">
                          <a:solidFill>
                            <a:srgbClr val="FF0000"/>
                          </a:solidFill>
                          <a:latin typeface="Cambria Math" panose="02040503050406030204" pitchFamily="18" charset="0"/>
                          <a:cs typeface="Times New Roman" pitchFamily="16" charset="0"/>
                        </a:rPr>
                        <m:t>𝐴𝑐𝑡𝑖𝑣𝑖𝑡𝑦</m:t>
                      </m:r>
                      <m:r>
                        <a:rPr lang="en-AU" sz="1600" b="0" i="1" smtClean="0">
                          <a:solidFill>
                            <a:srgbClr val="FF0000"/>
                          </a:solidFill>
                          <a:latin typeface="Cambria Math" panose="02040503050406030204" pitchFamily="18" charset="0"/>
                          <a:cs typeface="Times New Roman" pitchFamily="16" charset="0"/>
                        </a:rPr>
                        <m:t>= </m:t>
                      </m:r>
                      <m:f>
                        <m:fPr>
                          <m:ctrlPr>
                            <a:rPr lang="en-AU" sz="1600" b="0" i="1" smtClean="0">
                              <a:solidFill>
                                <a:srgbClr val="FF0000"/>
                              </a:solidFill>
                              <a:latin typeface="Cambria Math" panose="02040503050406030204" pitchFamily="18" charset="0"/>
                              <a:cs typeface="Times New Roman" pitchFamily="16" charset="0"/>
                            </a:rPr>
                          </m:ctrlPr>
                        </m:fPr>
                        <m:num>
                          <m:r>
                            <a:rPr lang="en-AU" sz="1600" b="0" i="1" smtClean="0">
                              <a:solidFill>
                                <a:srgbClr val="FF0000"/>
                              </a:solidFill>
                              <a:latin typeface="Cambria Math" panose="02040503050406030204" pitchFamily="18" charset="0"/>
                              <a:cs typeface="Times New Roman" pitchFamily="16" charset="0"/>
                            </a:rPr>
                            <m:t>300</m:t>
                          </m:r>
                        </m:num>
                        <m:den>
                          <m:r>
                            <a:rPr lang="en-AU" sz="1600" b="0" i="1" smtClean="0">
                              <a:solidFill>
                                <a:srgbClr val="FF0000"/>
                              </a:solidFill>
                              <a:latin typeface="Cambria Math" panose="02040503050406030204" pitchFamily="18" charset="0"/>
                              <a:cs typeface="Times New Roman" pitchFamily="16" charset="0"/>
                            </a:rPr>
                            <m:t>10</m:t>
                          </m:r>
                        </m:den>
                      </m:f>
                      <m:r>
                        <a:rPr lang="en-AU" sz="1600" b="0" i="1" smtClean="0">
                          <a:solidFill>
                            <a:srgbClr val="FF0000"/>
                          </a:solidFill>
                          <a:latin typeface="Cambria Math" panose="02040503050406030204" pitchFamily="18" charset="0"/>
                          <a:cs typeface="Times New Roman" pitchFamily="16" charset="0"/>
                        </a:rPr>
                        <m:t>=30 </m:t>
                      </m:r>
                      <m:r>
                        <a:rPr lang="en-AU" sz="1600" b="0" i="1" smtClean="0">
                          <a:solidFill>
                            <a:srgbClr val="FF0000"/>
                          </a:solidFill>
                          <a:latin typeface="Cambria Math" panose="02040503050406030204" pitchFamily="18" charset="0"/>
                          <a:cs typeface="Times New Roman" pitchFamily="16" charset="0"/>
                        </a:rPr>
                        <m:t>𝐵𝑞</m:t>
                      </m:r>
                    </m:oMath>
                  </m:oMathPara>
                </a14:m>
                <a:endParaRPr lang="en-US" sz="1600" dirty="0">
                  <a:solidFill>
                    <a:srgbClr val="FF0000"/>
                  </a:solidFill>
                  <a:cs typeface="Times New Roman" pitchFamily="16" charset="0"/>
                </a:endParaRPr>
              </a:p>
              <a:p>
                <a:pPr marL="0" indent="0" eaLnBrk="1" hangingPunct="1">
                  <a:spcBef>
                    <a:spcPts val="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1600" dirty="0">
                  <a:solidFill>
                    <a:srgbClr val="FF0000"/>
                  </a:solidFill>
                  <a:cs typeface="Times New Roman" pitchFamily="16" charset="0"/>
                </a:endParaRPr>
              </a:p>
              <a:p>
                <a:pPr marL="0" indent="0" eaLnBrk="1" hangingPunct="1">
                  <a:spcBef>
                    <a:spcPts val="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14:m>
                  <m:oMathPara xmlns:m="http://schemas.openxmlformats.org/officeDocument/2006/math">
                    <m:oMathParaPr>
                      <m:jc m:val="centerGroup"/>
                    </m:oMathParaPr>
                    <m:oMath xmlns:m="http://schemas.openxmlformats.org/officeDocument/2006/math">
                      <m:r>
                        <a:rPr lang="en-AU" sz="1600" b="0" i="1" smtClean="0">
                          <a:solidFill>
                            <a:srgbClr val="FF0000"/>
                          </a:solidFill>
                          <a:latin typeface="Cambria Math" panose="02040503050406030204" pitchFamily="18" charset="0"/>
                          <a:cs typeface="Times New Roman" pitchFamily="16" charset="0"/>
                        </a:rPr>
                        <m:t>𝐸𝑛𝑒𝑟𝑔𝑦</m:t>
                      </m:r>
                      <m:r>
                        <a:rPr lang="en-AU" sz="1600" b="0" i="1" smtClean="0">
                          <a:solidFill>
                            <a:srgbClr val="FF0000"/>
                          </a:solidFill>
                          <a:latin typeface="Cambria Math" panose="02040503050406030204" pitchFamily="18" charset="0"/>
                          <a:cs typeface="Times New Roman" pitchFamily="16" charset="0"/>
                        </a:rPr>
                        <m:t>(</m:t>
                      </m:r>
                      <m:r>
                        <a:rPr lang="en-AU" sz="1600" b="0" i="1" smtClean="0">
                          <a:solidFill>
                            <a:srgbClr val="FF0000"/>
                          </a:solidFill>
                          <a:latin typeface="Cambria Math" panose="02040503050406030204" pitchFamily="18" charset="0"/>
                          <a:cs typeface="Times New Roman" pitchFamily="16" charset="0"/>
                        </a:rPr>
                        <m:t>𝑝𝑒𝑟</m:t>
                      </m:r>
                      <m:r>
                        <a:rPr lang="en-AU" sz="1600" b="0" i="1" smtClean="0">
                          <a:solidFill>
                            <a:srgbClr val="FF0000"/>
                          </a:solidFill>
                          <a:latin typeface="Cambria Math" panose="02040503050406030204" pitchFamily="18" charset="0"/>
                          <a:cs typeface="Times New Roman" pitchFamily="16" charset="0"/>
                        </a:rPr>
                        <m:t> </m:t>
                      </m:r>
                      <m:r>
                        <a:rPr lang="en-AU" sz="1600" b="0" i="1" smtClean="0">
                          <a:solidFill>
                            <a:srgbClr val="FF0000"/>
                          </a:solidFill>
                          <a:latin typeface="Cambria Math" panose="02040503050406030204" pitchFamily="18" charset="0"/>
                          <a:cs typeface="Times New Roman" pitchFamily="16" charset="0"/>
                        </a:rPr>
                        <m:t>𝑠𝑒𝑐𝑜𝑛𝑑</m:t>
                      </m:r>
                      <m:r>
                        <a:rPr lang="en-AU" sz="1600" b="0" i="1" smtClean="0">
                          <a:solidFill>
                            <a:srgbClr val="FF0000"/>
                          </a:solidFill>
                          <a:latin typeface="Cambria Math" panose="02040503050406030204" pitchFamily="18" charset="0"/>
                          <a:cs typeface="Times New Roman" pitchFamily="16" charset="0"/>
                        </a:rPr>
                        <m:t>)=30 </m:t>
                      </m:r>
                      <m:r>
                        <a:rPr lang="en-AU" sz="1600" b="0" i="1" smtClean="0">
                          <a:solidFill>
                            <a:srgbClr val="FF0000"/>
                          </a:solidFill>
                          <a:latin typeface="Cambria Math" panose="02040503050406030204" pitchFamily="18" charset="0"/>
                          <a:cs typeface="Times New Roman" pitchFamily="16" charset="0"/>
                        </a:rPr>
                        <m:t>𝑥</m:t>
                      </m:r>
                      <m:r>
                        <a:rPr lang="en-AU" sz="1600" b="0" i="1" smtClean="0">
                          <a:solidFill>
                            <a:srgbClr val="FF0000"/>
                          </a:solidFill>
                          <a:latin typeface="Cambria Math" panose="02040503050406030204" pitchFamily="18" charset="0"/>
                          <a:cs typeface="Times New Roman" pitchFamily="16" charset="0"/>
                        </a:rPr>
                        <m:t> 2</m:t>
                      </m:r>
                      <m:r>
                        <a:rPr lang="en-AU" sz="1600" b="0" i="1" smtClean="0">
                          <a:solidFill>
                            <a:srgbClr val="FF0000"/>
                          </a:solidFill>
                          <a:latin typeface="Cambria Math" panose="02040503050406030204" pitchFamily="18" charset="0"/>
                          <a:cs typeface="Times New Roman" pitchFamily="16" charset="0"/>
                        </a:rPr>
                        <m:t>𝑀𝑒𝑉</m:t>
                      </m:r>
                      <m:r>
                        <a:rPr lang="en-AU" sz="1600" b="0" i="1" smtClean="0">
                          <a:solidFill>
                            <a:srgbClr val="FF0000"/>
                          </a:solidFill>
                          <a:latin typeface="Cambria Math" panose="02040503050406030204" pitchFamily="18" charset="0"/>
                          <a:cs typeface="Times New Roman" pitchFamily="16" charset="0"/>
                        </a:rPr>
                        <m:t>=60 </m:t>
                      </m:r>
                      <m:r>
                        <a:rPr lang="en-AU" sz="1600" b="0" i="1" smtClean="0">
                          <a:solidFill>
                            <a:srgbClr val="FF0000"/>
                          </a:solidFill>
                          <a:latin typeface="Cambria Math" panose="02040503050406030204" pitchFamily="18" charset="0"/>
                          <a:cs typeface="Times New Roman" pitchFamily="16" charset="0"/>
                        </a:rPr>
                        <m:t>𝑀𝑒𝑉</m:t>
                      </m:r>
                      <m:sSup>
                        <m:sSupPr>
                          <m:ctrlPr>
                            <a:rPr lang="en-AU" sz="1600" b="0" i="1" smtClean="0">
                              <a:solidFill>
                                <a:srgbClr val="FF0000"/>
                              </a:solidFill>
                              <a:latin typeface="Cambria Math" panose="02040503050406030204" pitchFamily="18" charset="0"/>
                              <a:cs typeface="Times New Roman" pitchFamily="16" charset="0"/>
                            </a:rPr>
                          </m:ctrlPr>
                        </m:sSupPr>
                        <m:e>
                          <m:r>
                            <a:rPr lang="en-AU" sz="1600" b="0" i="1" smtClean="0">
                              <a:solidFill>
                                <a:srgbClr val="FF0000"/>
                              </a:solidFill>
                              <a:latin typeface="Cambria Math" panose="02040503050406030204" pitchFamily="18" charset="0"/>
                              <a:cs typeface="Times New Roman" pitchFamily="16" charset="0"/>
                            </a:rPr>
                            <m:t>𝑠</m:t>
                          </m:r>
                        </m:e>
                        <m:sup>
                          <m:r>
                            <a:rPr lang="en-AU" sz="1600" b="0" i="1" smtClean="0">
                              <a:solidFill>
                                <a:srgbClr val="FF0000"/>
                              </a:solidFill>
                              <a:latin typeface="Cambria Math" panose="02040503050406030204" pitchFamily="18" charset="0"/>
                              <a:cs typeface="Times New Roman" pitchFamily="16" charset="0"/>
                            </a:rPr>
                            <m:t>−1</m:t>
                          </m:r>
                        </m:sup>
                      </m:sSup>
                    </m:oMath>
                  </m:oMathPara>
                </a14:m>
                <a:endParaRPr lang="en-AU" sz="1600" b="0" dirty="0">
                  <a:solidFill>
                    <a:srgbClr val="FF0000"/>
                  </a:solidFill>
                  <a:cs typeface="Times New Roman" pitchFamily="16" charset="0"/>
                </a:endParaRPr>
              </a:p>
              <a:p>
                <a:pPr marL="0" indent="0" eaLnBrk="1" hangingPunct="1">
                  <a:spcBef>
                    <a:spcPts val="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AU" sz="1600" b="0" dirty="0">
                  <a:solidFill>
                    <a:srgbClr val="FF0000"/>
                  </a:solidFill>
                  <a:cs typeface="Times New Roman" pitchFamily="16" charset="0"/>
                </a:endParaRPr>
              </a:p>
              <a:p>
                <a:pPr marL="0" indent="0" eaLnBrk="1" hangingPunct="1">
                  <a:spcBef>
                    <a:spcPts val="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14:m>
                  <m:oMathPara xmlns:m="http://schemas.openxmlformats.org/officeDocument/2006/math">
                    <m:oMathParaPr>
                      <m:jc m:val="centerGroup"/>
                    </m:oMathParaPr>
                    <m:oMath xmlns:m="http://schemas.openxmlformats.org/officeDocument/2006/math">
                      <m:r>
                        <a:rPr lang="en-AU" sz="1600" b="0" i="1" smtClean="0">
                          <a:solidFill>
                            <a:srgbClr val="FF0000"/>
                          </a:solidFill>
                          <a:latin typeface="Cambria Math" panose="02040503050406030204" pitchFamily="18" charset="0"/>
                          <a:cs typeface="Times New Roman" pitchFamily="16" charset="0"/>
                        </a:rPr>
                        <m:t>𝐸𝑛𝑒𝑟𝑔𝑦</m:t>
                      </m:r>
                      <m:d>
                        <m:dPr>
                          <m:ctrlPr>
                            <a:rPr lang="en-AU" sz="1600" b="0" i="1" smtClean="0">
                              <a:solidFill>
                                <a:srgbClr val="FF0000"/>
                              </a:solidFill>
                              <a:latin typeface="Cambria Math" panose="02040503050406030204" pitchFamily="18" charset="0"/>
                              <a:cs typeface="Times New Roman" pitchFamily="16" charset="0"/>
                            </a:rPr>
                          </m:ctrlPr>
                        </m:dPr>
                        <m:e>
                          <m:r>
                            <a:rPr lang="en-AU" sz="1600" b="0" i="1" smtClean="0">
                              <a:solidFill>
                                <a:srgbClr val="FF0000"/>
                              </a:solidFill>
                              <a:latin typeface="Cambria Math" panose="02040503050406030204" pitchFamily="18" charset="0"/>
                              <a:cs typeface="Times New Roman" pitchFamily="16" charset="0"/>
                            </a:rPr>
                            <m:t>𝑝𝑒𝑟</m:t>
                          </m:r>
                          <m:r>
                            <a:rPr lang="en-AU" sz="1600" b="0" i="1" smtClean="0">
                              <a:solidFill>
                                <a:srgbClr val="FF0000"/>
                              </a:solidFill>
                              <a:latin typeface="Cambria Math" panose="02040503050406030204" pitchFamily="18" charset="0"/>
                              <a:cs typeface="Times New Roman" pitchFamily="16" charset="0"/>
                            </a:rPr>
                            <m:t> </m:t>
                          </m:r>
                          <m:r>
                            <a:rPr lang="en-AU" sz="1600" b="0" i="1" smtClean="0">
                              <a:solidFill>
                                <a:srgbClr val="FF0000"/>
                              </a:solidFill>
                              <a:latin typeface="Cambria Math" panose="02040503050406030204" pitchFamily="18" charset="0"/>
                              <a:cs typeface="Times New Roman" pitchFamily="16" charset="0"/>
                            </a:rPr>
                            <m:t>𝑠𝑒𝑐𝑜𝑛𝑑</m:t>
                          </m:r>
                        </m:e>
                      </m:d>
                      <m:r>
                        <a:rPr lang="en-AU" sz="1600" b="0" i="1" smtClean="0">
                          <a:solidFill>
                            <a:srgbClr val="FF0000"/>
                          </a:solidFill>
                          <a:latin typeface="Cambria Math" panose="02040503050406030204" pitchFamily="18" charset="0"/>
                          <a:cs typeface="Times New Roman" pitchFamily="16" charset="0"/>
                        </a:rPr>
                        <m:t>=60 </m:t>
                      </m:r>
                      <m:r>
                        <a:rPr lang="en-AU" sz="1600" b="0" i="1" smtClean="0">
                          <a:solidFill>
                            <a:srgbClr val="FF0000"/>
                          </a:solidFill>
                          <a:latin typeface="Cambria Math" panose="02040503050406030204" pitchFamily="18" charset="0"/>
                          <a:cs typeface="Times New Roman" pitchFamily="16" charset="0"/>
                        </a:rPr>
                        <m:t>𝑥</m:t>
                      </m:r>
                      <m:r>
                        <a:rPr lang="en-AU" sz="1600" b="0" i="1" smtClean="0">
                          <a:solidFill>
                            <a:srgbClr val="FF0000"/>
                          </a:solidFill>
                          <a:latin typeface="Cambria Math" panose="02040503050406030204" pitchFamily="18" charset="0"/>
                          <a:cs typeface="Times New Roman" pitchFamily="16" charset="0"/>
                        </a:rPr>
                        <m:t> </m:t>
                      </m:r>
                      <m:sSup>
                        <m:sSupPr>
                          <m:ctrlPr>
                            <a:rPr lang="en-AU" sz="1600" b="0" i="1" smtClean="0">
                              <a:solidFill>
                                <a:srgbClr val="FF0000"/>
                              </a:solidFill>
                              <a:latin typeface="Cambria Math" panose="02040503050406030204" pitchFamily="18" charset="0"/>
                              <a:cs typeface="Times New Roman" pitchFamily="16" charset="0"/>
                            </a:rPr>
                          </m:ctrlPr>
                        </m:sSupPr>
                        <m:e>
                          <m:r>
                            <a:rPr lang="en-AU" sz="1600" b="0" i="1" smtClean="0">
                              <a:solidFill>
                                <a:srgbClr val="FF0000"/>
                              </a:solidFill>
                              <a:latin typeface="Cambria Math" panose="02040503050406030204" pitchFamily="18" charset="0"/>
                              <a:cs typeface="Times New Roman" pitchFamily="16" charset="0"/>
                            </a:rPr>
                            <m:t>10</m:t>
                          </m:r>
                        </m:e>
                        <m:sup>
                          <m:r>
                            <a:rPr lang="en-AU" sz="1600" b="0" i="1" smtClean="0">
                              <a:solidFill>
                                <a:srgbClr val="FF0000"/>
                              </a:solidFill>
                              <a:latin typeface="Cambria Math" panose="02040503050406030204" pitchFamily="18" charset="0"/>
                              <a:cs typeface="Times New Roman" pitchFamily="16" charset="0"/>
                            </a:rPr>
                            <m:t>6</m:t>
                          </m:r>
                        </m:sup>
                      </m:sSup>
                      <m:r>
                        <a:rPr lang="en-AU" sz="1600" b="0" i="1" smtClean="0">
                          <a:solidFill>
                            <a:srgbClr val="FF0000"/>
                          </a:solidFill>
                          <a:latin typeface="Cambria Math" panose="02040503050406030204" pitchFamily="18" charset="0"/>
                          <a:cs typeface="Times New Roman" pitchFamily="16" charset="0"/>
                        </a:rPr>
                        <m:t>𝑥</m:t>
                      </m:r>
                      <m:r>
                        <a:rPr lang="en-AU" sz="1600" b="0" i="1" smtClean="0">
                          <a:solidFill>
                            <a:srgbClr val="FF0000"/>
                          </a:solidFill>
                          <a:latin typeface="Cambria Math" panose="02040503050406030204" pitchFamily="18" charset="0"/>
                          <a:cs typeface="Times New Roman" pitchFamily="16" charset="0"/>
                        </a:rPr>
                        <m:t> 1.6 </m:t>
                      </m:r>
                      <m:r>
                        <a:rPr lang="en-AU" sz="1600" b="0" i="1" smtClean="0">
                          <a:solidFill>
                            <a:srgbClr val="FF0000"/>
                          </a:solidFill>
                          <a:latin typeface="Cambria Math" panose="02040503050406030204" pitchFamily="18" charset="0"/>
                          <a:cs typeface="Times New Roman" pitchFamily="16" charset="0"/>
                        </a:rPr>
                        <m:t>𝑥</m:t>
                      </m:r>
                      <m:r>
                        <a:rPr lang="en-AU" sz="1600" b="0" i="1" smtClean="0">
                          <a:solidFill>
                            <a:srgbClr val="FF0000"/>
                          </a:solidFill>
                          <a:latin typeface="Cambria Math" panose="02040503050406030204" pitchFamily="18" charset="0"/>
                          <a:cs typeface="Times New Roman" pitchFamily="16" charset="0"/>
                        </a:rPr>
                        <m:t> </m:t>
                      </m:r>
                      <m:sSup>
                        <m:sSupPr>
                          <m:ctrlPr>
                            <a:rPr lang="en-AU" sz="1600" b="0" i="1" smtClean="0">
                              <a:solidFill>
                                <a:srgbClr val="FF0000"/>
                              </a:solidFill>
                              <a:latin typeface="Cambria Math" panose="02040503050406030204" pitchFamily="18" charset="0"/>
                              <a:cs typeface="Times New Roman" pitchFamily="16" charset="0"/>
                            </a:rPr>
                          </m:ctrlPr>
                        </m:sSupPr>
                        <m:e>
                          <m:r>
                            <a:rPr lang="en-AU" sz="1600" b="0" i="1" smtClean="0">
                              <a:solidFill>
                                <a:srgbClr val="FF0000"/>
                              </a:solidFill>
                              <a:latin typeface="Cambria Math" panose="02040503050406030204" pitchFamily="18" charset="0"/>
                              <a:cs typeface="Times New Roman" pitchFamily="16" charset="0"/>
                            </a:rPr>
                            <m:t>10</m:t>
                          </m:r>
                        </m:e>
                        <m:sup>
                          <m:r>
                            <a:rPr lang="en-AU" sz="1600" b="0" i="1" smtClean="0">
                              <a:solidFill>
                                <a:srgbClr val="FF0000"/>
                              </a:solidFill>
                              <a:latin typeface="Cambria Math" panose="02040503050406030204" pitchFamily="18" charset="0"/>
                              <a:cs typeface="Times New Roman" pitchFamily="16" charset="0"/>
                            </a:rPr>
                            <m:t>−19</m:t>
                          </m:r>
                        </m:sup>
                      </m:sSup>
                      <m:r>
                        <a:rPr lang="en-AU" sz="1600" b="0" i="1" smtClean="0">
                          <a:solidFill>
                            <a:srgbClr val="FF0000"/>
                          </a:solidFill>
                          <a:latin typeface="Cambria Math" panose="02040503050406030204" pitchFamily="18" charset="0"/>
                          <a:cs typeface="Times New Roman" pitchFamily="16" charset="0"/>
                        </a:rPr>
                        <m:t>=9.60 </m:t>
                      </m:r>
                      <m:r>
                        <a:rPr lang="en-AU" sz="1600" b="0" i="1" smtClean="0">
                          <a:solidFill>
                            <a:srgbClr val="FF0000"/>
                          </a:solidFill>
                          <a:latin typeface="Cambria Math" panose="02040503050406030204" pitchFamily="18" charset="0"/>
                          <a:cs typeface="Times New Roman" pitchFamily="16" charset="0"/>
                        </a:rPr>
                        <m:t>𝑥</m:t>
                      </m:r>
                      <m:r>
                        <a:rPr lang="en-AU" sz="1600" b="0" i="1" smtClean="0">
                          <a:solidFill>
                            <a:srgbClr val="FF0000"/>
                          </a:solidFill>
                          <a:latin typeface="Cambria Math" panose="02040503050406030204" pitchFamily="18" charset="0"/>
                          <a:cs typeface="Times New Roman" pitchFamily="16" charset="0"/>
                        </a:rPr>
                        <m:t> </m:t>
                      </m:r>
                      <m:sSup>
                        <m:sSupPr>
                          <m:ctrlPr>
                            <a:rPr lang="en-AU" sz="1600" b="0" i="1" smtClean="0">
                              <a:solidFill>
                                <a:srgbClr val="FF0000"/>
                              </a:solidFill>
                              <a:latin typeface="Cambria Math" panose="02040503050406030204" pitchFamily="18" charset="0"/>
                              <a:cs typeface="Times New Roman" pitchFamily="16" charset="0"/>
                            </a:rPr>
                          </m:ctrlPr>
                        </m:sSupPr>
                        <m:e>
                          <m:r>
                            <a:rPr lang="en-AU" sz="1600" b="0" i="1" smtClean="0">
                              <a:solidFill>
                                <a:srgbClr val="FF0000"/>
                              </a:solidFill>
                              <a:latin typeface="Cambria Math" panose="02040503050406030204" pitchFamily="18" charset="0"/>
                              <a:cs typeface="Times New Roman" pitchFamily="16" charset="0"/>
                            </a:rPr>
                            <m:t>10</m:t>
                          </m:r>
                        </m:e>
                        <m:sup>
                          <m:r>
                            <a:rPr lang="en-AU" sz="1600" b="0" i="1" smtClean="0">
                              <a:solidFill>
                                <a:srgbClr val="FF0000"/>
                              </a:solidFill>
                              <a:latin typeface="Cambria Math" panose="02040503050406030204" pitchFamily="18" charset="0"/>
                              <a:cs typeface="Times New Roman" pitchFamily="16" charset="0"/>
                            </a:rPr>
                            <m:t>−12</m:t>
                          </m:r>
                        </m:sup>
                      </m:sSup>
                      <m:r>
                        <a:rPr lang="en-AU" sz="1600" b="0" i="1" smtClean="0">
                          <a:solidFill>
                            <a:srgbClr val="FF0000"/>
                          </a:solidFill>
                          <a:latin typeface="Cambria Math" panose="02040503050406030204" pitchFamily="18" charset="0"/>
                          <a:cs typeface="Times New Roman" pitchFamily="16" charset="0"/>
                        </a:rPr>
                        <m:t> </m:t>
                      </m:r>
                      <m:r>
                        <a:rPr lang="en-AU" sz="1600" b="0" i="1" smtClean="0">
                          <a:solidFill>
                            <a:srgbClr val="FF0000"/>
                          </a:solidFill>
                          <a:latin typeface="Cambria Math" panose="02040503050406030204" pitchFamily="18" charset="0"/>
                          <a:cs typeface="Times New Roman" pitchFamily="16" charset="0"/>
                        </a:rPr>
                        <m:t>𝐽</m:t>
                      </m:r>
                      <m:sSup>
                        <m:sSupPr>
                          <m:ctrlPr>
                            <a:rPr lang="en-AU" sz="1600" b="0" i="1" smtClean="0">
                              <a:solidFill>
                                <a:srgbClr val="FF0000"/>
                              </a:solidFill>
                              <a:latin typeface="Cambria Math" panose="02040503050406030204" pitchFamily="18" charset="0"/>
                              <a:cs typeface="Times New Roman" pitchFamily="16" charset="0"/>
                            </a:rPr>
                          </m:ctrlPr>
                        </m:sSupPr>
                        <m:e>
                          <m:r>
                            <a:rPr lang="en-AU" sz="1600" b="0" i="1" smtClean="0">
                              <a:solidFill>
                                <a:srgbClr val="FF0000"/>
                              </a:solidFill>
                              <a:latin typeface="Cambria Math" panose="02040503050406030204" pitchFamily="18" charset="0"/>
                              <a:cs typeface="Times New Roman" pitchFamily="16" charset="0"/>
                            </a:rPr>
                            <m:t>𝑠</m:t>
                          </m:r>
                        </m:e>
                        <m:sup>
                          <m:r>
                            <a:rPr lang="en-AU" sz="1600" b="0" i="1" smtClean="0">
                              <a:solidFill>
                                <a:srgbClr val="FF0000"/>
                              </a:solidFill>
                              <a:latin typeface="Cambria Math" panose="02040503050406030204" pitchFamily="18" charset="0"/>
                              <a:cs typeface="Times New Roman" pitchFamily="16" charset="0"/>
                            </a:rPr>
                            <m:t>−1</m:t>
                          </m:r>
                        </m:sup>
                      </m:sSup>
                    </m:oMath>
                  </m:oMathPara>
                </a14:m>
                <a:endParaRPr lang="en-AU" sz="1600" b="0" dirty="0">
                  <a:solidFill>
                    <a:srgbClr val="FF0000"/>
                  </a:solidFill>
                  <a:cs typeface="Times New Roman" pitchFamily="16" charset="0"/>
                </a:endParaRPr>
              </a:p>
              <a:p>
                <a:pPr marL="0" indent="0" eaLnBrk="1" hangingPunct="1">
                  <a:spcBef>
                    <a:spcPts val="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AU" sz="1600" b="0" dirty="0">
                  <a:solidFill>
                    <a:srgbClr val="FF0000"/>
                  </a:solidFill>
                  <a:cs typeface="Times New Roman" pitchFamily="16" charset="0"/>
                </a:endParaRPr>
              </a:p>
              <a:p>
                <a:pPr marL="0" indent="0" eaLnBrk="1" hangingPunct="1">
                  <a:spcBef>
                    <a:spcPts val="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14:m>
                  <m:oMathPara xmlns:m="http://schemas.openxmlformats.org/officeDocument/2006/math">
                    <m:oMathParaPr>
                      <m:jc m:val="centerGroup"/>
                    </m:oMathParaPr>
                    <m:oMath xmlns:m="http://schemas.openxmlformats.org/officeDocument/2006/math">
                      <m:r>
                        <a:rPr lang="en-AU" sz="1600" b="0" i="1" smtClean="0">
                          <a:solidFill>
                            <a:srgbClr val="FF0000"/>
                          </a:solidFill>
                          <a:latin typeface="Cambria Math" panose="02040503050406030204" pitchFamily="18" charset="0"/>
                          <a:cs typeface="Times New Roman" pitchFamily="16" charset="0"/>
                        </a:rPr>
                        <m:t>𝐴𝑏𝑠𝑜𝑟𝑏𝑒𝑑</m:t>
                      </m:r>
                      <m:r>
                        <a:rPr lang="en-AU" sz="1600" b="0" i="1" smtClean="0">
                          <a:solidFill>
                            <a:srgbClr val="FF0000"/>
                          </a:solidFill>
                          <a:latin typeface="Cambria Math" panose="02040503050406030204" pitchFamily="18" charset="0"/>
                          <a:cs typeface="Times New Roman" pitchFamily="16" charset="0"/>
                        </a:rPr>
                        <m:t> </m:t>
                      </m:r>
                      <m:r>
                        <a:rPr lang="en-AU" sz="1600" b="0" i="1" smtClean="0">
                          <a:solidFill>
                            <a:srgbClr val="FF0000"/>
                          </a:solidFill>
                          <a:latin typeface="Cambria Math" panose="02040503050406030204" pitchFamily="18" charset="0"/>
                          <a:cs typeface="Times New Roman" pitchFamily="16" charset="0"/>
                        </a:rPr>
                        <m:t>𝐷𝑜𝑠𝑒</m:t>
                      </m:r>
                      <m:r>
                        <a:rPr lang="en-AU" sz="1600" b="0" i="1" smtClean="0">
                          <a:solidFill>
                            <a:srgbClr val="FF0000"/>
                          </a:solidFill>
                          <a:latin typeface="Cambria Math" panose="02040503050406030204" pitchFamily="18" charset="0"/>
                          <a:cs typeface="Times New Roman" pitchFamily="16" charset="0"/>
                        </a:rPr>
                        <m:t>= </m:t>
                      </m:r>
                      <m:f>
                        <m:fPr>
                          <m:ctrlPr>
                            <a:rPr lang="en-AU" sz="1600" b="0" i="1" smtClean="0">
                              <a:solidFill>
                                <a:srgbClr val="FF0000"/>
                              </a:solidFill>
                              <a:latin typeface="Cambria Math" panose="02040503050406030204" pitchFamily="18" charset="0"/>
                              <a:cs typeface="Times New Roman" pitchFamily="16" charset="0"/>
                            </a:rPr>
                          </m:ctrlPr>
                        </m:fPr>
                        <m:num>
                          <m:r>
                            <a:rPr lang="en-AU" sz="1600" b="0" i="1" smtClean="0">
                              <a:solidFill>
                                <a:srgbClr val="FF0000"/>
                              </a:solidFill>
                              <a:latin typeface="Cambria Math" panose="02040503050406030204" pitchFamily="18" charset="0"/>
                              <a:cs typeface="Times New Roman" pitchFamily="16" charset="0"/>
                            </a:rPr>
                            <m:t>9.60</m:t>
                          </m:r>
                          <m:r>
                            <a:rPr lang="en-AU" sz="1600" b="0" i="1" smtClean="0">
                              <a:solidFill>
                                <a:srgbClr val="FF0000"/>
                              </a:solidFill>
                              <a:latin typeface="Cambria Math" panose="02040503050406030204" pitchFamily="18" charset="0"/>
                              <a:cs typeface="Times New Roman" pitchFamily="16" charset="0"/>
                            </a:rPr>
                            <m:t>𝑥</m:t>
                          </m:r>
                          <m:sSup>
                            <m:sSupPr>
                              <m:ctrlPr>
                                <a:rPr lang="en-AU" sz="1600" b="0" i="1" smtClean="0">
                                  <a:solidFill>
                                    <a:srgbClr val="FF0000"/>
                                  </a:solidFill>
                                  <a:latin typeface="Cambria Math" panose="02040503050406030204" pitchFamily="18" charset="0"/>
                                  <a:cs typeface="Times New Roman" pitchFamily="16" charset="0"/>
                                </a:rPr>
                              </m:ctrlPr>
                            </m:sSupPr>
                            <m:e>
                              <m:r>
                                <a:rPr lang="en-AU" sz="1600" b="0" i="1" smtClean="0">
                                  <a:solidFill>
                                    <a:srgbClr val="FF0000"/>
                                  </a:solidFill>
                                  <a:latin typeface="Cambria Math" panose="02040503050406030204" pitchFamily="18" charset="0"/>
                                  <a:cs typeface="Times New Roman" pitchFamily="16" charset="0"/>
                                </a:rPr>
                                <m:t>10</m:t>
                              </m:r>
                            </m:e>
                            <m:sup>
                              <m:r>
                                <a:rPr lang="en-AU" sz="1600" b="0" i="1" smtClean="0">
                                  <a:solidFill>
                                    <a:srgbClr val="FF0000"/>
                                  </a:solidFill>
                                  <a:latin typeface="Cambria Math" panose="02040503050406030204" pitchFamily="18" charset="0"/>
                                  <a:cs typeface="Times New Roman" pitchFamily="16" charset="0"/>
                                </a:rPr>
                                <m:t>−12</m:t>
                              </m:r>
                            </m:sup>
                          </m:sSup>
                        </m:num>
                        <m:den>
                          <m:r>
                            <a:rPr lang="en-AU" sz="1600" b="0" i="1" smtClean="0">
                              <a:solidFill>
                                <a:srgbClr val="FF0000"/>
                              </a:solidFill>
                              <a:latin typeface="Cambria Math" panose="02040503050406030204" pitchFamily="18" charset="0"/>
                              <a:cs typeface="Times New Roman" pitchFamily="16" charset="0"/>
                            </a:rPr>
                            <m:t>80</m:t>
                          </m:r>
                        </m:den>
                      </m:f>
                      <m:r>
                        <a:rPr lang="en-AU" sz="1600" b="0" i="1" smtClean="0">
                          <a:solidFill>
                            <a:srgbClr val="FF0000"/>
                          </a:solidFill>
                          <a:latin typeface="Cambria Math" panose="02040503050406030204" pitchFamily="18" charset="0"/>
                          <a:cs typeface="Times New Roman" pitchFamily="16" charset="0"/>
                        </a:rPr>
                        <m:t>=1.20 </m:t>
                      </m:r>
                      <m:r>
                        <a:rPr lang="en-AU" sz="1600" b="0" i="1" smtClean="0">
                          <a:solidFill>
                            <a:srgbClr val="FF0000"/>
                          </a:solidFill>
                          <a:latin typeface="Cambria Math" panose="02040503050406030204" pitchFamily="18" charset="0"/>
                          <a:cs typeface="Times New Roman" pitchFamily="16" charset="0"/>
                        </a:rPr>
                        <m:t>𝑥</m:t>
                      </m:r>
                      <m:r>
                        <a:rPr lang="en-AU" sz="1600" b="0" i="1" smtClean="0">
                          <a:solidFill>
                            <a:srgbClr val="FF0000"/>
                          </a:solidFill>
                          <a:latin typeface="Cambria Math" panose="02040503050406030204" pitchFamily="18" charset="0"/>
                          <a:cs typeface="Times New Roman" pitchFamily="16" charset="0"/>
                        </a:rPr>
                        <m:t> </m:t>
                      </m:r>
                      <m:sSup>
                        <m:sSupPr>
                          <m:ctrlPr>
                            <a:rPr lang="en-AU" sz="1600" b="0" i="1" smtClean="0">
                              <a:solidFill>
                                <a:srgbClr val="FF0000"/>
                              </a:solidFill>
                              <a:latin typeface="Cambria Math" panose="02040503050406030204" pitchFamily="18" charset="0"/>
                              <a:cs typeface="Times New Roman" pitchFamily="16" charset="0"/>
                            </a:rPr>
                          </m:ctrlPr>
                        </m:sSupPr>
                        <m:e>
                          <m:r>
                            <a:rPr lang="en-AU" sz="1600" b="0" i="1" smtClean="0">
                              <a:solidFill>
                                <a:srgbClr val="FF0000"/>
                              </a:solidFill>
                              <a:latin typeface="Cambria Math" panose="02040503050406030204" pitchFamily="18" charset="0"/>
                              <a:cs typeface="Times New Roman" pitchFamily="16" charset="0"/>
                            </a:rPr>
                            <m:t>10</m:t>
                          </m:r>
                        </m:e>
                        <m:sup>
                          <m:r>
                            <a:rPr lang="en-AU" sz="1600" b="0" i="1" smtClean="0">
                              <a:solidFill>
                                <a:srgbClr val="FF0000"/>
                              </a:solidFill>
                              <a:latin typeface="Cambria Math" panose="02040503050406030204" pitchFamily="18" charset="0"/>
                              <a:cs typeface="Times New Roman" pitchFamily="16" charset="0"/>
                            </a:rPr>
                            <m:t>−13</m:t>
                          </m:r>
                        </m:sup>
                      </m:sSup>
                      <m:r>
                        <a:rPr lang="en-AU" sz="1600" b="0" i="1" smtClean="0">
                          <a:solidFill>
                            <a:srgbClr val="FF0000"/>
                          </a:solidFill>
                          <a:latin typeface="Cambria Math" panose="02040503050406030204" pitchFamily="18" charset="0"/>
                          <a:cs typeface="Times New Roman" pitchFamily="16" charset="0"/>
                        </a:rPr>
                        <m:t>𝐺𝑦</m:t>
                      </m:r>
                      <m:sSup>
                        <m:sSupPr>
                          <m:ctrlPr>
                            <a:rPr lang="en-AU" sz="1600" b="0" i="1" smtClean="0">
                              <a:solidFill>
                                <a:srgbClr val="FF0000"/>
                              </a:solidFill>
                              <a:latin typeface="Cambria Math" panose="02040503050406030204" pitchFamily="18" charset="0"/>
                              <a:cs typeface="Times New Roman" pitchFamily="16" charset="0"/>
                            </a:rPr>
                          </m:ctrlPr>
                        </m:sSupPr>
                        <m:e>
                          <m:r>
                            <a:rPr lang="en-AU" sz="1600" b="0" i="1" smtClean="0">
                              <a:solidFill>
                                <a:srgbClr val="FF0000"/>
                              </a:solidFill>
                              <a:latin typeface="Cambria Math" panose="02040503050406030204" pitchFamily="18" charset="0"/>
                              <a:cs typeface="Times New Roman" pitchFamily="16" charset="0"/>
                            </a:rPr>
                            <m:t>𝑠</m:t>
                          </m:r>
                        </m:e>
                        <m:sup>
                          <m:r>
                            <a:rPr lang="en-AU" sz="1600" b="0" i="1" smtClean="0">
                              <a:solidFill>
                                <a:srgbClr val="FF0000"/>
                              </a:solidFill>
                              <a:latin typeface="Cambria Math" panose="02040503050406030204" pitchFamily="18" charset="0"/>
                              <a:cs typeface="Times New Roman" pitchFamily="16" charset="0"/>
                            </a:rPr>
                            <m:t>−1</m:t>
                          </m:r>
                        </m:sup>
                      </m:sSup>
                    </m:oMath>
                  </m:oMathPara>
                </a14:m>
                <a:endParaRPr lang="en-AU" sz="1600" b="0" dirty="0">
                  <a:solidFill>
                    <a:srgbClr val="FF0000"/>
                  </a:solidFill>
                  <a:cs typeface="Times New Roman" pitchFamily="16" charset="0"/>
                </a:endParaRPr>
              </a:p>
              <a:p>
                <a:pPr marL="0" indent="0" eaLnBrk="1" hangingPunct="1">
                  <a:spcBef>
                    <a:spcPts val="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AU" sz="1600" b="0" dirty="0">
                  <a:solidFill>
                    <a:srgbClr val="FF0000"/>
                  </a:solidFill>
                  <a:cs typeface="Times New Roman" pitchFamily="16" charset="0"/>
                </a:endParaRPr>
              </a:p>
              <a:p>
                <a:pPr marL="0" indent="0" eaLnBrk="1" hangingPunct="1">
                  <a:spcBef>
                    <a:spcPts val="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14:m>
                  <m:oMathPara xmlns:m="http://schemas.openxmlformats.org/officeDocument/2006/math">
                    <m:oMathParaPr>
                      <m:jc m:val="centerGroup"/>
                    </m:oMathParaPr>
                    <m:oMath xmlns:m="http://schemas.openxmlformats.org/officeDocument/2006/math">
                      <m:r>
                        <a:rPr lang="en-AU" sz="1600" b="0" i="1" smtClean="0">
                          <a:solidFill>
                            <a:srgbClr val="FF0000"/>
                          </a:solidFill>
                          <a:latin typeface="Cambria Math" panose="02040503050406030204" pitchFamily="18" charset="0"/>
                          <a:cs typeface="Times New Roman" pitchFamily="16" charset="0"/>
                        </a:rPr>
                        <m:t>𝐸𝑓𝑓𝑒𝑐𝑡𝑖𝑣𝑒</m:t>
                      </m:r>
                      <m:r>
                        <a:rPr lang="en-AU" sz="1600" b="0" i="1" smtClean="0">
                          <a:solidFill>
                            <a:srgbClr val="FF0000"/>
                          </a:solidFill>
                          <a:latin typeface="Cambria Math" panose="02040503050406030204" pitchFamily="18" charset="0"/>
                          <a:cs typeface="Times New Roman" pitchFamily="16" charset="0"/>
                        </a:rPr>
                        <m:t> </m:t>
                      </m:r>
                      <m:r>
                        <a:rPr lang="en-AU" sz="1600" b="0" i="1" smtClean="0">
                          <a:solidFill>
                            <a:srgbClr val="FF0000"/>
                          </a:solidFill>
                          <a:latin typeface="Cambria Math" panose="02040503050406030204" pitchFamily="18" charset="0"/>
                          <a:cs typeface="Times New Roman" pitchFamily="16" charset="0"/>
                        </a:rPr>
                        <m:t>𝐷𝑜𝑠𝑒</m:t>
                      </m:r>
                      <m:r>
                        <a:rPr lang="en-AU" sz="1600" b="0" i="1" smtClean="0">
                          <a:solidFill>
                            <a:srgbClr val="FF0000"/>
                          </a:solidFill>
                          <a:latin typeface="Cambria Math" panose="02040503050406030204" pitchFamily="18" charset="0"/>
                          <a:cs typeface="Times New Roman" pitchFamily="16" charset="0"/>
                        </a:rPr>
                        <m:t>=</m:t>
                      </m:r>
                      <m:r>
                        <a:rPr lang="en-AU" sz="1600" b="0" i="1" smtClean="0">
                          <a:solidFill>
                            <a:srgbClr val="FF0000"/>
                          </a:solidFill>
                          <a:latin typeface="Cambria Math" panose="02040503050406030204" pitchFamily="18" charset="0"/>
                          <a:cs typeface="Times New Roman" pitchFamily="16" charset="0"/>
                        </a:rPr>
                        <m:t>𝐴𝑏𝑠𝑜𝑟𝑏𝑒𝑑</m:t>
                      </m:r>
                      <m:r>
                        <a:rPr lang="en-AU" sz="1600" b="0" i="1" smtClean="0">
                          <a:solidFill>
                            <a:srgbClr val="FF0000"/>
                          </a:solidFill>
                          <a:latin typeface="Cambria Math" panose="02040503050406030204" pitchFamily="18" charset="0"/>
                          <a:cs typeface="Times New Roman" pitchFamily="16" charset="0"/>
                        </a:rPr>
                        <m:t> </m:t>
                      </m:r>
                      <m:r>
                        <a:rPr lang="en-AU" sz="1600" b="0" i="1" smtClean="0">
                          <a:solidFill>
                            <a:srgbClr val="FF0000"/>
                          </a:solidFill>
                          <a:latin typeface="Cambria Math" panose="02040503050406030204" pitchFamily="18" charset="0"/>
                          <a:cs typeface="Times New Roman" pitchFamily="16" charset="0"/>
                        </a:rPr>
                        <m:t>𝐷𝑜𝑠𝑒</m:t>
                      </m:r>
                      <m:r>
                        <a:rPr lang="en-AU" sz="1600" b="0" i="1" smtClean="0">
                          <a:solidFill>
                            <a:srgbClr val="FF0000"/>
                          </a:solidFill>
                          <a:latin typeface="Cambria Math" panose="02040503050406030204" pitchFamily="18" charset="0"/>
                          <a:cs typeface="Times New Roman" pitchFamily="16" charset="0"/>
                        </a:rPr>
                        <m:t> </m:t>
                      </m:r>
                      <m:r>
                        <a:rPr lang="en-AU" sz="1600" b="0" i="1" smtClean="0">
                          <a:solidFill>
                            <a:srgbClr val="FF0000"/>
                          </a:solidFill>
                          <a:latin typeface="Cambria Math" panose="02040503050406030204" pitchFamily="18" charset="0"/>
                          <a:cs typeface="Times New Roman" pitchFamily="16" charset="0"/>
                        </a:rPr>
                        <m:t>𝑥</m:t>
                      </m:r>
                      <m:r>
                        <a:rPr lang="en-AU" sz="1600" b="0" i="1" smtClean="0">
                          <a:solidFill>
                            <a:srgbClr val="FF0000"/>
                          </a:solidFill>
                          <a:latin typeface="Cambria Math" panose="02040503050406030204" pitchFamily="18" charset="0"/>
                          <a:cs typeface="Times New Roman" pitchFamily="16" charset="0"/>
                        </a:rPr>
                        <m:t> </m:t>
                      </m:r>
                      <m:r>
                        <a:rPr lang="en-AU" sz="1600" b="0" i="1" smtClean="0">
                          <a:solidFill>
                            <a:srgbClr val="FF0000"/>
                          </a:solidFill>
                          <a:latin typeface="Cambria Math" panose="02040503050406030204" pitchFamily="18" charset="0"/>
                          <a:cs typeface="Times New Roman" pitchFamily="16" charset="0"/>
                        </a:rPr>
                        <m:t>𝑄𝑢𝑎𝑙𝑖𝑡𝑦</m:t>
                      </m:r>
                      <m:r>
                        <a:rPr lang="en-AU" sz="1600" b="0" i="1" smtClean="0">
                          <a:solidFill>
                            <a:srgbClr val="FF0000"/>
                          </a:solidFill>
                          <a:latin typeface="Cambria Math" panose="02040503050406030204" pitchFamily="18" charset="0"/>
                          <a:cs typeface="Times New Roman" pitchFamily="16" charset="0"/>
                        </a:rPr>
                        <m:t> </m:t>
                      </m:r>
                      <m:r>
                        <a:rPr lang="en-AU" sz="1600" b="0" i="1" smtClean="0">
                          <a:solidFill>
                            <a:srgbClr val="FF0000"/>
                          </a:solidFill>
                          <a:latin typeface="Cambria Math" panose="02040503050406030204" pitchFamily="18" charset="0"/>
                          <a:cs typeface="Times New Roman" pitchFamily="16" charset="0"/>
                        </a:rPr>
                        <m:t>𝐹𝑎𝑐𝑡𝑜𝑟</m:t>
                      </m:r>
                    </m:oMath>
                  </m:oMathPara>
                </a14:m>
                <a:endParaRPr lang="en-AU" sz="1600" b="0" dirty="0">
                  <a:solidFill>
                    <a:srgbClr val="FF0000"/>
                  </a:solidFill>
                  <a:cs typeface="Times New Roman" pitchFamily="16" charset="0"/>
                </a:endParaRPr>
              </a:p>
              <a:p>
                <a:pPr marL="0" indent="0" eaLnBrk="1" hangingPunct="1">
                  <a:spcBef>
                    <a:spcPts val="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AU" sz="1600" b="0" dirty="0">
                  <a:solidFill>
                    <a:srgbClr val="FF0000"/>
                  </a:solidFill>
                  <a:cs typeface="Times New Roman" pitchFamily="16" charset="0"/>
                </a:endParaRPr>
              </a:p>
              <a:p>
                <a:pPr marL="0" indent="0" eaLnBrk="1" hangingPunct="1">
                  <a:spcBef>
                    <a:spcPts val="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14:m>
                  <m:oMathPara xmlns:m="http://schemas.openxmlformats.org/officeDocument/2006/math">
                    <m:oMathParaPr>
                      <m:jc m:val="centerGroup"/>
                    </m:oMathParaPr>
                    <m:oMath xmlns:m="http://schemas.openxmlformats.org/officeDocument/2006/math">
                      <m:r>
                        <a:rPr lang="en-AU" sz="1600" b="0" i="1" smtClean="0">
                          <a:solidFill>
                            <a:srgbClr val="FF0000"/>
                          </a:solidFill>
                          <a:latin typeface="Cambria Math" panose="02040503050406030204" pitchFamily="18" charset="0"/>
                          <a:cs typeface="Times New Roman" pitchFamily="16" charset="0"/>
                        </a:rPr>
                        <m:t>𝐸𝑓𝑓𝑒𝑐𝑡𝑖𝑣𝑒</m:t>
                      </m:r>
                      <m:r>
                        <a:rPr lang="en-AU" sz="1600" b="0" i="1" smtClean="0">
                          <a:solidFill>
                            <a:srgbClr val="FF0000"/>
                          </a:solidFill>
                          <a:latin typeface="Cambria Math" panose="02040503050406030204" pitchFamily="18" charset="0"/>
                          <a:cs typeface="Times New Roman" pitchFamily="16" charset="0"/>
                        </a:rPr>
                        <m:t> </m:t>
                      </m:r>
                      <m:r>
                        <a:rPr lang="en-AU" sz="1600" b="0" i="1" smtClean="0">
                          <a:solidFill>
                            <a:srgbClr val="FF0000"/>
                          </a:solidFill>
                          <a:latin typeface="Cambria Math" panose="02040503050406030204" pitchFamily="18" charset="0"/>
                          <a:cs typeface="Times New Roman" pitchFamily="16" charset="0"/>
                        </a:rPr>
                        <m:t>𝐷𝑜𝑠𝑒</m:t>
                      </m:r>
                      <m:r>
                        <a:rPr lang="en-AU" sz="1600" b="0" i="1" smtClean="0">
                          <a:solidFill>
                            <a:srgbClr val="FF0000"/>
                          </a:solidFill>
                          <a:latin typeface="Cambria Math" panose="02040503050406030204" pitchFamily="18" charset="0"/>
                          <a:cs typeface="Times New Roman" pitchFamily="16" charset="0"/>
                        </a:rPr>
                        <m:t>=1.2 </m:t>
                      </m:r>
                      <m:r>
                        <a:rPr lang="en-AU" sz="1600" b="0" i="1" smtClean="0">
                          <a:solidFill>
                            <a:srgbClr val="FF0000"/>
                          </a:solidFill>
                          <a:latin typeface="Cambria Math" panose="02040503050406030204" pitchFamily="18" charset="0"/>
                          <a:cs typeface="Times New Roman" pitchFamily="16" charset="0"/>
                        </a:rPr>
                        <m:t>𝑥</m:t>
                      </m:r>
                      <m:sSup>
                        <m:sSupPr>
                          <m:ctrlPr>
                            <a:rPr lang="en-AU" sz="1600" b="0" i="1" smtClean="0">
                              <a:solidFill>
                                <a:srgbClr val="FF0000"/>
                              </a:solidFill>
                              <a:latin typeface="Cambria Math" panose="02040503050406030204" pitchFamily="18" charset="0"/>
                              <a:cs typeface="Times New Roman" pitchFamily="16" charset="0"/>
                            </a:rPr>
                          </m:ctrlPr>
                        </m:sSupPr>
                        <m:e>
                          <m:r>
                            <a:rPr lang="en-AU" sz="1600" b="0" i="1" smtClean="0">
                              <a:solidFill>
                                <a:srgbClr val="FF0000"/>
                              </a:solidFill>
                              <a:latin typeface="Cambria Math" panose="02040503050406030204" pitchFamily="18" charset="0"/>
                              <a:cs typeface="Times New Roman" pitchFamily="16" charset="0"/>
                            </a:rPr>
                            <m:t> 10</m:t>
                          </m:r>
                        </m:e>
                        <m:sup>
                          <m:r>
                            <a:rPr lang="en-AU" sz="1600" b="0" i="1" smtClean="0">
                              <a:solidFill>
                                <a:srgbClr val="FF0000"/>
                              </a:solidFill>
                              <a:latin typeface="Cambria Math" panose="02040503050406030204" pitchFamily="18" charset="0"/>
                              <a:cs typeface="Times New Roman" pitchFamily="16" charset="0"/>
                            </a:rPr>
                            <m:t>−13</m:t>
                          </m:r>
                        </m:sup>
                      </m:sSup>
                      <m:r>
                        <a:rPr lang="en-AU" sz="1600" b="0" i="1" smtClean="0">
                          <a:solidFill>
                            <a:srgbClr val="FF0000"/>
                          </a:solidFill>
                          <a:latin typeface="Cambria Math" panose="02040503050406030204" pitchFamily="18" charset="0"/>
                          <a:cs typeface="Times New Roman" pitchFamily="16" charset="0"/>
                        </a:rPr>
                        <m:t> </m:t>
                      </m:r>
                      <m:r>
                        <a:rPr lang="en-AU" sz="1600" b="0" i="1" smtClean="0">
                          <a:solidFill>
                            <a:srgbClr val="FF0000"/>
                          </a:solidFill>
                          <a:latin typeface="Cambria Math" panose="02040503050406030204" pitchFamily="18" charset="0"/>
                          <a:cs typeface="Times New Roman" pitchFamily="16" charset="0"/>
                        </a:rPr>
                        <m:t>𝑥</m:t>
                      </m:r>
                      <m:r>
                        <a:rPr lang="en-AU" sz="1600" b="0" i="1" smtClean="0">
                          <a:solidFill>
                            <a:srgbClr val="FF0000"/>
                          </a:solidFill>
                          <a:latin typeface="Cambria Math" panose="02040503050406030204" pitchFamily="18" charset="0"/>
                          <a:cs typeface="Times New Roman" pitchFamily="16" charset="0"/>
                        </a:rPr>
                        <m:t> 1=1.20 </m:t>
                      </m:r>
                      <m:r>
                        <a:rPr lang="en-AU" sz="1600" b="0" i="1" smtClean="0">
                          <a:solidFill>
                            <a:srgbClr val="FF0000"/>
                          </a:solidFill>
                          <a:latin typeface="Cambria Math" panose="02040503050406030204" pitchFamily="18" charset="0"/>
                          <a:cs typeface="Times New Roman" pitchFamily="16" charset="0"/>
                        </a:rPr>
                        <m:t>𝑥</m:t>
                      </m:r>
                      <m:r>
                        <a:rPr lang="en-AU" sz="1600" b="0" i="1" smtClean="0">
                          <a:solidFill>
                            <a:srgbClr val="FF0000"/>
                          </a:solidFill>
                          <a:latin typeface="Cambria Math" panose="02040503050406030204" pitchFamily="18" charset="0"/>
                          <a:cs typeface="Times New Roman" pitchFamily="16" charset="0"/>
                        </a:rPr>
                        <m:t> </m:t>
                      </m:r>
                      <m:sSup>
                        <m:sSupPr>
                          <m:ctrlPr>
                            <a:rPr lang="en-AU" sz="1600" b="0" i="1" smtClean="0">
                              <a:solidFill>
                                <a:srgbClr val="FF0000"/>
                              </a:solidFill>
                              <a:latin typeface="Cambria Math" panose="02040503050406030204" pitchFamily="18" charset="0"/>
                              <a:cs typeface="Times New Roman" pitchFamily="16" charset="0"/>
                            </a:rPr>
                          </m:ctrlPr>
                        </m:sSupPr>
                        <m:e>
                          <m:r>
                            <a:rPr lang="en-AU" sz="1600" b="0" i="1" smtClean="0">
                              <a:solidFill>
                                <a:srgbClr val="FF0000"/>
                              </a:solidFill>
                              <a:latin typeface="Cambria Math" panose="02040503050406030204" pitchFamily="18" charset="0"/>
                              <a:cs typeface="Times New Roman" pitchFamily="16" charset="0"/>
                            </a:rPr>
                            <m:t>10</m:t>
                          </m:r>
                        </m:e>
                        <m:sup>
                          <m:r>
                            <a:rPr lang="en-AU" sz="1600" b="0" i="1" smtClean="0">
                              <a:solidFill>
                                <a:srgbClr val="FF0000"/>
                              </a:solidFill>
                              <a:latin typeface="Cambria Math" panose="02040503050406030204" pitchFamily="18" charset="0"/>
                              <a:cs typeface="Times New Roman" pitchFamily="16" charset="0"/>
                            </a:rPr>
                            <m:t>−13</m:t>
                          </m:r>
                        </m:sup>
                      </m:sSup>
                      <m:r>
                        <a:rPr lang="en-AU" sz="1600" b="0" i="1" smtClean="0">
                          <a:solidFill>
                            <a:srgbClr val="FF0000"/>
                          </a:solidFill>
                          <a:latin typeface="Cambria Math" panose="02040503050406030204" pitchFamily="18" charset="0"/>
                          <a:cs typeface="Times New Roman" pitchFamily="16" charset="0"/>
                        </a:rPr>
                        <m:t> </m:t>
                      </m:r>
                      <m:r>
                        <a:rPr lang="en-AU" sz="1600" b="0" i="1" smtClean="0">
                          <a:solidFill>
                            <a:srgbClr val="FF0000"/>
                          </a:solidFill>
                          <a:latin typeface="Cambria Math" panose="02040503050406030204" pitchFamily="18" charset="0"/>
                          <a:cs typeface="Times New Roman" pitchFamily="16" charset="0"/>
                        </a:rPr>
                        <m:t>𝑆𝑣</m:t>
                      </m:r>
                      <m:sSup>
                        <m:sSupPr>
                          <m:ctrlPr>
                            <a:rPr lang="en-AU" sz="1600" b="0" i="1" smtClean="0">
                              <a:solidFill>
                                <a:srgbClr val="FF0000"/>
                              </a:solidFill>
                              <a:latin typeface="Cambria Math" panose="02040503050406030204" pitchFamily="18" charset="0"/>
                              <a:cs typeface="Times New Roman" pitchFamily="16" charset="0"/>
                            </a:rPr>
                          </m:ctrlPr>
                        </m:sSupPr>
                        <m:e>
                          <m:r>
                            <a:rPr lang="en-AU" sz="1600" b="0" i="1" smtClean="0">
                              <a:solidFill>
                                <a:srgbClr val="FF0000"/>
                              </a:solidFill>
                              <a:latin typeface="Cambria Math" panose="02040503050406030204" pitchFamily="18" charset="0"/>
                              <a:cs typeface="Times New Roman" pitchFamily="16" charset="0"/>
                            </a:rPr>
                            <m:t>𝑠</m:t>
                          </m:r>
                        </m:e>
                        <m:sup>
                          <m:r>
                            <a:rPr lang="en-AU" sz="1600" b="0" i="1" smtClean="0">
                              <a:solidFill>
                                <a:srgbClr val="FF0000"/>
                              </a:solidFill>
                              <a:latin typeface="Cambria Math" panose="02040503050406030204" pitchFamily="18" charset="0"/>
                              <a:cs typeface="Times New Roman" pitchFamily="16" charset="0"/>
                            </a:rPr>
                            <m:t>−1</m:t>
                          </m:r>
                        </m:sup>
                      </m:sSup>
                    </m:oMath>
                  </m:oMathPara>
                </a14:m>
                <a:endParaRPr lang="en-AU" sz="1600" b="0" dirty="0">
                  <a:solidFill>
                    <a:srgbClr val="FF0000"/>
                  </a:solidFill>
                  <a:cs typeface="Times New Roman" pitchFamily="16" charset="0"/>
                </a:endParaRPr>
              </a:p>
              <a:p>
                <a:pPr marL="0" indent="0" eaLnBrk="1" hangingPunct="1">
                  <a:spcBef>
                    <a:spcPts val="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AU" sz="1600" b="0" dirty="0">
                  <a:solidFill>
                    <a:srgbClr val="FF0000"/>
                  </a:solidFill>
                  <a:cs typeface="Times New Roman" pitchFamily="16" charset="0"/>
                </a:endParaRPr>
              </a:p>
              <a:p>
                <a:pPr marL="0" indent="0" eaLnBrk="1" hangingPunct="1">
                  <a:spcBef>
                    <a:spcPts val="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14:m>
                  <m:oMathPara xmlns:m="http://schemas.openxmlformats.org/officeDocument/2006/math">
                    <m:oMathParaPr>
                      <m:jc m:val="centerGroup"/>
                    </m:oMathParaPr>
                    <m:oMath xmlns:m="http://schemas.openxmlformats.org/officeDocument/2006/math">
                      <m:r>
                        <a:rPr lang="en-AU" sz="1600" b="0" i="1" smtClean="0">
                          <a:solidFill>
                            <a:srgbClr val="FF0000"/>
                          </a:solidFill>
                          <a:latin typeface="Cambria Math" panose="02040503050406030204" pitchFamily="18" charset="0"/>
                          <a:cs typeface="Times New Roman" pitchFamily="16" charset="0"/>
                        </a:rPr>
                        <m:t>1 </m:t>
                      </m:r>
                      <m:r>
                        <a:rPr lang="en-AU" sz="1600" b="0" i="1" smtClean="0">
                          <a:solidFill>
                            <a:srgbClr val="FF0000"/>
                          </a:solidFill>
                          <a:latin typeface="Cambria Math" panose="02040503050406030204" pitchFamily="18" charset="0"/>
                          <a:cs typeface="Times New Roman" pitchFamily="16" charset="0"/>
                        </a:rPr>
                        <m:t>𝑦𝑒𝑎𝑟</m:t>
                      </m:r>
                      <m:r>
                        <a:rPr lang="en-AU" sz="1600" b="0" i="1" smtClean="0">
                          <a:solidFill>
                            <a:srgbClr val="FF0000"/>
                          </a:solidFill>
                          <a:latin typeface="Cambria Math" panose="02040503050406030204" pitchFamily="18" charset="0"/>
                          <a:cs typeface="Times New Roman" pitchFamily="16" charset="0"/>
                        </a:rPr>
                        <m:t>=365 </m:t>
                      </m:r>
                      <m:r>
                        <a:rPr lang="en-AU" sz="1600" b="0" i="1" smtClean="0">
                          <a:solidFill>
                            <a:srgbClr val="FF0000"/>
                          </a:solidFill>
                          <a:latin typeface="Cambria Math" panose="02040503050406030204" pitchFamily="18" charset="0"/>
                          <a:cs typeface="Times New Roman" pitchFamily="16" charset="0"/>
                        </a:rPr>
                        <m:t>𝑥</m:t>
                      </m:r>
                      <m:r>
                        <a:rPr lang="en-AU" sz="1600" b="0" i="1" smtClean="0">
                          <a:solidFill>
                            <a:srgbClr val="FF0000"/>
                          </a:solidFill>
                          <a:latin typeface="Cambria Math" panose="02040503050406030204" pitchFamily="18" charset="0"/>
                          <a:cs typeface="Times New Roman" pitchFamily="16" charset="0"/>
                        </a:rPr>
                        <m:t> 24 </m:t>
                      </m:r>
                      <m:r>
                        <a:rPr lang="en-AU" sz="1600" b="0" i="1" smtClean="0">
                          <a:solidFill>
                            <a:srgbClr val="FF0000"/>
                          </a:solidFill>
                          <a:latin typeface="Cambria Math" panose="02040503050406030204" pitchFamily="18" charset="0"/>
                          <a:cs typeface="Times New Roman" pitchFamily="16" charset="0"/>
                        </a:rPr>
                        <m:t>𝑥</m:t>
                      </m:r>
                      <m:r>
                        <a:rPr lang="en-AU" sz="1600" b="0" i="1" smtClean="0">
                          <a:solidFill>
                            <a:srgbClr val="FF0000"/>
                          </a:solidFill>
                          <a:latin typeface="Cambria Math" panose="02040503050406030204" pitchFamily="18" charset="0"/>
                          <a:cs typeface="Times New Roman" pitchFamily="16" charset="0"/>
                        </a:rPr>
                        <m:t> 60 </m:t>
                      </m:r>
                      <m:r>
                        <a:rPr lang="en-AU" sz="1600" b="0" i="1" smtClean="0">
                          <a:solidFill>
                            <a:srgbClr val="FF0000"/>
                          </a:solidFill>
                          <a:latin typeface="Cambria Math" panose="02040503050406030204" pitchFamily="18" charset="0"/>
                          <a:cs typeface="Times New Roman" pitchFamily="16" charset="0"/>
                        </a:rPr>
                        <m:t>𝑥</m:t>
                      </m:r>
                      <m:r>
                        <a:rPr lang="en-AU" sz="1600" b="0" i="1" smtClean="0">
                          <a:solidFill>
                            <a:srgbClr val="FF0000"/>
                          </a:solidFill>
                          <a:latin typeface="Cambria Math" panose="02040503050406030204" pitchFamily="18" charset="0"/>
                          <a:cs typeface="Times New Roman" pitchFamily="16" charset="0"/>
                        </a:rPr>
                        <m:t> 60=3.1536 </m:t>
                      </m:r>
                      <m:r>
                        <a:rPr lang="en-AU" sz="1600" b="0" i="1" smtClean="0">
                          <a:solidFill>
                            <a:srgbClr val="FF0000"/>
                          </a:solidFill>
                          <a:latin typeface="Cambria Math" panose="02040503050406030204" pitchFamily="18" charset="0"/>
                          <a:cs typeface="Times New Roman" pitchFamily="16" charset="0"/>
                        </a:rPr>
                        <m:t>𝑥</m:t>
                      </m:r>
                      <m:r>
                        <a:rPr lang="en-AU" sz="1600" b="0" i="1" smtClean="0">
                          <a:solidFill>
                            <a:srgbClr val="FF0000"/>
                          </a:solidFill>
                          <a:latin typeface="Cambria Math" panose="02040503050406030204" pitchFamily="18" charset="0"/>
                          <a:cs typeface="Times New Roman" pitchFamily="16" charset="0"/>
                        </a:rPr>
                        <m:t> </m:t>
                      </m:r>
                      <m:sSup>
                        <m:sSupPr>
                          <m:ctrlPr>
                            <a:rPr lang="en-AU" sz="1600" b="0" i="1" smtClean="0">
                              <a:solidFill>
                                <a:srgbClr val="FF0000"/>
                              </a:solidFill>
                              <a:latin typeface="Cambria Math" panose="02040503050406030204" pitchFamily="18" charset="0"/>
                              <a:cs typeface="Times New Roman" pitchFamily="16" charset="0"/>
                            </a:rPr>
                          </m:ctrlPr>
                        </m:sSupPr>
                        <m:e>
                          <m:r>
                            <a:rPr lang="en-AU" sz="1600" b="0" i="1" smtClean="0">
                              <a:solidFill>
                                <a:srgbClr val="FF0000"/>
                              </a:solidFill>
                              <a:latin typeface="Cambria Math" panose="02040503050406030204" pitchFamily="18" charset="0"/>
                              <a:cs typeface="Times New Roman" pitchFamily="16" charset="0"/>
                            </a:rPr>
                            <m:t>10</m:t>
                          </m:r>
                        </m:e>
                        <m:sup>
                          <m:r>
                            <a:rPr lang="en-AU" sz="1600" b="0" i="1" smtClean="0">
                              <a:solidFill>
                                <a:srgbClr val="FF0000"/>
                              </a:solidFill>
                              <a:latin typeface="Cambria Math" panose="02040503050406030204" pitchFamily="18" charset="0"/>
                              <a:cs typeface="Times New Roman" pitchFamily="16" charset="0"/>
                            </a:rPr>
                            <m:t>7</m:t>
                          </m:r>
                        </m:sup>
                      </m:sSup>
                      <m:r>
                        <a:rPr lang="en-AU" sz="1600" b="0" i="1" smtClean="0">
                          <a:solidFill>
                            <a:srgbClr val="FF0000"/>
                          </a:solidFill>
                          <a:latin typeface="Cambria Math" panose="02040503050406030204" pitchFamily="18" charset="0"/>
                          <a:cs typeface="Times New Roman" pitchFamily="16" charset="0"/>
                        </a:rPr>
                        <m:t> </m:t>
                      </m:r>
                      <m:r>
                        <a:rPr lang="en-AU" sz="1600" b="0" i="1" smtClean="0">
                          <a:solidFill>
                            <a:srgbClr val="FF0000"/>
                          </a:solidFill>
                          <a:latin typeface="Cambria Math" panose="02040503050406030204" pitchFamily="18" charset="0"/>
                          <a:cs typeface="Times New Roman" pitchFamily="16" charset="0"/>
                        </a:rPr>
                        <m:t>𝑠</m:t>
                      </m:r>
                    </m:oMath>
                  </m:oMathPara>
                </a14:m>
                <a:endParaRPr lang="en-AU" sz="1600" b="0" dirty="0">
                  <a:solidFill>
                    <a:srgbClr val="FF0000"/>
                  </a:solidFill>
                  <a:cs typeface="Times New Roman" pitchFamily="16" charset="0"/>
                </a:endParaRPr>
              </a:p>
              <a:p>
                <a:pPr marL="0" indent="0" eaLnBrk="1" hangingPunct="1">
                  <a:spcBef>
                    <a:spcPts val="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AU" sz="1600" b="0" dirty="0">
                  <a:solidFill>
                    <a:srgbClr val="FF0000"/>
                  </a:solidFill>
                  <a:cs typeface="Times New Roman" pitchFamily="16" charset="0"/>
                </a:endParaRPr>
              </a:p>
              <a:p>
                <a:pPr marL="0" indent="0">
                  <a:spcBef>
                    <a:spcPts val="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14:m>
                  <m:oMathPara xmlns:m="http://schemas.openxmlformats.org/officeDocument/2006/math">
                    <m:oMathParaPr>
                      <m:jc m:val="centerGroup"/>
                    </m:oMathParaPr>
                    <m:oMath xmlns:m="http://schemas.openxmlformats.org/officeDocument/2006/math">
                      <m:r>
                        <a:rPr lang="en-AU" sz="1600" b="0" i="1" smtClean="0">
                          <a:solidFill>
                            <a:srgbClr val="FF0000"/>
                          </a:solidFill>
                          <a:latin typeface="Cambria Math" panose="02040503050406030204" pitchFamily="18" charset="0"/>
                          <a:cs typeface="Times New Roman" pitchFamily="16" charset="0"/>
                        </a:rPr>
                        <m:t>𝐸𝑓𝑓𝑒𝑐𝑡𝑖𝑣𝑒</m:t>
                      </m:r>
                      <m:r>
                        <a:rPr lang="en-AU" sz="1600" b="0" i="1" smtClean="0">
                          <a:solidFill>
                            <a:srgbClr val="FF0000"/>
                          </a:solidFill>
                          <a:latin typeface="Cambria Math" panose="02040503050406030204" pitchFamily="18" charset="0"/>
                          <a:cs typeface="Times New Roman" pitchFamily="16" charset="0"/>
                        </a:rPr>
                        <m:t> </m:t>
                      </m:r>
                      <m:r>
                        <a:rPr lang="en-AU" sz="1600" b="0" i="1" smtClean="0">
                          <a:solidFill>
                            <a:srgbClr val="FF0000"/>
                          </a:solidFill>
                          <a:latin typeface="Cambria Math" panose="02040503050406030204" pitchFamily="18" charset="0"/>
                          <a:cs typeface="Times New Roman" pitchFamily="16" charset="0"/>
                        </a:rPr>
                        <m:t>𝐷𝑜𝑠𝑒</m:t>
                      </m:r>
                      <m:r>
                        <a:rPr lang="en-AU" sz="1600" b="0" i="1" smtClean="0">
                          <a:solidFill>
                            <a:srgbClr val="FF0000"/>
                          </a:solidFill>
                          <a:latin typeface="Cambria Math" panose="02040503050406030204" pitchFamily="18" charset="0"/>
                          <a:cs typeface="Times New Roman" pitchFamily="16" charset="0"/>
                        </a:rPr>
                        <m:t>=1.2 </m:t>
                      </m:r>
                      <m:r>
                        <a:rPr lang="en-AU" sz="1600" b="0" i="1" smtClean="0">
                          <a:solidFill>
                            <a:srgbClr val="FF0000"/>
                          </a:solidFill>
                          <a:latin typeface="Cambria Math" panose="02040503050406030204" pitchFamily="18" charset="0"/>
                          <a:cs typeface="Times New Roman" pitchFamily="16" charset="0"/>
                        </a:rPr>
                        <m:t>𝑥</m:t>
                      </m:r>
                      <m:r>
                        <a:rPr lang="en-AU" sz="1600" b="0" i="1" smtClean="0">
                          <a:solidFill>
                            <a:srgbClr val="FF0000"/>
                          </a:solidFill>
                          <a:latin typeface="Cambria Math" panose="02040503050406030204" pitchFamily="18" charset="0"/>
                          <a:cs typeface="Times New Roman" pitchFamily="16" charset="0"/>
                        </a:rPr>
                        <m:t> </m:t>
                      </m:r>
                      <m:sSup>
                        <m:sSupPr>
                          <m:ctrlPr>
                            <a:rPr lang="en-AU" sz="1600" b="0" i="1" smtClean="0">
                              <a:solidFill>
                                <a:srgbClr val="FF0000"/>
                              </a:solidFill>
                              <a:latin typeface="Cambria Math" panose="02040503050406030204" pitchFamily="18" charset="0"/>
                              <a:cs typeface="Times New Roman" pitchFamily="16" charset="0"/>
                            </a:rPr>
                          </m:ctrlPr>
                        </m:sSupPr>
                        <m:e>
                          <m:r>
                            <a:rPr lang="en-AU" sz="1600" b="0" i="1" smtClean="0">
                              <a:solidFill>
                                <a:srgbClr val="FF0000"/>
                              </a:solidFill>
                              <a:latin typeface="Cambria Math" panose="02040503050406030204" pitchFamily="18" charset="0"/>
                              <a:cs typeface="Times New Roman" pitchFamily="16" charset="0"/>
                            </a:rPr>
                            <m:t>10</m:t>
                          </m:r>
                        </m:e>
                        <m:sup>
                          <m:r>
                            <a:rPr lang="en-AU" sz="1600" b="0" i="1" smtClean="0">
                              <a:solidFill>
                                <a:srgbClr val="FF0000"/>
                              </a:solidFill>
                              <a:latin typeface="Cambria Math" panose="02040503050406030204" pitchFamily="18" charset="0"/>
                              <a:cs typeface="Times New Roman" pitchFamily="16" charset="0"/>
                            </a:rPr>
                            <m:t>−13</m:t>
                          </m:r>
                        </m:sup>
                      </m:sSup>
                      <m:r>
                        <a:rPr lang="en-AU" sz="1600" i="1">
                          <a:solidFill>
                            <a:srgbClr val="FF0000"/>
                          </a:solidFill>
                          <a:latin typeface="Cambria Math" panose="02040503050406030204" pitchFamily="18" charset="0"/>
                          <a:cs typeface="Times New Roman" pitchFamily="16" charset="0"/>
                        </a:rPr>
                        <m:t> </m:t>
                      </m:r>
                      <m:r>
                        <a:rPr lang="en-AU" sz="1600" b="0" i="1" smtClean="0">
                          <a:solidFill>
                            <a:srgbClr val="FF0000"/>
                          </a:solidFill>
                          <a:latin typeface="Cambria Math" panose="02040503050406030204" pitchFamily="18" charset="0"/>
                          <a:cs typeface="Times New Roman" pitchFamily="16" charset="0"/>
                        </a:rPr>
                        <m:t>𝑥</m:t>
                      </m:r>
                      <m:r>
                        <a:rPr lang="en-AU" sz="1600" b="0" i="1" smtClean="0">
                          <a:solidFill>
                            <a:srgbClr val="FF0000"/>
                          </a:solidFill>
                          <a:latin typeface="Cambria Math" panose="02040503050406030204" pitchFamily="18" charset="0"/>
                          <a:cs typeface="Times New Roman" pitchFamily="16" charset="0"/>
                        </a:rPr>
                        <m:t> 3.1536 </m:t>
                      </m:r>
                      <m:r>
                        <a:rPr lang="en-AU" sz="1600" i="1">
                          <a:solidFill>
                            <a:srgbClr val="FF0000"/>
                          </a:solidFill>
                          <a:latin typeface="Cambria Math" panose="02040503050406030204" pitchFamily="18" charset="0"/>
                          <a:cs typeface="Times New Roman" pitchFamily="16" charset="0"/>
                        </a:rPr>
                        <m:t>𝑥</m:t>
                      </m:r>
                      <m:r>
                        <a:rPr lang="en-AU" sz="1600" i="1">
                          <a:solidFill>
                            <a:srgbClr val="FF0000"/>
                          </a:solidFill>
                          <a:latin typeface="Cambria Math" panose="02040503050406030204" pitchFamily="18" charset="0"/>
                          <a:cs typeface="Times New Roman" pitchFamily="16" charset="0"/>
                        </a:rPr>
                        <m:t> </m:t>
                      </m:r>
                      <m:sSup>
                        <m:sSupPr>
                          <m:ctrlPr>
                            <a:rPr lang="en-AU" sz="1600" i="1">
                              <a:solidFill>
                                <a:srgbClr val="FF0000"/>
                              </a:solidFill>
                              <a:latin typeface="Cambria Math" panose="02040503050406030204" pitchFamily="18" charset="0"/>
                              <a:cs typeface="Times New Roman" pitchFamily="16" charset="0"/>
                            </a:rPr>
                          </m:ctrlPr>
                        </m:sSupPr>
                        <m:e>
                          <m:r>
                            <a:rPr lang="en-AU" sz="1600" i="1">
                              <a:solidFill>
                                <a:srgbClr val="FF0000"/>
                              </a:solidFill>
                              <a:latin typeface="Cambria Math" panose="02040503050406030204" pitchFamily="18" charset="0"/>
                              <a:cs typeface="Times New Roman" pitchFamily="16" charset="0"/>
                            </a:rPr>
                            <m:t>10</m:t>
                          </m:r>
                        </m:e>
                        <m:sup>
                          <m:r>
                            <a:rPr lang="en-AU" sz="1600" i="1">
                              <a:solidFill>
                                <a:srgbClr val="FF0000"/>
                              </a:solidFill>
                              <a:latin typeface="Cambria Math" panose="02040503050406030204" pitchFamily="18" charset="0"/>
                              <a:cs typeface="Times New Roman" pitchFamily="16" charset="0"/>
                            </a:rPr>
                            <m:t>7</m:t>
                          </m:r>
                        </m:sup>
                      </m:sSup>
                      <m:r>
                        <a:rPr lang="en-AU" sz="1600" b="0" i="1" smtClean="0">
                          <a:solidFill>
                            <a:srgbClr val="FF0000"/>
                          </a:solidFill>
                          <a:latin typeface="Cambria Math" panose="02040503050406030204" pitchFamily="18" charset="0"/>
                          <a:cs typeface="Times New Roman" pitchFamily="16" charset="0"/>
                        </a:rPr>
                        <m:t>=3.78 </m:t>
                      </m:r>
                      <m:r>
                        <a:rPr lang="en-AU" sz="1600" b="0" i="1" smtClean="0">
                          <a:solidFill>
                            <a:srgbClr val="FF0000"/>
                          </a:solidFill>
                          <a:latin typeface="Cambria Math" panose="02040503050406030204" pitchFamily="18" charset="0"/>
                          <a:cs typeface="Times New Roman" pitchFamily="16" charset="0"/>
                        </a:rPr>
                        <m:t>𝑥</m:t>
                      </m:r>
                      <m:r>
                        <a:rPr lang="en-AU" sz="1600" b="0" i="1" smtClean="0">
                          <a:solidFill>
                            <a:srgbClr val="FF0000"/>
                          </a:solidFill>
                          <a:latin typeface="Cambria Math" panose="02040503050406030204" pitchFamily="18" charset="0"/>
                          <a:cs typeface="Times New Roman" pitchFamily="16" charset="0"/>
                        </a:rPr>
                        <m:t> </m:t>
                      </m:r>
                      <m:sSup>
                        <m:sSupPr>
                          <m:ctrlPr>
                            <a:rPr lang="en-AU" sz="1600" b="0" i="1" smtClean="0">
                              <a:solidFill>
                                <a:srgbClr val="FF0000"/>
                              </a:solidFill>
                              <a:latin typeface="Cambria Math" panose="02040503050406030204" pitchFamily="18" charset="0"/>
                              <a:cs typeface="Times New Roman" pitchFamily="16" charset="0"/>
                            </a:rPr>
                          </m:ctrlPr>
                        </m:sSupPr>
                        <m:e>
                          <m:r>
                            <a:rPr lang="en-AU" sz="1600" b="0" i="1" smtClean="0">
                              <a:solidFill>
                                <a:srgbClr val="FF0000"/>
                              </a:solidFill>
                              <a:latin typeface="Cambria Math" panose="02040503050406030204" pitchFamily="18" charset="0"/>
                              <a:cs typeface="Times New Roman" pitchFamily="16" charset="0"/>
                            </a:rPr>
                            <m:t>10</m:t>
                          </m:r>
                        </m:e>
                        <m:sup>
                          <m:r>
                            <a:rPr lang="en-AU" sz="1600" b="0" i="1" smtClean="0">
                              <a:solidFill>
                                <a:srgbClr val="FF0000"/>
                              </a:solidFill>
                              <a:latin typeface="Cambria Math" panose="02040503050406030204" pitchFamily="18" charset="0"/>
                              <a:cs typeface="Times New Roman" pitchFamily="16" charset="0"/>
                            </a:rPr>
                            <m:t>−6</m:t>
                          </m:r>
                        </m:sup>
                      </m:sSup>
                      <m:r>
                        <a:rPr lang="en-AU" sz="1600" b="0" i="1" smtClean="0">
                          <a:solidFill>
                            <a:srgbClr val="FF0000"/>
                          </a:solidFill>
                          <a:latin typeface="Cambria Math" panose="02040503050406030204" pitchFamily="18" charset="0"/>
                          <a:cs typeface="Times New Roman" pitchFamily="16" charset="0"/>
                        </a:rPr>
                        <m:t> </m:t>
                      </m:r>
                      <m:r>
                        <a:rPr lang="en-AU" sz="1600" b="0" i="1" smtClean="0">
                          <a:solidFill>
                            <a:srgbClr val="FF0000"/>
                          </a:solidFill>
                          <a:latin typeface="Cambria Math" panose="02040503050406030204" pitchFamily="18" charset="0"/>
                          <a:cs typeface="Times New Roman" pitchFamily="16" charset="0"/>
                        </a:rPr>
                        <m:t>𝑆𝑣</m:t>
                      </m:r>
                      <m:r>
                        <a:rPr lang="en-AU" sz="1600" b="0" i="1" smtClean="0">
                          <a:solidFill>
                            <a:srgbClr val="FF0000"/>
                          </a:solidFill>
                          <a:latin typeface="Cambria Math" panose="02040503050406030204" pitchFamily="18" charset="0"/>
                          <a:cs typeface="Times New Roman" pitchFamily="16" charset="0"/>
                        </a:rPr>
                        <m:t> </m:t>
                      </m:r>
                      <m:r>
                        <a:rPr lang="en-AU" sz="1600" b="0" i="1" smtClean="0">
                          <a:solidFill>
                            <a:srgbClr val="FF0000"/>
                          </a:solidFill>
                          <a:latin typeface="Cambria Math" panose="02040503050406030204" pitchFamily="18" charset="0"/>
                          <a:cs typeface="Times New Roman" pitchFamily="16" charset="0"/>
                        </a:rPr>
                        <m:t>𝑝𝑒𝑟</m:t>
                      </m:r>
                      <m:r>
                        <a:rPr lang="en-AU" sz="1600" b="0" i="1" smtClean="0">
                          <a:solidFill>
                            <a:srgbClr val="FF0000"/>
                          </a:solidFill>
                          <a:latin typeface="Cambria Math" panose="02040503050406030204" pitchFamily="18" charset="0"/>
                          <a:cs typeface="Times New Roman" pitchFamily="16" charset="0"/>
                        </a:rPr>
                        <m:t> </m:t>
                      </m:r>
                      <m:r>
                        <a:rPr lang="en-AU" sz="1600" b="0" i="1" smtClean="0">
                          <a:solidFill>
                            <a:srgbClr val="FF0000"/>
                          </a:solidFill>
                          <a:latin typeface="Cambria Math" panose="02040503050406030204" pitchFamily="18" charset="0"/>
                          <a:cs typeface="Times New Roman" pitchFamily="16" charset="0"/>
                        </a:rPr>
                        <m:t>𝑦𝑒𝑎𝑟</m:t>
                      </m:r>
                    </m:oMath>
                  </m:oMathPara>
                </a14:m>
                <a:endParaRPr lang="en-AU" sz="1600" b="0" dirty="0">
                  <a:solidFill>
                    <a:srgbClr val="FF0000"/>
                  </a:solidFill>
                  <a:cs typeface="Times New Roman" pitchFamily="16" charset="0"/>
                </a:endParaRPr>
              </a:p>
              <a:p>
                <a:pPr marL="0" indent="0">
                  <a:spcBef>
                    <a:spcPts val="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AU" sz="1600" b="0" dirty="0">
                  <a:solidFill>
                    <a:srgbClr val="FF0000"/>
                  </a:solidFill>
                  <a:cs typeface="Times New Roman" pitchFamily="16" charset="0"/>
                </a:endParaRPr>
              </a:p>
              <a:p>
                <a:pPr marL="0" indent="0">
                  <a:spcBef>
                    <a:spcPts val="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14:m>
                  <m:oMathPara xmlns:m="http://schemas.openxmlformats.org/officeDocument/2006/math">
                    <m:oMathParaPr>
                      <m:jc m:val="centerGroup"/>
                    </m:oMathParaPr>
                    <m:oMath xmlns:m="http://schemas.openxmlformats.org/officeDocument/2006/math">
                      <m:r>
                        <a:rPr lang="en-AU" sz="1600" b="0" i="1" smtClean="0">
                          <a:solidFill>
                            <a:srgbClr val="FF0000"/>
                          </a:solidFill>
                          <a:latin typeface="Cambria Math" panose="02040503050406030204" pitchFamily="18" charset="0"/>
                          <a:cs typeface="Times New Roman" pitchFamily="16" charset="0"/>
                        </a:rPr>
                        <m:t>𝐸𝑓𝑓𝑒𝑐𝑡𝑖𝑣𝑒</m:t>
                      </m:r>
                      <m:r>
                        <a:rPr lang="en-AU" sz="1600" b="0" i="1" smtClean="0">
                          <a:solidFill>
                            <a:srgbClr val="FF0000"/>
                          </a:solidFill>
                          <a:latin typeface="Cambria Math" panose="02040503050406030204" pitchFamily="18" charset="0"/>
                          <a:cs typeface="Times New Roman" pitchFamily="16" charset="0"/>
                        </a:rPr>
                        <m:t> </m:t>
                      </m:r>
                      <m:r>
                        <a:rPr lang="en-AU" sz="1600" b="0" i="1" smtClean="0">
                          <a:solidFill>
                            <a:srgbClr val="FF0000"/>
                          </a:solidFill>
                          <a:latin typeface="Cambria Math" panose="02040503050406030204" pitchFamily="18" charset="0"/>
                          <a:cs typeface="Times New Roman" pitchFamily="16" charset="0"/>
                        </a:rPr>
                        <m:t>𝐷𝑜𝑠𝑒</m:t>
                      </m:r>
                      <m:r>
                        <a:rPr lang="en-AU" sz="1600" b="0" i="1" smtClean="0">
                          <a:solidFill>
                            <a:srgbClr val="FF0000"/>
                          </a:solidFill>
                          <a:latin typeface="Cambria Math" panose="02040503050406030204" pitchFamily="18" charset="0"/>
                          <a:cs typeface="Times New Roman" pitchFamily="16" charset="0"/>
                        </a:rPr>
                        <m:t>=3.78 </m:t>
                      </m:r>
                      <m:r>
                        <m:rPr>
                          <m:sty m:val="p"/>
                        </m:rPr>
                        <a:rPr lang="el-GR" sz="1600" b="0" i="1" smtClean="0">
                          <a:solidFill>
                            <a:srgbClr val="FF0000"/>
                          </a:solidFill>
                          <a:latin typeface="Cambria Math" panose="02040503050406030204" pitchFamily="18" charset="0"/>
                          <a:cs typeface="Times New Roman" pitchFamily="16" charset="0"/>
                        </a:rPr>
                        <m:t>μ</m:t>
                      </m:r>
                      <m:r>
                        <a:rPr lang="en-AU" sz="1600" b="0" i="1" smtClean="0">
                          <a:solidFill>
                            <a:srgbClr val="FF0000"/>
                          </a:solidFill>
                          <a:latin typeface="Cambria Math" panose="02040503050406030204" pitchFamily="18" charset="0"/>
                          <a:cs typeface="Times New Roman" pitchFamily="16" charset="0"/>
                        </a:rPr>
                        <m:t>𝑆𝑣</m:t>
                      </m:r>
                      <m:r>
                        <a:rPr lang="en-AU" sz="1600" b="0" i="1" smtClean="0">
                          <a:solidFill>
                            <a:srgbClr val="FF0000"/>
                          </a:solidFill>
                          <a:latin typeface="Cambria Math" panose="02040503050406030204" pitchFamily="18" charset="0"/>
                          <a:cs typeface="Times New Roman" pitchFamily="16" charset="0"/>
                        </a:rPr>
                        <m:t> </m:t>
                      </m:r>
                      <m:r>
                        <a:rPr lang="en-AU" sz="1600" b="0" i="1" smtClean="0">
                          <a:solidFill>
                            <a:srgbClr val="FF0000"/>
                          </a:solidFill>
                          <a:latin typeface="Cambria Math" panose="02040503050406030204" pitchFamily="18" charset="0"/>
                          <a:cs typeface="Times New Roman" pitchFamily="16" charset="0"/>
                        </a:rPr>
                        <m:t>𝑝𝑒𝑟</m:t>
                      </m:r>
                      <m:r>
                        <a:rPr lang="en-AU" sz="1600" b="0" i="1" smtClean="0">
                          <a:solidFill>
                            <a:srgbClr val="FF0000"/>
                          </a:solidFill>
                          <a:latin typeface="Cambria Math" panose="02040503050406030204" pitchFamily="18" charset="0"/>
                          <a:cs typeface="Times New Roman" pitchFamily="16" charset="0"/>
                        </a:rPr>
                        <m:t> </m:t>
                      </m:r>
                      <m:r>
                        <a:rPr lang="en-AU" sz="1600" b="0" i="1" smtClean="0">
                          <a:solidFill>
                            <a:srgbClr val="FF0000"/>
                          </a:solidFill>
                          <a:latin typeface="Cambria Math" panose="02040503050406030204" pitchFamily="18" charset="0"/>
                          <a:cs typeface="Times New Roman" pitchFamily="16" charset="0"/>
                        </a:rPr>
                        <m:t>𝑦𝑒𝑎𝑟</m:t>
                      </m:r>
                      <m:r>
                        <a:rPr lang="en-AU" sz="1600" b="0" i="1" smtClean="0">
                          <a:solidFill>
                            <a:srgbClr val="FF0000"/>
                          </a:solidFill>
                          <a:latin typeface="Cambria Math" panose="02040503050406030204" pitchFamily="18" charset="0"/>
                          <a:cs typeface="Times New Roman" pitchFamily="16" charset="0"/>
                        </a:rPr>
                        <m:t>.</m:t>
                      </m:r>
                    </m:oMath>
                  </m:oMathPara>
                </a14:m>
                <a:endParaRPr lang="en-AU" sz="1600" b="0" dirty="0">
                  <a:solidFill>
                    <a:srgbClr val="FF0000"/>
                  </a:solidFill>
                  <a:cs typeface="Times New Roman" pitchFamily="16" charset="0"/>
                </a:endParaRPr>
              </a:p>
              <a:p>
                <a:pPr marL="0" indent="0" algn="ctr">
                  <a:spcBef>
                    <a:spcPts val="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AU" sz="1600" b="0" dirty="0">
                  <a:solidFill>
                    <a:srgbClr val="FF0000"/>
                  </a:solidFill>
                  <a:cs typeface="Times New Roman" pitchFamily="16" charset="0"/>
                </a:endParaRPr>
              </a:p>
              <a:p>
                <a:pPr marL="0" indent="0" algn="ctr">
                  <a:spcBef>
                    <a:spcPts val="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AU" sz="1600" dirty="0">
                    <a:solidFill>
                      <a:srgbClr val="FF0000"/>
                    </a:solidFill>
                    <a:cs typeface="Times New Roman" pitchFamily="16" charset="0"/>
                  </a:rPr>
                  <a:t>Note: Average dose per year from natural sources is 1.2 </a:t>
                </a:r>
                <a:r>
                  <a:rPr lang="en-AU" sz="1600" dirty="0" err="1">
                    <a:solidFill>
                      <a:srgbClr val="FF0000"/>
                    </a:solidFill>
                    <a:cs typeface="Times New Roman" pitchFamily="16" charset="0"/>
                  </a:rPr>
                  <a:t>mSv</a:t>
                </a:r>
                <a:r>
                  <a:rPr lang="en-AU" sz="1600" dirty="0">
                    <a:solidFill>
                      <a:srgbClr val="FF0000"/>
                    </a:solidFill>
                    <a:cs typeface="Times New Roman" pitchFamily="16" charset="0"/>
                  </a:rPr>
                  <a:t> so this beta source poses no threat!</a:t>
                </a:r>
                <a:endParaRPr lang="en-AU" sz="1600" b="0" dirty="0">
                  <a:solidFill>
                    <a:srgbClr val="FF0000"/>
                  </a:solidFill>
                  <a:cs typeface="Times New Roman" pitchFamily="16" charset="0"/>
                </a:endParaRPr>
              </a:p>
              <a:p>
                <a:pPr marL="0" indent="0" eaLnBrk="1" hangingPunct="1">
                  <a:spcBef>
                    <a:spcPts val="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1600" dirty="0">
                  <a:solidFill>
                    <a:srgbClr val="FF0000"/>
                  </a:solidFill>
                  <a:cs typeface="Times New Roman" pitchFamily="16" charset="0"/>
                </a:endParaRPr>
              </a:p>
              <a:p>
                <a:pPr marL="0" indent="0" eaLnBrk="1" hangingPunct="1">
                  <a:spcBef>
                    <a:spcPts val="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solidFill>
                    <a:srgbClr val="FF0000"/>
                  </a:solidFill>
                  <a:cs typeface="Times New Roman" pitchFamily="16" charset="0"/>
                </a:endParaRPr>
              </a:p>
            </p:txBody>
          </p:sp>
        </mc:Choice>
        <mc:Fallback xmlns="">
          <p:sp>
            <p:nvSpPr>
              <p:cNvPr id="12292" name="Rectangle 2"/>
              <p:cNvSpPr>
                <a:spLocks noGrp="1" noRot="1" noChangeAspect="1" noMove="1" noResize="1" noEditPoints="1" noAdjustHandles="1" noChangeArrowheads="1" noChangeShapeType="1" noTextEdit="1"/>
              </p:cNvSpPr>
              <p:nvPr>
                <p:ph type="body" idx="4294967295"/>
              </p:nvPr>
            </p:nvSpPr>
            <p:spPr>
              <a:xfrm>
                <a:off x="449263" y="887414"/>
                <a:ext cx="8228012" cy="5078412"/>
              </a:xfrm>
              <a:blipFill>
                <a:blip r:embed="rId4"/>
                <a:stretch>
                  <a:fillRect l="-519" t="-1321"/>
                </a:stretch>
              </a:blipFill>
            </p:spPr>
            <p:txBody>
              <a:bodyPr/>
              <a:lstStyle/>
              <a:p>
                <a:r>
                  <a:rPr lang="en-AU">
                    <a:noFill/>
                  </a:rPr>
                  <a:t> </a:t>
                </a:r>
              </a:p>
            </p:txBody>
          </p:sp>
        </mc:Fallback>
      </mc:AlternateContent>
      <p:graphicFrame>
        <p:nvGraphicFramePr>
          <p:cNvPr id="12290" name="Object 3"/>
          <p:cNvGraphicFramePr>
            <a:graphicFrameLocks noChangeAspect="1"/>
          </p:cNvGraphicFramePr>
          <p:nvPr/>
        </p:nvGraphicFramePr>
        <p:xfrm>
          <a:off x="4217988" y="3246438"/>
          <a:ext cx="719137" cy="360362"/>
        </p:xfrm>
        <a:graphic>
          <a:graphicData uri="http://schemas.openxmlformats.org/presentationml/2006/ole">
            <mc:AlternateContent xmlns:mc="http://schemas.openxmlformats.org/markup-compatibility/2006">
              <mc:Choice xmlns:v="urn:schemas-microsoft-com:vml" Requires="v">
                <p:oleObj r:id="rId5" imgW="1800000" imgH="1800000" progId="">
                  <p:embed/>
                </p:oleObj>
              </mc:Choice>
              <mc:Fallback>
                <p:oleObj r:id="rId5" imgW="1800000" imgH="1800000" progId="">
                  <p:embed/>
                  <p:pic>
                    <p:nvPicPr>
                      <p:cNvPr id="1229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7988" y="3246438"/>
                        <a:ext cx="719137" cy="36036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6944100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
          <p:cNvSpPr>
            <a:spLocks noGrp="1" noChangeArrowheads="1"/>
          </p:cNvSpPr>
          <p:nvPr>
            <p:ph type="title" idx="4294967295"/>
          </p:nvPr>
        </p:nvSpPr>
        <p:spPr>
          <a:xfrm>
            <a:off x="457200" y="319088"/>
            <a:ext cx="8228013" cy="568325"/>
          </a:xfrm>
        </p:spPr>
        <p:txBody>
          <a:bodyPr>
            <a:normAutofit fontScale="90000"/>
          </a:bodyPr>
          <a:lstStyle/>
          <a:p>
            <a:pPr eaLnBrk="1" hangingPunct="1">
              <a:lnSpc>
                <a:spcPct val="8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Your Turn</a:t>
            </a:r>
          </a:p>
        </p:txBody>
      </p:sp>
      <p:sp>
        <p:nvSpPr>
          <p:cNvPr id="12292" name="Rectangle 2"/>
          <p:cNvSpPr>
            <a:spLocks noGrp="1" noChangeArrowheads="1"/>
          </p:cNvSpPr>
          <p:nvPr>
            <p:ph type="body" idx="4294967295"/>
          </p:nvPr>
        </p:nvSpPr>
        <p:spPr>
          <a:xfrm>
            <a:off x="449263" y="887414"/>
            <a:ext cx="8228012" cy="5078412"/>
          </a:xfrm>
        </p:spPr>
        <p:txBody>
          <a:bodyPr>
            <a:normAutofit/>
          </a:bodyPr>
          <a:lstStyle/>
          <a:p>
            <a:pPr marL="0" indent="0" eaLnBrk="1" hangingPunct="1">
              <a:spcBef>
                <a:spcPts val="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600" dirty="0">
                <a:cs typeface="Times New Roman" pitchFamily="16" charset="0"/>
              </a:rPr>
              <a:t>A doctor of mass 75.0 kg is taking images of a patient using a beta radiation source. If the radioisotope delivers 8.10 x 10</a:t>
            </a:r>
            <a:r>
              <a:rPr lang="en-US" sz="1600" baseline="30000" dirty="0">
                <a:cs typeface="Times New Roman" pitchFamily="16" charset="0"/>
              </a:rPr>
              <a:t>-2</a:t>
            </a:r>
            <a:r>
              <a:rPr lang="en-US" sz="1600" dirty="0">
                <a:cs typeface="Times New Roman" pitchFamily="16" charset="0"/>
              </a:rPr>
              <a:t> J of energy, calculate the equivalent dose the doctor receives.</a:t>
            </a:r>
          </a:p>
        </p:txBody>
      </p:sp>
      <p:graphicFrame>
        <p:nvGraphicFramePr>
          <p:cNvPr id="12290" name="Object 3"/>
          <p:cNvGraphicFramePr>
            <a:graphicFrameLocks noChangeAspect="1"/>
          </p:cNvGraphicFramePr>
          <p:nvPr/>
        </p:nvGraphicFramePr>
        <p:xfrm>
          <a:off x="4217988" y="3246438"/>
          <a:ext cx="719137" cy="360362"/>
        </p:xfrm>
        <a:graphic>
          <a:graphicData uri="http://schemas.openxmlformats.org/presentationml/2006/ole">
            <mc:AlternateContent xmlns:mc="http://schemas.openxmlformats.org/markup-compatibility/2006">
              <mc:Choice xmlns:v="urn:schemas-microsoft-com:vml" Requires="v">
                <p:oleObj r:id="rId3" imgW="1800000" imgH="1800000" progId="">
                  <p:embed/>
                </p:oleObj>
              </mc:Choice>
              <mc:Fallback>
                <p:oleObj r:id="rId3" imgW="1800000" imgH="1800000" progId="">
                  <p:embed/>
                  <p:pic>
                    <p:nvPicPr>
                      <p:cNvPr id="1229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7988" y="3246438"/>
                        <a:ext cx="719137" cy="36036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31085715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AU" altLang="en-US" sz="3200"/>
              <a:t>Student Feedback</a:t>
            </a:r>
          </a:p>
        </p:txBody>
      </p:sp>
      <p:sp>
        <p:nvSpPr>
          <p:cNvPr id="3" name="Content Placeholder 2"/>
          <p:cNvSpPr>
            <a:spLocks noGrp="1"/>
          </p:cNvSpPr>
          <p:nvPr>
            <p:ph idx="1"/>
          </p:nvPr>
        </p:nvSpPr>
        <p:spPr>
          <a:xfrm>
            <a:off x="1979613" y="1268413"/>
            <a:ext cx="6696075" cy="5113337"/>
          </a:xfrm>
        </p:spPr>
        <p:txBody>
          <a:bodyPr>
            <a:normAutofit fontScale="92500" lnSpcReduction="20000"/>
          </a:bodyPr>
          <a:lstStyle/>
          <a:p>
            <a:pPr>
              <a:defRPr/>
            </a:pPr>
            <a:r>
              <a:rPr lang="en-AU" dirty="0"/>
              <a:t>What I learnt today…..</a:t>
            </a:r>
          </a:p>
          <a:p>
            <a:pPr>
              <a:defRPr/>
            </a:pPr>
            <a:endParaRPr lang="en-AU" dirty="0"/>
          </a:p>
          <a:p>
            <a:pPr>
              <a:defRPr/>
            </a:pPr>
            <a:endParaRPr lang="en-AU" dirty="0"/>
          </a:p>
          <a:p>
            <a:pPr marL="0" indent="0">
              <a:buFontTx/>
              <a:buNone/>
              <a:defRPr/>
            </a:pPr>
            <a:endParaRPr lang="en-AU" dirty="0"/>
          </a:p>
          <a:p>
            <a:pPr>
              <a:defRPr/>
            </a:pPr>
            <a:endParaRPr lang="en-AU" dirty="0"/>
          </a:p>
          <a:p>
            <a:pPr>
              <a:defRPr/>
            </a:pPr>
            <a:endParaRPr lang="en-AU" dirty="0"/>
          </a:p>
          <a:p>
            <a:pPr>
              <a:defRPr/>
            </a:pPr>
            <a:r>
              <a:rPr lang="en-AU" dirty="0"/>
              <a:t>What I need to revise….</a:t>
            </a:r>
          </a:p>
          <a:p>
            <a:pPr>
              <a:defRPr/>
            </a:pPr>
            <a:endParaRPr lang="en-AU" dirty="0"/>
          </a:p>
          <a:p>
            <a:pPr>
              <a:defRPr/>
            </a:pPr>
            <a:endParaRPr lang="en-AU" dirty="0"/>
          </a:p>
          <a:p>
            <a:pPr>
              <a:defRPr/>
            </a:pPr>
            <a:endParaRPr lang="en-AU" dirty="0"/>
          </a:p>
          <a:p>
            <a:pPr>
              <a:defRPr/>
            </a:pPr>
            <a:r>
              <a:rPr lang="en-AU" sz="1000" dirty="0"/>
              <a:t>Images </a:t>
            </a:r>
            <a:r>
              <a:rPr lang="en-AU" sz="1000"/>
              <a:t>by clipart</a:t>
            </a:r>
            <a:endParaRPr lang="en-AU" sz="1000" dirty="0"/>
          </a:p>
        </p:txBody>
      </p:sp>
      <p:pic>
        <p:nvPicPr>
          <p:cNvPr id="38916" name="Picture 2" descr="C:\Users\E0118401\AppData\Local\Microsoft\Windows\Temporary Internet Files\Content.IE5\HTWHZSET\brain[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3357563"/>
            <a:ext cx="1700213" cy="170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3" descr="C:\Users\E0118401\AppData\Local\Microsoft\Windows\Temporary Internet Files\Content.IE5\J96TNGMY\brainstorming_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63" y="908050"/>
            <a:ext cx="1093787"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1379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Half-life*</a:t>
            </a:r>
          </a:p>
        </p:txBody>
      </p:sp>
      <p:pic>
        <p:nvPicPr>
          <p:cNvPr id="13315" name="Picture 3" descr="tim_rock.gif (10091 by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1773238"/>
            <a:ext cx="5219700" cy="4206875"/>
          </a:xfrm>
          <a:prstGeom prst="rect">
            <a:avLst/>
          </a:prstGeom>
          <a:noFill/>
          <a:extLst>
            <a:ext uri="{909E8E84-426E-40DD-AFC4-6F175D3DCCD1}">
              <a14:hiddenFill xmlns:a14="http://schemas.microsoft.com/office/drawing/2010/main">
                <a:solidFill>
                  <a:srgbClr val="FFFFFF"/>
                </a:solidFill>
              </a14:hiddenFill>
            </a:ext>
          </a:extLst>
        </p:spPr>
      </p:pic>
      <p:sp>
        <p:nvSpPr>
          <p:cNvPr id="13316" name="Text Box 4"/>
          <p:cNvSpPr txBox="1">
            <a:spLocks noChangeArrowheads="1"/>
          </p:cNvSpPr>
          <p:nvPr/>
        </p:nvSpPr>
        <p:spPr bwMode="auto">
          <a:xfrm>
            <a:off x="0" y="1700213"/>
            <a:ext cx="3838575" cy="407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Tahoma" pitchFamily="84" charset="0"/>
              </a:rPr>
              <a:t>Radioactive decay happens at a relatively constant rate that is not changed by temperature, pressure, or other environmental conditions.  Scientists have determined that the time required for half of any amount of a particular radioactive isotope to decay is always the same and can be determined for any isotope.</a:t>
            </a:r>
          </a:p>
          <a:p>
            <a:pPr>
              <a:spcBef>
                <a:spcPct val="50000"/>
              </a:spcBef>
            </a:pPr>
            <a:r>
              <a:rPr lang="en-US" altLang="en-US" sz="1800">
                <a:latin typeface="Tahoma" pitchFamily="84" charset="0"/>
              </a:rPr>
              <a:t>Therefore, a </a:t>
            </a:r>
            <a:r>
              <a:rPr lang="en-US" altLang="en-US" sz="1800" b="1" u="sng">
                <a:latin typeface="Tahoma" pitchFamily="84" charset="0"/>
              </a:rPr>
              <a:t>half-life</a:t>
            </a:r>
            <a:r>
              <a:rPr lang="en-US" altLang="en-US" sz="1800">
                <a:latin typeface="Tahoma" pitchFamily="84" charset="0"/>
              </a:rPr>
              <a:t> is the time it takes half the mass of a given amount of radioactive isotope to decay into its daughter isotopes.</a:t>
            </a:r>
          </a:p>
        </p:txBody>
      </p:sp>
    </p:spTree>
    <p:extLst>
      <p:ext uri="{BB962C8B-B14F-4D97-AF65-F5344CB8AC3E}">
        <p14:creationId xmlns:p14="http://schemas.microsoft.com/office/powerpoint/2010/main" val="132979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572000" y="1828800"/>
            <a:ext cx="4572000" cy="36576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5363" name="Rectangle 3"/>
          <p:cNvSpPr>
            <a:spLocks noGrp="1" noChangeArrowheads="1"/>
          </p:cNvSpPr>
          <p:nvPr>
            <p:ph type="title"/>
          </p:nvPr>
        </p:nvSpPr>
        <p:spPr/>
        <p:txBody>
          <a:bodyPr/>
          <a:lstStyle/>
          <a:p>
            <a:r>
              <a:rPr lang="en-US" altLang="en-US" dirty="0"/>
              <a:t>Calculating Half-life*</a:t>
            </a:r>
          </a:p>
        </p:txBody>
      </p:sp>
      <p:pic>
        <p:nvPicPr>
          <p:cNvPr id="15364" name="Picture 4" descr="diagram showing proportion of parent atoms remaining over ti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981200"/>
            <a:ext cx="3886200" cy="3562350"/>
          </a:xfrm>
          <a:prstGeom prst="rect">
            <a:avLst/>
          </a:prstGeom>
          <a:solidFill>
            <a:srgbClr val="FFFF00"/>
          </a:solidFill>
        </p:spPr>
      </p:pic>
      <p:sp>
        <p:nvSpPr>
          <p:cNvPr id="15365" name="Text Box 5"/>
          <p:cNvSpPr txBox="1">
            <a:spLocks noChangeArrowheads="1"/>
          </p:cNvSpPr>
          <p:nvPr/>
        </p:nvSpPr>
        <p:spPr bwMode="auto">
          <a:xfrm>
            <a:off x="228600" y="1447800"/>
            <a:ext cx="41148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Tahoma" pitchFamily="84" charset="0"/>
              </a:rPr>
              <a:t>If you begin with 20 g of a parent isotope, you would have 10 g of that isotope after one half-life of that isotope.  At the end of a second half-life, you would have 5 g of that isotope.  At the end of a third half-life, you would have, one-eighth, or 2.5 g of the original isotope remaining.  At that point, three-fourths of the sample would now be the daughter isotope.</a:t>
            </a:r>
          </a:p>
        </p:txBody>
      </p:sp>
      <p:graphicFrame>
        <p:nvGraphicFramePr>
          <p:cNvPr id="15366" name="Object 6"/>
          <p:cNvGraphicFramePr>
            <a:graphicFrameLocks noGrp="1" noChangeAspect="1"/>
          </p:cNvGraphicFramePr>
          <p:nvPr>
            <p:ph idx="1"/>
          </p:nvPr>
        </p:nvGraphicFramePr>
        <p:xfrm>
          <a:off x="381000" y="4724400"/>
          <a:ext cx="3810000" cy="1789113"/>
        </p:xfrm>
        <a:graphic>
          <a:graphicData uri="http://schemas.openxmlformats.org/presentationml/2006/ole">
            <mc:AlternateContent xmlns:mc="http://schemas.openxmlformats.org/markup-compatibility/2006">
              <mc:Choice xmlns:v="urn:schemas-microsoft-com:vml" Requires="v">
                <p:oleObj name="Equation" r:id="rId4" imgW="838080" imgH="393480" progId="Equation.3">
                  <p:embed/>
                </p:oleObj>
              </mc:Choice>
              <mc:Fallback>
                <p:oleObj name="Equation" r:id="rId4" imgW="838080" imgH="393480" progId="Equation.3">
                  <p:embed/>
                  <p:pic>
                    <p:nvPicPr>
                      <p:cNvPr id="15366" name="Object 6"/>
                      <p:cNvPicPr>
                        <a:picLocks noChangeAspect="1" noChangeArrowheads="1"/>
                      </p:cNvPicPr>
                      <p:nvPr/>
                    </p:nvPicPr>
                    <p:blipFill>
                      <a:blip r:embed="rId5"/>
                      <a:srcRect/>
                      <a:stretch>
                        <a:fillRect/>
                      </a:stretch>
                    </p:blipFill>
                    <p:spPr bwMode="auto">
                      <a:xfrm>
                        <a:off x="381000" y="4724400"/>
                        <a:ext cx="3810000" cy="1789113"/>
                      </a:xfrm>
                      <a:prstGeom prst="rect">
                        <a:avLst/>
                      </a:prstGeom>
                      <a:solidFill>
                        <a:srgbClr val="FFFF00"/>
                      </a:solidFill>
                      <a:ln>
                        <a:noFill/>
                      </a:ln>
                      <a:effectLst/>
                    </p:spPr>
                  </p:pic>
                </p:oleObj>
              </mc:Fallback>
            </mc:AlternateContent>
          </a:graphicData>
        </a:graphic>
      </p:graphicFrame>
    </p:spTree>
    <p:extLst>
      <p:ext uri="{BB962C8B-B14F-4D97-AF65-F5344CB8AC3E}">
        <p14:creationId xmlns:p14="http://schemas.microsoft.com/office/powerpoint/2010/main" val="1077495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 calcmode="lin" valueType="num">
                                      <p:cBhvr additive="base">
                                        <p:cTn id="7" dur="500" fill="hold"/>
                                        <p:tgtEl>
                                          <p:spTgt spid="15366"/>
                                        </p:tgtEl>
                                        <p:attrNameLst>
                                          <p:attrName>ppt_x</p:attrName>
                                        </p:attrNameLst>
                                      </p:cBhvr>
                                      <p:tavLst>
                                        <p:tav tm="0">
                                          <p:val>
                                            <p:strVal val="#ppt_x"/>
                                          </p:val>
                                        </p:tav>
                                        <p:tav tm="100000">
                                          <p:val>
                                            <p:strVal val="#ppt_x"/>
                                          </p:val>
                                        </p:tav>
                                      </p:tavLst>
                                    </p:anim>
                                    <p:anim calcmode="lin" valueType="num">
                                      <p:cBhvr additive="base">
                                        <p:cTn id="8"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Half-life</a:t>
            </a:r>
          </a:p>
        </p:txBody>
      </p:sp>
      <p:sp>
        <p:nvSpPr>
          <p:cNvPr id="17411" name="Text Box 3"/>
          <p:cNvSpPr txBox="1">
            <a:spLocks noChangeArrowheads="1"/>
          </p:cNvSpPr>
          <p:nvPr/>
        </p:nvSpPr>
        <p:spPr bwMode="auto">
          <a:xfrm>
            <a:off x="304800" y="1524000"/>
            <a:ext cx="8534400"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Tahoma" pitchFamily="84" charset="0"/>
              </a:rPr>
              <a:t>By comparing the amounts of parent and daughter isotopes in a rock sample, scientists can determine the age of the sample.  The greater the percentage of daughter isotopes present in the sample, the older the rock is.</a:t>
            </a:r>
          </a:p>
          <a:p>
            <a:pPr>
              <a:spcBef>
                <a:spcPct val="50000"/>
              </a:spcBef>
            </a:pPr>
            <a:r>
              <a:rPr lang="en-US" altLang="en-US" sz="1800">
                <a:latin typeface="Tahoma" pitchFamily="84" charset="0"/>
              </a:rPr>
              <a:t>But comparing parent to daughter isotopes only works when the sample has not gained or lost either parent or daughter isotopes through leaking or contamination.</a:t>
            </a:r>
          </a:p>
        </p:txBody>
      </p:sp>
      <p:pic>
        <p:nvPicPr>
          <p:cNvPr id="17412" name="Picture 4" descr="half-lif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188676"/>
            <a:ext cx="4374098" cy="3264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687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Math Skills – Half-life</a:t>
            </a:r>
          </a:p>
        </p:txBody>
      </p:sp>
      <p:sp>
        <p:nvSpPr>
          <p:cNvPr id="22531" name="Text Box 3"/>
          <p:cNvSpPr txBox="1">
            <a:spLocks noChangeArrowheads="1"/>
          </p:cNvSpPr>
          <p:nvPr/>
        </p:nvSpPr>
        <p:spPr bwMode="auto">
          <a:xfrm>
            <a:off x="228600" y="1447800"/>
            <a:ext cx="8686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Tahoma" pitchFamily="84" charset="0"/>
              </a:rPr>
              <a:t>A sample contains 1000 g of an isotope that has a half-life of 500 years.  How many half-lives will have to pass before the sample contains less than 10 g of the parent isotope? (just divide by 2)</a:t>
            </a:r>
          </a:p>
        </p:txBody>
      </p:sp>
      <p:sp>
        <p:nvSpPr>
          <p:cNvPr id="22532" name="Text Box 4"/>
          <p:cNvSpPr txBox="1">
            <a:spLocks noChangeArrowheads="1"/>
          </p:cNvSpPr>
          <p:nvPr/>
        </p:nvSpPr>
        <p:spPr bwMode="auto">
          <a:xfrm>
            <a:off x="304800" y="2667000"/>
            <a:ext cx="838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Tahoma" pitchFamily="84" charset="0"/>
              </a:rPr>
              <a:t>After 1 half-life (500 years), 500 g of the parent isotope will remain.</a:t>
            </a:r>
          </a:p>
        </p:txBody>
      </p:sp>
      <p:sp>
        <p:nvSpPr>
          <p:cNvPr id="22533" name="Text Box 5"/>
          <p:cNvSpPr txBox="1">
            <a:spLocks noChangeArrowheads="1"/>
          </p:cNvSpPr>
          <p:nvPr/>
        </p:nvSpPr>
        <p:spPr bwMode="auto">
          <a:xfrm>
            <a:off x="304800" y="3200400"/>
            <a:ext cx="7543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Tahoma" pitchFamily="84" charset="0"/>
              </a:rPr>
              <a:t>After 2 half-lives (1000 years), 250 g of the parent isotope will remain.</a:t>
            </a:r>
          </a:p>
        </p:txBody>
      </p:sp>
      <p:sp>
        <p:nvSpPr>
          <p:cNvPr id="22534" name="Text Box 6"/>
          <p:cNvSpPr txBox="1">
            <a:spLocks noChangeArrowheads="1"/>
          </p:cNvSpPr>
          <p:nvPr/>
        </p:nvSpPr>
        <p:spPr bwMode="auto">
          <a:xfrm>
            <a:off x="304800" y="3733800"/>
            <a:ext cx="7543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Tahoma" pitchFamily="84" charset="0"/>
              </a:rPr>
              <a:t>After 3 half-lives (1500 years), 125 g of the parent isotope will remain.</a:t>
            </a:r>
          </a:p>
        </p:txBody>
      </p:sp>
      <p:sp>
        <p:nvSpPr>
          <p:cNvPr id="22535" name="Text Box 7"/>
          <p:cNvSpPr txBox="1">
            <a:spLocks noChangeArrowheads="1"/>
          </p:cNvSpPr>
          <p:nvPr/>
        </p:nvSpPr>
        <p:spPr bwMode="auto">
          <a:xfrm>
            <a:off x="304800" y="4267200"/>
            <a:ext cx="746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Tahoma" pitchFamily="84" charset="0"/>
              </a:rPr>
              <a:t>After 4 half-lives (2000 years), 62.5 g of the parent isotope will remain.</a:t>
            </a:r>
          </a:p>
        </p:txBody>
      </p:sp>
      <p:sp>
        <p:nvSpPr>
          <p:cNvPr id="22536" name="Text Box 8"/>
          <p:cNvSpPr txBox="1">
            <a:spLocks noChangeArrowheads="1"/>
          </p:cNvSpPr>
          <p:nvPr/>
        </p:nvSpPr>
        <p:spPr bwMode="auto">
          <a:xfrm>
            <a:off x="304800" y="4800600"/>
            <a:ext cx="7543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Tahoma" pitchFamily="84" charset="0"/>
              </a:rPr>
              <a:t>After 5 half-lives (2500 years), 31.25 g of the parent isotope will remain.</a:t>
            </a:r>
          </a:p>
        </p:txBody>
      </p:sp>
      <p:sp>
        <p:nvSpPr>
          <p:cNvPr id="22537" name="Text Box 9"/>
          <p:cNvSpPr txBox="1">
            <a:spLocks noChangeArrowheads="1"/>
          </p:cNvSpPr>
          <p:nvPr/>
        </p:nvSpPr>
        <p:spPr bwMode="auto">
          <a:xfrm>
            <a:off x="304800" y="5334000"/>
            <a:ext cx="769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Tahoma" pitchFamily="84" charset="0"/>
              </a:rPr>
              <a:t>After 6 half-lives (3000 years), 15.625 g of the parent isotope will remain.</a:t>
            </a:r>
          </a:p>
        </p:txBody>
      </p:sp>
      <p:sp>
        <p:nvSpPr>
          <p:cNvPr id="22538" name="Text Box 10"/>
          <p:cNvSpPr txBox="1">
            <a:spLocks noChangeArrowheads="1"/>
          </p:cNvSpPr>
          <p:nvPr/>
        </p:nvSpPr>
        <p:spPr bwMode="auto">
          <a:xfrm>
            <a:off x="304800" y="5867400"/>
            <a:ext cx="792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Tahoma" pitchFamily="84" charset="0"/>
              </a:rPr>
              <a:t>After 7 half-lives (3500 years), 7.8125 g of the parent isotope will remain.</a:t>
            </a:r>
          </a:p>
        </p:txBody>
      </p:sp>
      <p:pic>
        <p:nvPicPr>
          <p:cNvPr id="22539" name="Picture 11" descr="MCj0241091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912813" cy="909638"/>
          </a:xfrm>
          <a:prstGeom prst="rect">
            <a:avLst/>
          </a:prstGeom>
          <a:noFill/>
          <a:extLst>
            <a:ext uri="{909E8E84-426E-40DD-AFC4-6F175D3DCCD1}">
              <a14:hiddenFill xmlns:a14="http://schemas.microsoft.com/office/drawing/2010/main">
                <a:solidFill>
                  <a:srgbClr val="FFFFFF"/>
                </a:solidFill>
              </a14:hiddenFill>
            </a:ext>
          </a:extLst>
        </p:spPr>
      </p:pic>
      <p:pic>
        <p:nvPicPr>
          <p:cNvPr id="22540" name="Picture 12" descr="MCj0241091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4800" y="304800"/>
            <a:ext cx="912813" cy="90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026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checkerboard(across)">
                                      <p:cBhvr>
                                        <p:cTn id="7" dur="500"/>
                                        <p:tgtEl>
                                          <p:spTgt spid="22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2533"/>
                                        </p:tgtEl>
                                        <p:attrNameLst>
                                          <p:attrName>style.visibility</p:attrName>
                                        </p:attrNameLst>
                                      </p:cBhvr>
                                      <p:to>
                                        <p:strVal val="visible"/>
                                      </p:to>
                                    </p:set>
                                    <p:animEffect transition="in" filter="checkerboard(across)">
                                      <p:cBhvr>
                                        <p:cTn id="12" dur="500"/>
                                        <p:tgtEl>
                                          <p:spTgt spid="225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2534"/>
                                        </p:tgtEl>
                                        <p:attrNameLst>
                                          <p:attrName>style.visibility</p:attrName>
                                        </p:attrNameLst>
                                      </p:cBhvr>
                                      <p:to>
                                        <p:strVal val="visible"/>
                                      </p:to>
                                    </p:set>
                                    <p:animEffect transition="in" filter="checkerboard(across)">
                                      <p:cBhvr>
                                        <p:cTn id="17" dur="500"/>
                                        <p:tgtEl>
                                          <p:spTgt spid="225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2535"/>
                                        </p:tgtEl>
                                        <p:attrNameLst>
                                          <p:attrName>style.visibility</p:attrName>
                                        </p:attrNameLst>
                                      </p:cBhvr>
                                      <p:to>
                                        <p:strVal val="visible"/>
                                      </p:to>
                                    </p:set>
                                    <p:animEffect transition="in" filter="checkerboard(across)">
                                      <p:cBhvr>
                                        <p:cTn id="22" dur="500"/>
                                        <p:tgtEl>
                                          <p:spTgt spid="225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2536"/>
                                        </p:tgtEl>
                                        <p:attrNameLst>
                                          <p:attrName>style.visibility</p:attrName>
                                        </p:attrNameLst>
                                      </p:cBhvr>
                                      <p:to>
                                        <p:strVal val="visible"/>
                                      </p:to>
                                    </p:set>
                                    <p:animEffect transition="in" filter="checkerboard(across)">
                                      <p:cBhvr>
                                        <p:cTn id="27" dur="500"/>
                                        <p:tgtEl>
                                          <p:spTgt spid="225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2537"/>
                                        </p:tgtEl>
                                        <p:attrNameLst>
                                          <p:attrName>style.visibility</p:attrName>
                                        </p:attrNameLst>
                                      </p:cBhvr>
                                      <p:to>
                                        <p:strVal val="visible"/>
                                      </p:to>
                                    </p:set>
                                    <p:animEffect transition="in" filter="checkerboard(across)">
                                      <p:cBhvr>
                                        <p:cTn id="32" dur="500"/>
                                        <p:tgtEl>
                                          <p:spTgt spid="225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2538"/>
                                        </p:tgtEl>
                                        <p:attrNameLst>
                                          <p:attrName>style.visibility</p:attrName>
                                        </p:attrNameLst>
                                      </p:cBhvr>
                                      <p:to>
                                        <p:strVal val="visible"/>
                                      </p:to>
                                    </p:set>
                                    <p:animEffect transition="in" filter="checkerboard(across)">
                                      <p:cBhvr>
                                        <p:cTn id="37" dur="500"/>
                                        <p:tgtEl>
                                          <p:spTgt spid="22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P spid="22533" grpId="0"/>
      <p:bldP spid="22534" grpId="0"/>
      <p:bldP spid="22535" grpId="0"/>
      <p:bldP spid="22536" grpId="0"/>
      <p:bldP spid="22537" grpId="0"/>
      <p:bldP spid="225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Radioactive Isotopes</a:t>
            </a:r>
          </a:p>
        </p:txBody>
      </p:sp>
      <p:sp>
        <p:nvSpPr>
          <p:cNvPr id="6147" name="Text Box 3"/>
          <p:cNvSpPr txBox="1">
            <a:spLocks noChangeArrowheads="1"/>
          </p:cNvSpPr>
          <p:nvPr/>
        </p:nvSpPr>
        <p:spPr bwMode="auto">
          <a:xfrm>
            <a:off x="228600" y="2209800"/>
            <a:ext cx="62484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Tahoma" pitchFamily="84" charset="0"/>
              </a:rPr>
              <a:t>Rocks generally contain small amounts of radioactive material that can act as natural clocks.  Atoms of the same element that have different numbers of neutrons are called isotopes.  </a:t>
            </a:r>
            <a:r>
              <a:rPr lang="en-US" altLang="en-US" sz="1800" b="1" u="sng">
                <a:latin typeface="Tahoma" pitchFamily="84" charset="0"/>
              </a:rPr>
              <a:t>Radioactive isotopes</a:t>
            </a:r>
            <a:r>
              <a:rPr lang="en-US" altLang="en-US" sz="1800">
                <a:latin typeface="Tahoma" pitchFamily="84" charset="0"/>
              </a:rPr>
              <a:t> have nuclei that emit particles and energy at a constant rate regardless of surrounding conditions.</a:t>
            </a:r>
          </a:p>
        </p:txBody>
      </p:sp>
      <p:pic>
        <p:nvPicPr>
          <p:cNvPr id="6148" name="Picture 4" descr="Uranium 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286000"/>
            <a:ext cx="1714500" cy="2000250"/>
          </a:xfrm>
          <a:prstGeom prst="rect">
            <a:avLst/>
          </a:prstGeom>
          <a:noFill/>
          <a:extLst>
            <a:ext uri="{909E8E84-426E-40DD-AFC4-6F175D3DCCD1}">
              <a14:hiddenFill xmlns:a14="http://schemas.microsoft.com/office/drawing/2010/main">
                <a:solidFill>
                  <a:srgbClr val="FFFFFF"/>
                </a:solidFill>
              </a14:hiddenFill>
            </a:ext>
          </a:extLst>
        </p:spPr>
      </p:pic>
      <p:sp>
        <p:nvSpPr>
          <p:cNvPr id="6149" name="Text Box 5"/>
          <p:cNvSpPr txBox="1">
            <a:spLocks noChangeArrowheads="1"/>
          </p:cNvSpPr>
          <p:nvPr/>
        </p:nvSpPr>
        <p:spPr bwMode="auto">
          <a:xfrm>
            <a:off x="6934200" y="4648200"/>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Tahoma" pitchFamily="84" charset="0"/>
              </a:rPr>
              <a:t>Uranium Ore</a:t>
            </a:r>
          </a:p>
        </p:txBody>
      </p:sp>
    </p:spTree>
    <p:extLst>
      <p:ext uri="{BB962C8B-B14F-4D97-AF65-F5344CB8AC3E}">
        <p14:creationId xmlns:p14="http://schemas.microsoft.com/office/powerpoint/2010/main" val="2809595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TotalTime>
  <Words>2578</Words>
  <Application>Microsoft Office PowerPoint</Application>
  <PresentationFormat>On-screen Show (4:3)</PresentationFormat>
  <Paragraphs>215</Paragraphs>
  <Slides>44</Slides>
  <Notes>29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1" baseType="lpstr">
      <vt:lpstr>Arial</vt:lpstr>
      <vt:lpstr>Calibri</vt:lpstr>
      <vt:lpstr>Cambria Math</vt:lpstr>
      <vt:lpstr>Symbol</vt:lpstr>
      <vt:lpstr>Tahoma</vt:lpstr>
      <vt:lpstr>Office Theme</vt:lpstr>
      <vt:lpstr>Equation</vt:lpstr>
      <vt:lpstr>WEEK 8</vt:lpstr>
      <vt:lpstr>PowerPoint Presentation</vt:lpstr>
      <vt:lpstr>Radioactive Decay</vt:lpstr>
      <vt:lpstr>Parent / Daughter Isotopes</vt:lpstr>
      <vt:lpstr>Half-life*</vt:lpstr>
      <vt:lpstr>Calculating Half-life*</vt:lpstr>
      <vt:lpstr>Half-life</vt:lpstr>
      <vt:lpstr>Math Skills – Half-life</vt:lpstr>
      <vt:lpstr>Radioactive Isotopes</vt:lpstr>
      <vt:lpstr>Radioactive Isotopes</vt:lpstr>
      <vt:lpstr>Radioactive Isotopes</vt:lpstr>
      <vt:lpstr>Carbon Dating*</vt:lpstr>
      <vt:lpstr>Carbon Dating</vt:lpstr>
      <vt:lpstr>Carbon Dating</vt:lpstr>
      <vt:lpstr>Radiometric Dating</vt:lpstr>
      <vt:lpstr>Formation of Carbon-14</vt:lpstr>
      <vt:lpstr>Decay of Carbon-14</vt:lpstr>
      <vt:lpstr>Carbon Dating</vt:lpstr>
      <vt:lpstr>Carbon Dating Graph</vt:lpstr>
      <vt:lpstr>Question 2.3</vt:lpstr>
      <vt:lpstr>Question 2.4 a &amp; b</vt:lpstr>
      <vt:lpstr>Question 2.4 c &amp; d</vt:lpstr>
      <vt:lpstr>Question</vt:lpstr>
      <vt:lpstr>Solution</vt:lpstr>
      <vt:lpstr>Question</vt:lpstr>
      <vt:lpstr>Solution</vt:lpstr>
      <vt:lpstr>Half Life Example </vt:lpstr>
      <vt:lpstr>Example 2</vt:lpstr>
      <vt:lpstr>Question</vt:lpstr>
      <vt:lpstr>PowerPoint Presentation</vt:lpstr>
      <vt:lpstr>PowerPoint Presentation</vt:lpstr>
      <vt:lpstr>PowerPoint Presentation</vt:lpstr>
      <vt:lpstr>Radiation Dose</vt:lpstr>
      <vt:lpstr>Quality Factor</vt:lpstr>
      <vt:lpstr>Quality Factor Table</vt:lpstr>
      <vt:lpstr>Example</vt:lpstr>
      <vt:lpstr>PowerPoint Presentation</vt:lpstr>
      <vt:lpstr>PowerPoint Presentation</vt:lpstr>
      <vt:lpstr>Effects of Ionising Radiation</vt:lpstr>
      <vt:lpstr>Effects of Ionising Radiation</vt:lpstr>
      <vt:lpstr>Example</vt:lpstr>
      <vt:lpstr>Solution</vt:lpstr>
      <vt:lpstr>Your Turn</vt:lpstr>
      <vt:lpstr>Student Feedback</vt:lpstr>
    </vt:vector>
  </TitlesOfParts>
  <Company>SIDE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8</dc:title>
  <dc:creator>WALLACE Ian</dc:creator>
  <cp:lastModifiedBy>FORBES Brendan [SIDE - Sch of Isol &amp; Dist Edu]</cp:lastModifiedBy>
  <cp:revision>33</cp:revision>
  <dcterms:created xsi:type="dcterms:W3CDTF">2017-11-22T04:20:40Z</dcterms:created>
  <dcterms:modified xsi:type="dcterms:W3CDTF">2023-12-11T02:46:29Z</dcterms:modified>
</cp:coreProperties>
</file>