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87" r:id="rId4"/>
    <p:sldId id="288" r:id="rId5"/>
    <p:sldId id="291" r:id="rId6"/>
    <p:sldId id="292" r:id="rId7"/>
    <p:sldId id="293" r:id="rId8"/>
    <p:sldId id="294" r:id="rId9"/>
    <p:sldId id="295" r:id="rId10"/>
    <p:sldId id="297" r:id="rId11"/>
    <p:sldId id="296" r:id="rId12"/>
    <p:sldId id="298" r:id="rId13"/>
    <p:sldId id="299" r:id="rId14"/>
    <p:sldId id="300" r:id="rId15"/>
    <p:sldId id="301" r:id="rId16"/>
    <p:sldId id="302" r:id="rId17"/>
    <p:sldId id="303" r:id="rId18"/>
    <p:sldId id="258" r:id="rId19"/>
    <p:sldId id="259" r:id="rId20"/>
    <p:sldId id="260" r:id="rId21"/>
    <p:sldId id="261" r:id="rId22"/>
    <p:sldId id="262" r:id="rId23"/>
    <p:sldId id="264" r:id="rId24"/>
    <p:sldId id="316" r:id="rId25"/>
    <p:sldId id="263" r:id="rId26"/>
    <p:sldId id="317" r:id="rId27"/>
    <p:sldId id="318" r:id="rId28"/>
    <p:sldId id="265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281" r:id="rId37"/>
    <p:sldId id="266" r:id="rId38"/>
    <p:sldId id="28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8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15A57-149C-44DE-8F33-9D0B98433385}" type="datetimeFigureOut">
              <a:rPr lang="en-AU" smtClean="0"/>
              <a:t>11/12/2023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722E21-5909-4A67-AA6F-9FA5D7ABFFD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7685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solidFill>
                <a:srgbClr val="0070C0"/>
              </a:solidFill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E26E51B-E5D0-4562-BF9E-E292A327A423}" type="slidenum">
              <a:rPr lang="en-US" altLang="en-US" smtClean="0"/>
              <a:pPr eaLnBrk="1" hangingPunct="1"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805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solidFill>
                <a:srgbClr val="0070C0"/>
              </a:solidFill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0E84834-CD58-4298-9A4B-C1367EF100DC}" type="slidenum">
              <a:rPr lang="en-US" altLang="en-US" smtClean="0"/>
              <a:pPr eaLnBrk="1" hangingPunct="1"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230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Fusion reactions however are difficult to sustain. Strong electrostatic forces prevent nuclei from</a:t>
            </a:r>
          </a:p>
          <a:p>
            <a:r>
              <a:rPr lang="en-US" altLang="en-US" dirty="0"/>
              <a:t>coming close enough together for the strong nuclear forces to be effective. Temperatures in the</a:t>
            </a:r>
          </a:p>
          <a:p>
            <a:r>
              <a:rPr lang="en-US" altLang="en-US" dirty="0"/>
              <a:t>order of 100 million K (108 K) are necessary to maintain such reactions. Nuclear fusion occurs on</a:t>
            </a:r>
          </a:p>
          <a:p>
            <a:r>
              <a:rPr lang="en-US" altLang="en-US" dirty="0"/>
              <a:t>the sun and during the explosion of a hydrogen bomb.</a:t>
            </a: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9C90342-EB50-4A7B-8976-6A42F44C8238}" type="slidenum">
              <a:rPr lang="en-US" altLang="en-US" smtClean="0"/>
              <a:pPr eaLnBrk="1" hangingPunct="1"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2687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• A ready supply of fuel that is almost limitless. Deuterium is available from sea water while</a:t>
            </a:r>
          </a:p>
          <a:p>
            <a:r>
              <a:rPr lang="en-US" altLang="en-US"/>
              <a:t>tritium can be produced from beryllium.</a:t>
            </a:r>
          </a:p>
          <a:p>
            <a:r>
              <a:rPr lang="en-US" altLang="en-US"/>
              <a:t>• Waste products that are non-radioactive. This is a huge advantage over present fission reactors</a:t>
            </a:r>
          </a:p>
          <a:p>
            <a:r>
              <a:rPr lang="en-US" altLang="en-US"/>
              <a:t>since it removes the problem of storing radioactive wastes safely for long periods.</a:t>
            </a:r>
          </a:p>
          <a:p>
            <a:pPr>
              <a:buFontTx/>
              <a:buChar char="•"/>
            </a:pPr>
            <a:r>
              <a:rPr lang="en-US" altLang="en-US"/>
              <a:t>Safer reactors. Fusion reactors dealing with low density plasma would not be subject to melt</a:t>
            </a:r>
          </a:p>
          <a:p>
            <a:r>
              <a:rPr lang="en-US" altLang="en-US"/>
              <a:t> down. Reactors could be sited more readily within communities.</a:t>
            </a:r>
            <a:endParaRPr lang="en-US" altLang="en-US">
              <a:solidFill>
                <a:srgbClr val="0070C0"/>
              </a:solidFill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9E37327-0534-4621-9A8B-549D21519F7A}" type="slidenum">
              <a:rPr lang="en-US" altLang="en-US" smtClean="0"/>
              <a:pPr eaLnBrk="1" hangingPunct="1"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372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Research is being undertaken using strong magnetic fields to trap the plasma that exists during a fusion</a:t>
            </a:r>
          </a:p>
          <a:p>
            <a:r>
              <a:rPr lang="en-US" altLang="en-US" dirty="0"/>
              <a:t>reaction. At present the most encouraging design is a doughnut shaped device known as a </a:t>
            </a:r>
            <a:r>
              <a:rPr lang="en-US" altLang="en-US" i="1" dirty="0"/>
              <a:t>tokomak.</a:t>
            </a:r>
          </a:p>
          <a:p>
            <a:r>
              <a:rPr lang="en-US" altLang="en-US" dirty="0"/>
              <a:t>It uses large currents to create a toroidal magnetic field which can hold the plasma away from the</a:t>
            </a:r>
          </a:p>
          <a:p>
            <a:r>
              <a:rPr lang="en-US" altLang="en-US" dirty="0"/>
              <a:t>container walls. Scientists are hopeful that this will lead to a practical fusion reactor in the future</a:t>
            </a:r>
          </a:p>
          <a:p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174968A-A5D9-435D-BC45-48850DDA0926}" type="slidenum">
              <a:rPr lang="en-US" altLang="en-US" smtClean="0"/>
              <a:pPr eaLnBrk="1" hangingPunct="1"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6769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solidFill>
                <a:srgbClr val="0070C0"/>
              </a:solidFill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CFC7947-D533-461E-8A6F-782EC84B3553}" type="slidenum">
              <a:rPr lang="en-US" altLang="en-US" smtClean="0"/>
              <a:pPr eaLnBrk="1" hangingPunct="1"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652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solidFill>
                <a:srgbClr val="0070C0"/>
              </a:solidFill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5703BFC-1C63-498B-90B9-05FB57BC6AF0}" type="slidenum">
              <a:rPr lang="en-US" altLang="en-US" smtClean="0"/>
              <a:pPr eaLnBrk="1" hangingPunct="1"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2954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solidFill>
                <a:srgbClr val="0070C0"/>
              </a:solidFill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EEB5310-1262-4090-894E-C741D405C686}" type="slidenum">
              <a:rPr lang="en-US" altLang="en-US" smtClean="0"/>
              <a:pPr eaLnBrk="1" hangingPunct="1"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605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solidFill>
                <a:srgbClr val="0070C0"/>
              </a:solidFill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6A7C2F7-3EBA-48EB-B789-6A1A2AB813F8}" type="slidenum">
              <a:rPr lang="en-US" altLang="en-US" smtClean="0"/>
              <a:pPr eaLnBrk="1" hangingPunct="1"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497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solidFill>
                <a:srgbClr val="0070C0"/>
              </a:solidFill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0CFBEEB-14B7-4E5D-B2FA-1E1033CF909F}" type="slidenum">
              <a:rPr lang="en-US" altLang="en-US" smtClean="0"/>
              <a:pPr eaLnBrk="1" hangingPunct="1"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2622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solidFill>
                <a:srgbClr val="0070C0"/>
              </a:solidFill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2AF156-02FA-4E82-A8DF-D9067150CEF7}" type="slidenum">
              <a:rPr lang="en-US" altLang="en-US" smtClean="0"/>
              <a:pPr eaLnBrk="1" hangingPunct="1"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933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solidFill>
                <a:srgbClr val="0070C0"/>
              </a:solidFill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D6ECF11-C760-4A8F-A0D4-FFF6923B5E72}" type="slidenum">
              <a:rPr lang="en-US" altLang="en-US" smtClean="0"/>
              <a:pPr eaLnBrk="1" hangingPunct="1"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41322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solidFill>
                <a:srgbClr val="0070C0"/>
              </a:solidFill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0C1070-3C4D-4348-88E3-19A625E3C42D}" type="slidenum">
              <a:rPr lang="en-US" altLang="en-US" smtClean="0"/>
              <a:pPr eaLnBrk="1" hangingPunct="1"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430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solidFill>
                <a:srgbClr val="0070C0"/>
              </a:solidFill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E0A61F2-CCCE-4478-9B18-9DE921057117}" type="slidenum">
              <a:rPr lang="en-US" altLang="en-US" smtClean="0"/>
              <a:pPr eaLnBrk="1" hangingPunct="1"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39290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solidFill>
                <a:srgbClr val="0070C0"/>
              </a:solidFill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A1666B5-1F94-41E8-AB95-37270B8DFC66}" type="slidenum">
              <a:rPr lang="en-US" altLang="en-US" smtClean="0"/>
              <a:pPr eaLnBrk="1" hangingPunct="1"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5743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solidFill>
                <a:srgbClr val="0070C0"/>
              </a:solidFill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54CE11C-69FA-47D5-9666-0FA77593C51C}" type="slidenum">
              <a:rPr lang="en-US" altLang="en-US" smtClean="0"/>
              <a:pPr eaLnBrk="1" hangingPunct="1"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6255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solidFill>
                <a:srgbClr val="0070C0"/>
              </a:solidFill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2642F90-D812-48D8-A18C-486F3A9033A5}" type="slidenum">
              <a:rPr lang="en-US" altLang="en-US" smtClean="0"/>
              <a:pPr eaLnBrk="1" hangingPunct="1"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2643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solidFill>
                <a:srgbClr val="0070C0"/>
              </a:solidFill>
            </a:endParaRP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040C982-89D3-4A8C-90F5-7BC448F59E34}" type="slidenum">
              <a:rPr lang="en-US" altLang="en-US" smtClean="0"/>
              <a:pPr eaLnBrk="1" hangingPunct="1"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797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solidFill>
                <a:srgbClr val="0070C0"/>
              </a:solidFill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BEEF59A-7A63-4BD2-B3F2-14771659D277}" type="slidenum">
              <a:rPr lang="en-US" altLang="en-US" smtClean="0"/>
              <a:pPr eaLnBrk="1" hangingPunct="1"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2926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Although fast neutrons can cause fission in uranium-238 (the more abundant isotope),</a:t>
            </a:r>
          </a:p>
          <a:p>
            <a:r>
              <a:rPr lang="en-US" altLang="en-US"/>
              <a:t>the probability of fission of uranium-235 by slow neutrons is much higher.</a:t>
            </a:r>
            <a:endParaRPr lang="en-US" altLang="en-US">
              <a:solidFill>
                <a:srgbClr val="0070C0"/>
              </a:solidFill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BE79AA0-082D-467B-B876-F0F26F17F488}" type="slidenum">
              <a:rPr lang="en-US" altLang="en-US" smtClean="0"/>
              <a:pPr eaLnBrk="1" hangingPunct="1"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906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solidFill>
                <a:srgbClr val="0070C0"/>
              </a:solidFill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E71798A-2C52-437D-B019-421AD4443131}" type="slidenum">
              <a:rPr lang="en-US" altLang="en-US" smtClean="0"/>
              <a:pPr eaLnBrk="1" hangingPunct="1"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3349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Plutonium however, is a highly hazardous material and also used in weapons manufacture. Hence</a:t>
            </a:r>
          </a:p>
          <a:p>
            <a:r>
              <a:rPr lang="en-US" altLang="en-US"/>
              <a:t>the construction of these type of reactors is somewhat controversial. They also present some major</a:t>
            </a:r>
          </a:p>
          <a:p>
            <a:r>
              <a:rPr lang="en-US" altLang="en-US"/>
              <a:t>design and cost problems.</a:t>
            </a:r>
            <a:endParaRPr lang="en-US" altLang="en-US">
              <a:solidFill>
                <a:srgbClr val="0070C0"/>
              </a:solidFill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EC8EA1-D28D-466E-AC13-40FCC1842D08}" type="slidenum">
              <a:rPr lang="en-US" altLang="en-US" smtClean="0"/>
              <a:pPr eaLnBrk="1" hangingPunct="1"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5803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09FD-EDEA-4724-AB1C-290650C82BF2}" type="datetimeFigureOut">
              <a:rPr lang="en-AU" smtClean="0"/>
              <a:t>11/12/2023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EE32-5C06-48B8-8BB0-88CC06EFF6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450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09FD-EDEA-4724-AB1C-290650C82BF2}" type="datetimeFigureOut">
              <a:rPr lang="en-AU" smtClean="0"/>
              <a:t>11/12/2023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EE32-5C06-48B8-8BB0-88CC06EFF6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156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09FD-EDEA-4724-AB1C-290650C82BF2}" type="datetimeFigureOut">
              <a:rPr lang="en-AU" smtClean="0"/>
              <a:t>11/12/2023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EE32-5C06-48B8-8BB0-88CC06EFF6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954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09FD-EDEA-4724-AB1C-290650C82BF2}" type="datetimeFigureOut">
              <a:rPr lang="en-AU" smtClean="0"/>
              <a:t>11/12/2023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EE32-5C06-48B8-8BB0-88CC06EFF6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2068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09FD-EDEA-4724-AB1C-290650C82BF2}" type="datetimeFigureOut">
              <a:rPr lang="en-AU" smtClean="0"/>
              <a:t>11/12/2023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EE32-5C06-48B8-8BB0-88CC06EFF6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592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09FD-EDEA-4724-AB1C-290650C82BF2}" type="datetimeFigureOut">
              <a:rPr lang="en-AU" smtClean="0"/>
              <a:t>11/12/2023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EE32-5C06-48B8-8BB0-88CC06EFF6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895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09FD-EDEA-4724-AB1C-290650C82BF2}" type="datetimeFigureOut">
              <a:rPr lang="en-AU" smtClean="0"/>
              <a:t>11/12/2023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EE32-5C06-48B8-8BB0-88CC06EFF6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4377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09FD-EDEA-4724-AB1C-290650C82BF2}" type="datetimeFigureOut">
              <a:rPr lang="en-AU" smtClean="0"/>
              <a:t>11/12/2023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EE32-5C06-48B8-8BB0-88CC06EFF6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054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09FD-EDEA-4724-AB1C-290650C82BF2}" type="datetimeFigureOut">
              <a:rPr lang="en-AU" smtClean="0"/>
              <a:t>11/12/2023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EE32-5C06-48B8-8BB0-88CC06EFF6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956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09FD-EDEA-4724-AB1C-290650C82BF2}" type="datetimeFigureOut">
              <a:rPr lang="en-AU" smtClean="0"/>
              <a:t>11/12/2023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EE32-5C06-48B8-8BB0-88CC06EFF6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70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609FD-EDEA-4724-AB1C-290650C82BF2}" type="datetimeFigureOut">
              <a:rPr lang="en-AU" smtClean="0"/>
              <a:t>11/12/2023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EEE32-5C06-48B8-8BB0-88CC06EFF6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4449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609FD-EDEA-4724-AB1C-290650C82BF2}" type="datetimeFigureOut">
              <a:rPr lang="en-AU" smtClean="0"/>
              <a:t>11/12/2023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EEE32-5C06-48B8-8BB0-88CC06EFF6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061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sz="8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WEEK 9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D775A7F-A294-4636-A9F3-AB25EBDC31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9803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06715" y="247458"/>
            <a:ext cx="1584176" cy="478954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AU" altLang="en-US" sz="2000" dirty="0"/>
              <a:t>Critical Mass</a:t>
            </a:r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088344"/>
            <a:ext cx="4645025" cy="314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6"/>
          <p:cNvSpPr>
            <a:spLocks noChangeArrowheads="1"/>
          </p:cNvSpPr>
          <p:nvPr/>
        </p:nvSpPr>
        <p:spPr bwMode="auto">
          <a:xfrm>
            <a:off x="539552" y="620688"/>
            <a:ext cx="84296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339933"/>
                </a:solidFill>
              </a:rPr>
              <a:t>When an atom bomb is detonated, two separate masses of fissile material, each less than critical mass, are forced together by a chemical explosive.</a:t>
            </a:r>
          </a:p>
        </p:txBody>
      </p: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428625" y="5497513"/>
            <a:ext cx="84296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339933"/>
                </a:solidFill>
              </a:rPr>
              <a:t>The two combined masses are then greater than critical mass and an explosion results.</a:t>
            </a:r>
          </a:p>
        </p:txBody>
      </p:sp>
    </p:spTree>
    <p:extLst>
      <p:ext uri="{BB962C8B-B14F-4D97-AF65-F5344CB8AC3E}">
        <p14:creationId xmlns:p14="http://schemas.microsoft.com/office/powerpoint/2010/main" val="1675211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7864" y="357188"/>
            <a:ext cx="5286375" cy="34607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AU" altLang="en-US" sz="1800" dirty="0"/>
              <a:t>Critical mass</a:t>
            </a:r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21209"/>
            <a:ext cx="20002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Rectangle 6"/>
          <p:cNvSpPr>
            <a:spLocks noChangeArrowheads="1"/>
          </p:cNvSpPr>
          <p:nvPr/>
        </p:nvSpPr>
        <p:spPr bwMode="auto">
          <a:xfrm>
            <a:off x="693303" y="3140968"/>
            <a:ext cx="7929562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sz="2000" dirty="0">
                <a:solidFill>
                  <a:srgbClr val="339933"/>
                </a:solidFill>
              </a:rPr>
              <a:t>   If too little matter is present most of the neutrons produced in a  </a:t>
            </a:r>
          </a:p>
          <a:p>
            <a:pPr eaLnBrk="1" hangingPunct="1"/>
            <a:r>
              <a:rPr lang="en-US" altLang="en-US" sz="2000" dirty="0">
                <a:solidFill>
                  <a:srgbClr val="339933"/>
                </a:solidFill>
              </a:rPr>
              <a:t>    fission reaction escape from the material without interaction. 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sz="2000" dirty="0">
                <a:solidFill>
                  <a:srgbClr val="339933"/>
                </a:solidFill>
              </a:rPr>
              <a:t>   Critical mass depends on the % of U-235 in a sample since U-238 </a:t>
            </a:r>
          </a:p>
          <a:p>
            <a:pPr eaLnBrk="1" hangingPunct="1"/>
            <a:r>
              <a:rPr lang="en-US" altLang="en-US" sz="2000" dirty="0">
                <a:solidFill>
                  <a:srgbClr val="339933"/>
                </a:solidFill>
              </a:rPr>
              <a:t>     is not fissile. 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sz="2000" dirty="0">
                <a:solidFill>
                  <a:srgbClr val="339933"/>
                </a:solidFill>
              </a:rPr>
              <a:t>   It also depends on the geometry (shape) of the mass.</a:t>
            </a:r>
          </a:p>
          <a:p>
            <a:pPr eaLnBrk="1" hangingPunct="1">
              <a:buFont typeface="Arial" charset="0"/>
              <a:buChar char="•"/>
            </a:pPr>
            <a:r>
              <a:rPr lang="en-US" altLang="en-US" sz="2000" dirty="0">
                <a:solidFill>
                  <a:srgbClr val="339933"/>
                </a:solidFill>
              </a:rPr>
              <a:t>   For pure U-235 critical mass is only a few kilograms, while for 3%  </a:t>
            </a:r>
          </a:p>
          <a:p>
            <a:pPr eaLnBrk="1" hangingPunct="1"/>
            <a:r>
              <a:rPr lang="en-US" altLang="en-US" sz="2000" dirty="0">
                <a:solidFill>
                  <a:srgbClr val="339933"/>
                </a:solidFill>
              </a:rPr>
              <a:t>    enriched uranium it is several </a:t>
            </a:r>
            <a:r>
              <a:rPr lang="en-US" altLang="en-US" sz="2000" dirty="0" err="1">
                <a:solidFill>
                  <a:srgbClr val="339933"/>
                </a:solidFill>
              </a:rPr>
              <a:t>tonnes</a:t>
            </a:r>
            <a:r>
              <a:rPr lang="en-US" altLang="en-US" sz="2000" dirty="0">
                <a:solidFill>
                  <a:srgbClr val="339933"/>
                </a:solidFill>
              </a:rPr>
              <a:t>.</a:t>
            </a:r>
          </a:p>
        </p:txBody>
      </p:sp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916" y="1021209"/>
            <a:ext cx="2439987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1223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476672"/>
            <a:ext cx="2736304" cy="576064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AU" altLang="en-US" sz="2400" dirty="0"/>
              <a:t>Nuclear Reactors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0" y="1428750"/>
            <a:ext cx="91440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70C0"/>
                </a:solidFill>
              </a:rPr>
              <a:t>Nuclear reactors are able to produce large quantities of heat as a result of a controlled chain reaction.</a:t>
            </a:r>
          </a:p>
          <a:p>
            <a:pPr eaLnBrk="1" hangingPunct="1"/>
            <a:endParaRPr lang="en-US" altLang="en-US" sz="2400">
              <a:solidFill>
                <a:srgbClr val="0070C0"/>
              </a:solidFill>
            </a:endParaRPr>
          </a:p>
          <a:p>
            <a:pPr eaLnBrk="1" hangingPunct="1"/>
            <a:r>
              <a:rPr lang="en-US" altLang="en-US" sz="2400">
                <a:solidFill>
                  <a:srgbClr val="0070C0"/>
                </a:solidFill>
              </a:rPr>
              <a:t>Enriched uranium-235 is used in thermal reactors while plutonium-239 is used in fast-breeder reactors. </a:t>
            </a:r>
          </a:p>
          <a:p>
            <a:pPr eaLnBrk="1" hangingPunct="1"/>
            <a:endParaRPr lang="en-US" altLang="en-US" sz="2400">
              <a:solidFill>
                <a:srgbClr val="0070C0"/>
              </a:solidFill>
            </a:endParaRPr>
          </a:p>
          <a:p>
            <a:pPr eaLnBrk="1" hangingPunct="1"/>
            <a:r>
              <a:rPr lang="en-US" altLang="en-US" sz="2400">
                <a:solidFill>
                  <a:srgbClr val="0070C0"/>
                </a:solidFill>
              </a:rPr>
              <a:t>The heat produced in a reactor passes through a heat exchanger and eventually drives a turbine to produce electricity</a:t>
            </a:r>
          </a:p>
        </p:txBody>
      </p:sp>
    </p:spTree>
    <p:extLst>
      <p:ext uri="{BB962C8B-B14F-4D97-AF65-F5344CB8AC3E}">
        <p14:creationId xmlns:p14="http://schemas.microsoft.com/office/powerpoint/2010/main" val="1774780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1545" y="404664"/>
            <a:ext cx="2720256" cy="504056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AU" altLang="en-US" sz="2400" dirty="0"/>
              <a:t>Nuclear Reactors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5496" y="1105959"/>
            <a:ext cx="85725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0070C0"/>
                </a:solidFill>
              </a:rPr>
              <a:t>Reactor design can vary widely, with the choice of fuel and moderator being of particular importance.</a:t>
            </a:r>
          </a:p>
          <a:p>
            <a:pPr eaLnBrk="1" hangingPunct="1"/>
            <a:endParaRPr lang="en-US" altLang="en-US" sz="2400" dirty="0">
              <a:solidFill>
                <a:srgbClr val="0070C0"/>
              </a:solidFill>
            </a:endParaRPr>
          </a:p>
          <a:p>
            <a:pPr eaLnBrk="1" hangingPunct="1"/>
            <a:r>
              <a:rPr lang="en-US" altLang="en-US" sz="2400" dirty="0">
                <a:solidFill>
                  <a:srgbClr val="0070C0"/>
                </a:solidFill>
              </a:rPr>
              <a:t>In order that a controlled chain reaction can be sustained in a reactor an average of 1 neutron from each fission must cause another fission.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3429000"/>
            <a:ext cx="91440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0070C0"/>
                </a:solidFill>
              </a:rPr>
              <a:t>Enriched uranium is the preferred fuel since natural uranium only contains 0.7% of  fissile material.</a:t>
            </a:r>
          </a:p>
          <a:p>
            <a:pPr eaLnBrk="1" hangingPunct="1"/>
            <a:endParaRPr lang="en-AU" altLang="en-US" sz="2400" dirty="0">
              <a:solidFill>
                <a:srgbClr val="0070C0"/>
              </a:solidFill>
            </a:endParaRPr>
          </a:p>
          <a:p>
            <a:pPr eaLnBrk="1" hangingPunct="1"/>
            <a:endParaRPr lang="en-US" altLang="en-US" sz="2400" dirty="0">
              <a:solidFill>
                <a:srgbClr val="0070C0"/>
              </a:solidFill>
            </a:endParaRPr>
          </a:p>
          <a:p>
            <a:pPr eaLnBrk="1" hangingPunct="1"/>
            <a:r>
              <a:rPr lang="en-US" altLang="en-US" sz="2400" dirty="0">
                <a:solidFill>
                  <a:srgbClr val="0070C0"/>
                </a:solidFill>
              </a:rPr>
              <a:t>Also, since slow neutrons are more likely to cause the fission of uranium-235, a </a:t>
            </a:r>
            <a:r>
              <a:rPr lang="en-US" altLang="en-US" sz="2400" i="1" dirty="0">
                <a:solidFill>
                  <a:srgbClr val="FF0000"/>
                </a:solidFill>
              </a:rPr>
              <a:t>moderator</a:t>
            </a:r>
            <a:r>
              <a:rPr lang="en-US" altLang="en-US" sz="2400" dirty="0">
                <a:solidFill>
                  <a:srgbClr val="0070C0"/>
                </a:solidFill>
              </a:rPr>
              <a:t> is used to slow down the energetic neutrons produced during fission reactions.</a:t>
            </a:r>
          </a:p>
        </p:txBody>
      </p:sp>
    </p:spTree>
    <p:extLst>
      <p:ext uri="{BB962C8B-B14F-4D97-AF65-F5344CB8AC3E}">
        <p14:creationId xmlns:p14="http://schemas.microsoft.com/office/powerpoint/2010/main" val="556335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4624"/>
            <a:ext cx="3168352" cy="504056"/>
          </a:xfrm>
        </p:spPr>
        <p:txBody>
          <a:bodyPr>
            <a:noAutofit/>
          </a:bodyPr>
          <a:lstStyle/>
          <a:p>
            <a:pPr algn="l" eaLnBrk="1" hangingPunct="1"/>
            <a:r>
              <a:rPr lang="en-AU" altLang="en-US" sz="2400" dirty="0"/>
              <a:t>Nuclear Reactor Design</a:t>
            </a: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48680"/>
            <a:ext cx="6162675" cy="411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251520" y="4725144"/>
            <a:ext cx="85725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i="1" dirty="0">
                <a:solidFill>
                  <a:srgbClr val="FF0000"/>
                </a:solidFill>
              </a:rPr>
              <a:t>Nuclear fuel</a:t>
            </a:r>
            <a:r>
              <a:rPr lang="en-US" altLang="en-US" sz="2000" dirty="0">
                <a:solidFill>
                  <a:srgbClr val="0070C0"/>
                </a:solidFill>
              </a:rPr>
              <a:t>. Modern reactors use enriched uranium (2% to 3% uranium-235) in the form of uranium dioxide.</a:t>
            </a:r>
            <a:r>
              <a:rPr lang="en-US" altLang="en-US" sz="2000" i="1" dirty="0"/>
              <a:t> </a:t>
            </a:r>
          </a:p>
          <a:p>
            <a:pPr eaLnBrk="1" hangingPunct="1"/>
            <a:endParaRPr lang="en-US" altLang="en-US" sz="2000" i="1" dirty="0"/>
          </a:p>
          <a:p>
            <a:pPr eaLnBrk="1" hangingPunct="1"/>
            <a:r>
              <a:rPr lang="en-US" altLang="en-US" sz="2000" i="1" dirty="0">
                <a:solidFill>
                  <a:srgbClr val="FF0000"/>
                </a:solidFill>
              </a:rPr>
              <a:t>Control rods</a:t>
            </a:r>
            <a:r>
              <a:rPr lang="en-US" altLang="en-US" sz="2000" dirty="0">
                <a:solidFill>
                  <a:srgbClr val="0070C0"/>
                </a:solidFill>
              </a:rPr>
              <a:t>. The rate of the fission reaction is controlled by lowering or raising the boron-steel control rods. Neutrons are absorbed by the boron and inhibit the chain reaction.</a:t>
            </a:r>
          </a:p>
        </p:txBody>
      </p:sp>
    </p:spTree>
    <p:extLst>
      <p:ext uri="{BB962C8B-B14F-4D97-AF65-F5344CB8AC3E}">
        <p14:creationId xmlns:p14="http://schemas.microsoft.com/office/powerpoint/2010/main" val="1937878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303634"/>
            <a:ext cx="3168351" cy="389062"/>
          </a:xfrm>
        </p:spPr>
        <p:txBody>
          <a:bodyPr>
            <a:noAutofit/>
          </a:bodyPr>
          <a:lstStyle/>
          <a:p>
            <a:pPr algn="l" eaLnBrk="1" hangingPunct="1"/>
            <a:r>
              <a:rPr lang="en-AU" altLang="en-US" sz="2400" dirty="0"/>
              <a:t>Nuclear Reactor Design</a:t>
            </a:r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780319"/>
            <a:ext cx="6162675" cy="411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323528" y="4987504"/>
            <a:ext cx="85725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i="1" dirty="0">
                <a:solidFill>
                  <a:srgbClr val="FF0000"/>
                </a:solidFill>
              </a:rPr>
              <a:t>Moderator</a:t>
            </a:r>
            <a:r>
              <a:rPr lang="en-US" altLang="en-US" sz="2000" dirty="0">
                <a:solidFill>
                  <a:srgbClr val="0070C0"/>
                </a:solidFill>
              </a:rPr>
              <a:t>. A material which is used to deliberately slow</a:t>
            </a:r>
          </a:p>
          <a:p>
            <a:pPr eaLnBrk="1" hangingPunct="1"/>
            <a:r>
              <a:rPr lang="en-US" altLang="en-US" sz="2000" dirty="0">
                <a:solidFill>
                  <a:srgbClr val="0070C0"/>
                </a:solidFill>
              </a:rPr>
              <a:t>down the neutrons to a speed that increases the chance of interaction with the U-235. Graphite, water, heavy water and beryllium are commonly used as moderator materials</a:t>
            </a:r>
            <a:r>
              <a:rPr lang="en-US" altLang="en-US" sz="2000" dirty="0"/>
              <a:t>.</a:t>
            </a:r>
            <a:endParaRPr lang="en-US" altLang="en-US" sz="2000" i="1" dirty="0"/>
          </a:p>
          <a:p>
            <a:pPr eaLnBrk="1" hangingPunct="1"/>
            <a:endParaRPr lang="en-US" altLang="en-US" sz="2000" i="1" dirty="0"/>
          </a:p>
          <a:p>
            <a:pPr eaLnBrk="1" hangingPunct="1"/>
            <a:r>
              <a:rPr lang="en-US" altLang="en-US" sz="2000" dirty="0"/>
              <a:t>. </a:t>
            </a:r>
            <a:endParaRPr lang="en-US" alt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264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88640"/>
            <a:ext cx="3600400" cy="432048"/>
          </a:xfrm>
        </p:spPr>
        <p:txBody>
          <a:bodyPr>
            <a:noAutofit/>
          </a:bodyPr>
          <a:lstStyle/>
          <a:p>
            <a:pPr algn="l" eaLnBrk="1" hangingPunct="1"/>
            <a:r>
              <a:rPr lang="en-AU" altLang="en-US" sz="2400" dirty="0"/>
              <a:t>Nuclear Reactor Design</a:t>
            </a: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764704"/>
            <a:ext cx="6162675" cy="411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323528" y="4941168"/>
            <a:ext cx="8643938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i="1" dirty="0">
                <a:solidFill>
                  <a:srgbClr val="FF0000"/>
                </a:solidFill>
              </a:rPr>
              <a:t>Coolant</a:t>
            </a:r>
            <a:r>
              <a:rPr lang="en-US" altLang="en-US" i="1" dirty="0"/>
              <a:t>. </a:t>
            </a:r>
            <a:r>
              <a:rPr lang="en-US" altLang="en-US" dirty="0">
                <a:solidFill>
                  <a:srgbClr val="0070C0"/>
                </a:solidFill>
              </a:rPr>
              <a:t>This can be water, a gas, or liquid metal. The coolant removes heat from the reactor core and transfers it to the outside of the reactor for the generation of electricity.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i="1" dirty="0">
                <a:solidFill>
                  <a:srgbClr val="FF0000"/>
                </a:solidFill>
              </a:rPr>
              <a:t>Radiation shield</a:t>
            </a:r>
            <a:r>
              <a:rPr lang="en-US" altLang="en-US" i="1" dirty="0"/>
              <a:t>. </a:t>
            </a:r>
            <a:r>
              <a:rPr lang="en-US" altLang="en-US" dirty="0">
                <a:solidFill>
                  <a:srgbClr val="0070C0"/>
                </a:solidFill>
              </a:rPr>
              <a:t>This consists of very thick reinforced concrete. Its purpose is to protect workers and the nearby environment.</a:t>
            </a:r>
          </a:p>
        </p:txBody>
      </p:sp>
    </p:spTree>
    <p:extLst>
      <p:ext uri="{BB962C8B-B14F-4D97-AF65-F5344CB8AC3E}">
        <p14:creationId xmlns:p14="http://schemas.microsoft.com/office/powerpoint/2010/main" val="812419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66904" y="620688"/>
            <a:ext cx="5286375" cy="648072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AU" altLang="en-US" sz="2400" dirty="0"/>
              <a:t>Fast Breeder Reactors</a:t>
            </a: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357188" y="1571625"/>
            <a:ext cx="8429625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0070C0"/>
                </a:solidFill>
              </a:rPr>
              <a:t>These reactors use mixed plutonium and uranium fuel which is initially produced as a by product of thermal reactors. </a:t>
            </a:r>
          </a:p>
          <a:p>
            <a:pPr eaLnBrk="1" hangingPunct="1"/>
            <a:endParaRPr lang="en-US" altLang="en-US" sz="2400" dirty="0">
              <a:solidFill>
                <a:srgbClr val="0070C0"/>
              </a:solidFill>
            </a:endParaRPr>
          </a:p>
          <a:p>
            <a:pPr eaLnBrk="1" hangingPunct="1"/>
            <a:r>
              <a:rPr lang="en-US" altLang="en-US" sz="2400" dirty="0">
                <a:solidFill>
                  <a:srgbClr val="0070C0"/>
                </a:solidFill>
              </a:rPr>
              <a:t>Fast moving neutrons cause the fission of the plutonium-239 and hence the release of energy. </a:t>
            </a:r>
          </a:p>
          <a:p>
            <a:pPr eaLnBrk="1" hangingPunct="1"/>
            <a:endParaRPr lang="en-US" altLang="en-US" sz="2400" dirty="0">
              <a:solidFill>
                <a:srgbClr val="0070C0"/>
              </a:solidFill>
            </a:endParaRPr>
          </a:p>
          <a:p>
            <a:pPr eaLnBrk="1" hangingPunct="1"/>
            <a:r>
              <a:rPr lang="en-US" altLang="en-US" sz="2400" dirty="0">
                <a:solidFill>
                  <a:srgbClr val="0070C0"/>
                </a:solidFill>
              </a:rPr>
              <a:t>These reactors also convert the normally wasted uranium-238 to plutonium-239, hence the name breeder reactors.</a:t>
            </a:r>
          </a:p>
        </p:txBody>
      </p:sp>
    </p:spTree>
    <p:extLst>
      <p:ext uri="{BB962C8B-B14F-4D97-AF65-F5344CB8AC3E}">
        <p14:creationId xmlns:p14="http://schemas.microsoft.com/office/powerpoint/2010/main" val="373695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225" y="106341"/>
            <a:ext cx="5286375" cy="346075"/>
          </a:xfrm>
        </p:spPr>
        <p:txBody>
          <a:bodyPr>
            <a:noAutofit/>
          </a:bodyPr>
          <a:lstStyle/>
          <a:p>
            <a:pPr algn="l" eaLnBrk="1" hangingPunct="1"/>
            <a:r>
              <a:rPr lang="en-AU" altLang="en-US" sz="2400" dirty="0"/>
              <a:t>Nuclear Fusion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587500"/>
            <a:ext cx="3214688" cy="35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213225" y="620688"/>
            <a:ext cx="8715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70C0"/>
                </a:solidFill>
              </a:rPr>
              <a:t>If two light nuclei can be brought close enough together they fuse and form a heavier nucleus. This fusion process, like fission, releases huge amounts of energy.</a:t>
            </a:r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0" y="5157192"/>
            <a:ext cx="892968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0070C0"/>
                </a:solidFill>
              </a:rPr>
              <a:t>This release of energy is possible since atoms such as helium have a much greater binding energy per nucleon than smaller atoms such as hydrogen and deuterium.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This indicates that the helium nucleus is particularly stable.</a:t>
            </a:r>
          </a:p>
        </p:txBody>
      </p:sp>
    </p:spTree>
    <p:extLst>
      <p:ext uri="{BB962C8B-B14F-4D97-AF65-F5344CB8AC3E}">
        <p14:creationId xmlns:p14="http://schemas.microsoft.com/office/powerpoint/2010/main" val="1855216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254125"/>
            <a:ext cx="7273925" cy="534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832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Arrow 1"/>
          <p:cNvSpPr/>
          <p:nvPr/>
        </p:nvSpPr>
        <p:spPr>
          <a:xfrm rot="10800000">
            <a:off x="4932040" y="1660851"/>
            <a:ext cx="288032" cy="61836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FEF54-7A5B-2708-5E21-63D5CD4C1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909"/>
            <a:ext cx="9144000" cy="13841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3786A5-4B91-4659-4175-DFF0EC999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5468"/>
            <a:ext cx="9144000" cy="444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19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548680"/>
            <a:ext cx="5286375" cy="346075"/>
          </a:xfrm>
        </p:spPr>
        <p:txBody>
          <a:bodyPr>
            <a:noAutofit/>
          </a:bodyPr>
          <a:lstStyle/>
          <a:p>
            <a:pPr algn="l" eaLnBrk="1" hangingPunct="1"/>
            <a:r>
              <a:rPr lang="en-AU" altLang="en-US" sz="2400" dirty="0"/>
              <a:t>Typical Fusion Reactions</a:t>
            </a:r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175" y="2581275"/>
            <a:ext cx="40417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1785938"/>
            <a:ext cx="53975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5595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222005"/>
            <a:ext cx="5286375" cy="346075"/>
          </a:xfrm>
        </p:spPr>
        <p:txBody>
          <a:bodyPr>
            <a:noAutofit/>
          </a:bodyPr>
          <a:lstStyle/>
          <a:p>
            <a:pPr algn="l" eaLnBrk="1" hangingPunct="1"/>
            <a:r>
              <a:rPr lang="en-AU" altLang="en-US" sz="2400" dirty="0"/>
              <a:t>Deuterium – Tritium Fusion</a:t>
            </a: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79122" y="917829"/>
            <a:ext cx="84296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0070C0"/>
                </a:solidFill>
              </a:rPr>
              <a:t>Several fusion reactions form the helium nucleus but that between deuterium and tritium occurs the most easily.</a:t>
            </a:r>
          </a:p>
        </p:txBody>
      </p:sp>
      <p:pic>
        <p:nvPicPr>
          <p:cNvPr id="102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50768"/>
            <a:ext cx="44180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214311" y="2924944"/>
            <a:ext cx="871537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0070C0"/>
                </a:solidFill>
              </a:rPr>
              <a:t>The major attractions of fusion power produced from such a process are</a:t>
            </a:r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357187" y="3933056"/>
            <a:ext cx="8429625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A37D1D"/>
                </a:solidFill>
              </a:rPr>
              <a:t>•   A ready supply of fuel that is almost limitless. </a:t>
            </a:r>
          </a:p>
          <a:p>
            <a:pPr eaLnBrk="1" hangingPunct="1"/>
            <a:endParaRPr lang="en-US" altLang="en-US" sz="2000" dirty="0">
              <a:solidFill>
                <a:srgbClr val="A37D1D"/>
              </a:solidFill>
            </a:endParaRPr>
          </a:p>
          <a:p>
            <a:pPr eaLnBrk="1" hangingPunct="1"/>
            <a:r>
              <a:rPr lang="en-US" altLang="en-US" sz="2000" dirty="0">
                <a:solidFill>
                  <a:srgbClr val="A37D1D"/>
                </a:solidFill>
              </a:rPr>
              <a:t>•   Waste products that are non-radioactive. </a:t>
            </a:r>
          </a:p>
          <a:p>
            <a:pPr eaLnBrk="1" hangingPunct="1"/>
            <a:endParaRPr lang="en-US" altLang="en-US" sz="2000" dirty="0">
              <a:solidFill>
                <a:srgbClr val="A37D1D"/>
              </a:solidFill>
            </a:endParaRPr>
          </a:p>
          <a:p>
            <a:pPr eaLnBrk="1" hangingPunct="1">
              <a:buFont typeface="Arial" charset="0"/>
              <a:buChar char="•"/>
            </a:pPr>
            <a:r>
              <a:rPr lang="en-US" altLang="en-US" sz="2000" dirty="0">
                <a:solidFill>
                  <a:srgbClr val="A37D1D"/>
                </a:solidFill>
              </a:rPr>
              <a:t>   Safer reactors.</a:t>
            </a:r>
          </a:p>
        </p:txBody>
      </p:sp>
    </p:spTree>
    <p:extLst>
      <p:ext uri="{BB962C8B-B14F-4D97-AF65-F5344CB8AC3E}">
        <p14:creationId xmlns:p14="http://schemas.microsoft.com/office/powerpoint/2010/main" val="1033977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251" y="210679"/>
            <a:ext cx="5286375" cy="346075"/>
          </a:xfrm>
        </p:spPr>
        <p:txBody>
          <a:bodyPr>
            <a:noAutofit/>
          </a:bodyPr>
          <a:lstStyle/>
          <a:p>
            <a:pPr algn="l" eaLnBrk="1" hangingPunct="1"/>
            <a:r>
              <a:rPr lang="en-AU" altLang="en-US" sz="2800" dirty="0"/>
              <a:t>Fusion Reactors</a:t>
            </a:r>
          </a:p>
        </p:txBody>
      </p:sp>
      <p:sp>
        <p:nvSpPr>
          <p:cNvPr id="11267" name="Rectangle 9"/>
          <p:cNvSpPr>
            <a:spLocks noChangeArrowheads="1"/>
          </p:cNvSpPr>
          <p:nvPr/>
        </p:nvSpPr>
        <p:spPr bwMode="auto">
          <a:xfrm>
            <a:off x="179512" y="750739"/>
            <a:ext cx="90725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0070C0"/>
                </a:solidFill>
              </a:rPr>
              <a:t>The major difficulty in harnessing fusion power is the very high temperature needed for the reaction. At these high temperatures plasma (very hot </a:t>
            </a:r>
            <a:r>
              <a:rPr lang="en-US" altLang="en-US" sz="2400" dirty="0" err="1">
                <a:solidFill>
                  <a:srgbClr val="0070C0"/>
                </a:solidFill>
              </a:rPr>
              <a:t>ionised</a:t>
            </a:r>
            <a:r>
              <a:rPr lang="en-US" altLang="en-US" sz="2400" dirty="0">
                <a:solidFill>
                  <a:srgbClr val="0070C0"/>
                </a:solidFill>
              </a:rPr>
              <a:t> gas) cannot be easily confined. </a:t>
            </a:r>
          </a:p>
        </p:txBody>
      </p:sp>
      <p:pic>
        <p:nvPicPr>
          <p:cNvPr id="5122" name="Picture 2" descr="File:General Fusion Reactor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484785"/>
            <a:ext cx="7620000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15816" y="6201599"/>
            <a:ext cx="64087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800" dirty="0"/>
              <a:t>Source: https://commons.wikimedia.org/wiki/File:General_Fusion_Reactor.svg</a:t>
            </a:r>
          </a:p>
        </p:txBody>
      </p:sp>
    </p:spTree>
    <p:extLst>
      <p:ext uri="{BB962C8B-B14F-4D97-AF65-F5344CB8AC3E}">
        <p14:creationId xmlns:p14="http://schemas.microsoft.com/office/powerpoint/2010/main" val="1224872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404664"/>
            <a:ext cx="5286375" cy="346075"/>
          </a:xfrm>
        </p:spPr>
        <p:txBody>
          <a:bodyPr>
            <a:noAutofit/>
          </a:bodyPr>
          <a:lstStyle/>
          <a:p>
            <a:pPr algn="l" eaLnBrk="1" hangingPunct="1"/>
            <a:r>
              <a:rPr lang="en-AU" altLang="en-US" sz="2800" dirty="0"/>
              <a:t>Hydrogen Bomb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57188" y="1444625"/>
            <a:ext cx="85725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0070C0"/>
                </a:solidFill>
              </a:rPr>
              <a:t>The temperature produced by a simple fission bomb (atom bomb) can be used to initiate a thermonuclear reaction.</a:t>
            </a:r>
          </a:p>
          <a:p>
            <a:pPr eaLnBrk="1" hangingPunct="1"/>
            <a:endParaRPr lang="en-US" altLang="en-US" sz="2400" dirty="0">
              <a:solidFill>
                <a:srgbClr val="0070C0"/>
              </a:solidFill>
            </a:endParaRPr>
          </a:p>
          <a:p>
            <a:pPr eaLnBrk="1" hangingPunct="1"/>
            <a:r>
              <a:rPr lang="en-US" altLang="en-US" sz="2400" dirty="0">
                <a:solidFill>
                  <a:srgbClr val="0070C0"/>
                </a:solidFill>
              </a:rPr>
              <a:t> A hydrogen bomb essentially consists of a small atomic bomb surrounded by large amounts of lithium and deuterium. </a:t>
            </a:r>
          </a:p>
          <a:p>
            <a:pPr eaLnBrk="1" hangingPunct="1"/>
            <a:endParaRPr lang="en-US" altLang="en-US" sz="2400" dirty="0">
              <a:solidFill>
                <a:srgbClr val="0070C0"/>
              </a:solidFill>
            </a:endParaRPr>
          </a:p>
          <a:p>
            <a:pPr eaLnBrk="1" hangingPunct="1"/>
            <a:r>
              <a:rPr lang="en-US" altLang="en-US" sz="2400" dirty="0">
                <a:solidFill>
                  <a:srgbClr val="0070C0"/>
                </a:solidFill>
              </a:rPr>
              <a:t>The initial fission reaction raises the temperature sufficiently for fusion to take place between deuterium and tritium. </a:t>
            </a:r>
          </a:p>
          <a:p>
            <a:pPr eaLnBrk="1" hangingPunct="1"/>
            <a:endParaRPr lang="en-US" altLang="en-US" sz="2400" dirty="0">
              <a:solidFill>
                <a:srgbClr val="0070C0"/>
              </a:solidFill>
            </a:endParaRPr>
          </a:p>
          <a:p>
            <a:pPr eaLnBrk="1" hangingPunct="1"/>
            <a:r>
              <a:rPr lang="en-US" altLang="en-US" sz="2400" dirty="0">
                <a:solidFill>
                  <a:srgbClr val="0070C0"/>
                </a:solidFill>
              </a:rPr>
              <a:t>The tritium is formed when neutrons interact with lithium. Vast amounts of energy are released.</a:t>
            </a:r>
          </a:p>
        </p:txBody>
      </p:sp>
    </p:spTree>
    <p:extLst>
      <p:ext uri="{BB962C8B-B14F-4D97-AF65-F5344CB8AC3E}">
        <p14:creationId xmlns:p14="http://schemas.microsoft.com/office/powerpoint/2010/main" val="997486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1979613" cy="404813"/>
          </a:xfrm>
        </p:spPr>
        <p:txBody>
          <a:bodyPr/>
          <a:lstStyle/>
          <a:p>
            <a:pPr algn="l"/>
            <a:r>
              <a:rPr lang="en-US" altLang="en-US" sz="2000"/>
              <a:t>Binding Energy</a:t>
            </a:r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205038"/>
            <a:ext cx="4321175" cy="1493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5589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04664"/>
            <a:ext cx="5286375" cy="1296144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AU" altLang="en-US" sz="2800" dirty="0"/>
              <a:t>Nuclear Binding Energy</a:t>
            </a:r>
          </a:p>
        </p:txBody>
      </p:sp>
      <p:pic>
        <p:nvPicPr>
          <p:cNvPr id="30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188640"/>
            <a:ext cx="2305050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6"/>
          <p:cNvSpPr>
            <a:spLocks noChangeArrowheads="1"/>
          </p:cNvSpPr>
          <p:nvPr/>
        </p:nvSpPr>
        <p:spPr bwMode="auto">
          <a:xfrm>
            <a:off x="357188" y="2111375"/>
            <a:ext cx="85725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339933"/>
                </a:solidFill>
              </a:rPr>
              <a:t>Protons and neutrons are held together in the nucleus by the strong nuclear force.</a:t>
            </a:r>
          </a:p>
          <a:p>
            <a:pPr eaLnBrk="1" hangingPunct="1"/>
            <a:endParaRPr lang="en-US" altLang="en-US" sz="2000">
              <a:solidFill>
                <a:srgbClr val="339933"/>
              </a:solidFill>
            </a:endParaRPr>
          </a:p>
          <a:p>
            <a:pPr eaLnBrk="1" hangingPunct="1"/>
            <a:r>
              <a:rPr lang="en-US" altLang="en-US" sz="2000">
                <a:solidFill>
                  <a:srgbClr val="339933"/>
                </a:solidFill>
              </a:rPr>
              <a:t>If we were to separate these particles from each other by totally breaking up the nucleus, a great deal of energy would be required.</a:t>
            </a:r>
          </a:p>
          <a:p>
            <a:pPr eaLnBrk="1" hangingPunct="1"/>
            <a:r>
              <a:rPr lang="en-US" altLang="en-US" sz="2000">
                <a:solidFill>
                  <a:srgbClr val="339933"/>
                </a:solidFill>
              </a:rPr>
              <a:t> </a:t>
            </a:r>
          </a:p>
          <a:p>
            <a:pPr eaLnBrk="1" hangingPunct="1"/>
            <a:r>
              <a:rPr lang="en-US" altLang="en-US" sz="2000">
                <a:solidFill>
                  <a:srgbClr val="339933"/>
                </a:solidFill>
              </a:rPr>
              <a:t>This energy is referred to as the binding energy of the nucleus.</a:t>
            </a:r>
          </a:p>
          <a:p>
            <a:pPr eaLnBrk="1" hangingPunct="1"/>
            <a:endParaRPr lang="en-US" altLang="en-US" sz="2000">
              <a:solidFill>
                <a:srgbClr val="339933"/>
              </a:solidFill>
            </a:endParaRPr>
          </a:p>
          <a:p>
            <a:pPr eaLnBrk="1" hangingPunct="1"/>
            <a:r>
              <a:rPr lang="en-US" altLang="en-US" sz="2000">
                <a:solidFill>
                  <a:srgbClr val="339933"/>
                </a:solidFill>
              </a:rPr>
              <a:t>Conversely, when individual particles come together to form a nucleus, energy is released.</a:t>
            </a:r>
          </a:p>
          <a:p>
            <a:pPr eaLnBrk="1" hangingPunct="1"/>
            <a:r>
              <a:rPr lang="en-US" altLang="en-US" sz="2000">
                <a:solidFill>
                  <a:srgbClr val="339933"/>
                </a:solidFill>
              </a:rPr>
              <a:t> </a:t>
            </a:r>
          </a:p>
          <a:p>
            <a:pPr eaLnBrk="1" hangingPunct="1"/>
            <a:r>
              <a:rPr lang="en-US" altLang="en-US" sz="2000">
                <a:solidFill>
                  <a:srgbClr val="339933"/>
                </a:solidFill>
              </a:rPr>
              <a:t>This release of energy is always accompanied by a loss of mass.</a:t>
            </a:r>
          </a:p>
        </p:txBody>
      </p:sp>
    </p:spTree>
    <p:extLst>
      <p:ext uri="{BB962C8B-B14F-4D97-AF65-F5344CB8AC3E}">
        <p14:creationId xmlns:p14="http://schemas.microsoft.com/office/powerpoint/2010/main" val="3968576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1979613" cy="404813"/>
          </a:xfrm>
        </p:spPr>
        <p:txBody>
          <a:bodyPr/>
          <a:lstStyle/>
          <a:p>
            <a:pPr algn="l"/>
            <a:r>
              <a:rPr lang="en-US" altLang="en-US" sz="2000"/>
              <a:t>Binding Energy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979613" y="476250"/>
            <a:ext cx="54721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Arial" charset="0"/>
              </a:rPr>
              <a:t>This graph of binding energy versus mass number shows that iron has the most stable nucleus.</a:t>
            </a:r>
          </a:p>
        </p:txBody>
      </p: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254125"/>
            <a:ext cx="7273925" cy="534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8189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548680"/>
            <a:ext cx="5286375" cy="346075"/>
          </a:xfrm>
        </p:spPr>
        <p:txBody>
          <a:bodyPr>
            <a:noAutofit/>
          </a:bodyPr>
          <a:lstStyle/>
          <a:p>
            <a:pPr algn="l" eaLnBrk="1" hangingPunct="1"/>
            <a:r>
              <a:rPr lang="en-AU" altLang="en-US" sz="2800" dirty="0"/>
              <a:t>Mass Defect</a:t>
            </a:r>
          </a:p>
        </p:txBody>
      </p:sp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500063" y="1500188"/>
            <a:ext cx="8143875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339933"/>
                </a:solidFill>
              </a:rPr>
              <a:t>This loss of mass can be calculated using Einstein's mass energy equation, and is called the </a:t>
            </a:r>
            <a:r>
              <a:rPr lang="en-US" altLang="en-US" sz="2800" i="1" dirty="0">
                <a:solidFill>
                  <a:srgbClr val="FF0000"/>
                </a:solidFill>
              </a:rPr>
              <a:t>mass defect.</a:t>
            </a:r>
          </a:p>
          <a:p>
            <a:pPr eaLnBrk="1" hangingPunct="1"/>
            <a:r>
              <a:rPr lang="en-US" altLang="en-US" sz="2800" dirty="0">
                <a:solidFill>
                  <a:srgbClr val="339933"/>
                </a:solidFill>
              </a:rPr>
              <a:t>This means that the measured mass of a nucleus is always less than the sum of the individual masses of its nucleons.</a:t>
            </a:r>
          </a:p>
          <a:p>
            <a:pPr eaLnBrk="1" hangingPunct="1"/>
            <a:endParaRPr lang="en-AU" altLang="en-US" sz="2800" dirty="0">
              <a:solidFill>
                <a:srgbClr val="339933"/>
              </a:solidFill>
            </a:endParaRPr>
          </a:p>
          <a:p>
            <a:pPr eaLnBrk="1" hangingPunct="1"/>
            <a:r>
              <a:rPr lang="en-AU" altLang="en-US" sz="2800" dirty="0">
                <a:solidFill>
                  <a:srgbClr val="339933"/>
                </a:solidFill>
              </a:rPr>
              <a:t>The example that follows illustrates this process.</a:t>
            </a:r>
            <a:endParaRPr lang="en-US" altLang="en-US" sz="2800" dirty="0">
              <a:solidFill>
                <a:srgbClr val="33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311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28398" y="155575"/>
            <a:ext cx="5286375" cy="34607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AU" altLang="en-US" sz="1800" dirty="0"/>
              <a:t>Mass Defect Calculation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28625" y="598487"/>
            <a:ext cx="87153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339933"/>
                </a:solidFill>
              </a:rPr>
              <a:t>When a neutron combines with a proton to form a deuterium nucleus the masses involved are as follows:</a:t>
            </a:r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428750"/>
            <a:ext cx="5143500" cy="33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5270500"/>
            <a:ext cx="9144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339933"/>
                </a:solidFill>
              </a:rPr>
              <a:t>This loss of mass on formation of the deuterium nucleus is accompanied by a release of approximately 2.3 MeV of energy. This is the binding energy of the nucleus and is the energy that would be required to pull the nucleus apart.</a:t>
            </a:r>
          </a:p>
        </p:txBody>
      </p:sp>
    </p:spTree>
    <p:extLst>
      <p:ext uri="{BB962C8B-B14F-4D97-AF65-F5344CB8AC3E}">
        <p14:creationId xmlns:p14="http://schemas.microsoft.com/office/powerpoint/2010/main" val="395325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AU" dirty="0"/>
              <a:t>The Electron Volt (eV)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en-AU" dirty="0"/>
              <a:t>The energy equivalent of a nucleon mass is very small so a new unit is used</a:t>
            </a:r>
          </a:p>
          <a:p>
            <a:r>
              <a:rPr lang="en-AU" dirty="0"/>
              <a:t>1 electron-volt (eV) = equivalent to the energy that 1 electron gains when it moves through a potential difference of 1 volt.</a:t>
            </a:r>
          </a:p>
          <a:p>
            <a:r>
              <a:rPr lang="en-AU" dirty="0"/>
              <a:t>1 eV = 1.602 x 10</a:t>
            </a:r>
            <a:r>
              <a:rPr lang="en-AU" baseline="30000" dirty="0"/>
              <a:t>-19</a:t>
            </a:r>
            <a:r>
              <a:rPr lang="en-AU" dirty="0"/>
              <a:t> J </a:t>
            </a:r>
          </a:p>
          <a:p>
            <a:r>
              <a:rPr lang="en-AU" dirty="0"/>
              <a:t>The energy equivalent of 1 unified mass unit (u) = 931.5 MeV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915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1979613" cy="404813"/>
          </a:xfrm>
        </p:spPr>
        <p:txBody>
          <a:bodyPr/>
          <a:lstStyle/>
          <a:p>
            <a:pPr algn="l"/>
            <a:r>
              <a:rPr lang="en-US" altLang="en-US" sz="2000"/>
              <a:t>Nuclear Fission</a:t>
            </a: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692150"/>
            <a:ext cx="3313113" cy="234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2349500"/>
            <a:ext cx="47244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3995738" y="981075"/>
            <a:ext cx="48609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FF6600"/>
                </a:solidFill>
                <a:latin typeface="Arial" charset="0"/>
              </a:rPr>
              <a:t>Only one naturally occurring isotope will </a:t>
            </a:r>
            <a:r>
              <a:rPr lang="en-US" altLang="en-US">
                <a:solidFill>
                  <a:srgbClr val="0000FF"/>
                </a:solidFill>
                <a:latin typeface="Arial" charset="0"/>
              </a:rPr>
              <a:t>spontaneously</a:t>
            </a:r>
            <a:r>
              <a:rPr lang="en-US" altLang="en-US" b="1">
                <a:solidFill>
                  <a:srgbClr val="FF6600"/>
                </a:solidFill>
                <a:latin typeface="Arial" charset="0"/>
              </a:rPr>
              <a:t> </a:t>
            </a:r>
            <a:r>
              <a:rPr lang="en-US" altLang="en-US">
                <a:solidFill>
                  <a:srgbClr val="FF6600"/>
                </a:solidFill>
                <a:latin typeface="Arial" charset="0"/>
              </a:rPr>
              <a:t>undergo fission. That isotope is uranium-235. </a:t>
            </a:r>
          </a:p>
        </p:txBody>
      </p:sp>
    </p:spTree>
    <p:extLst>
      <p:ext uri="{BB962C8B-B14F-4D97-AF65-F5344CB8AC3E}">
        <p14:creationId xmlns:p14="http://schemas.microsoft.com/office/powerpoint/2010/main" val="1396989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60648"/>
            <a:ext cx="5286375" cy="34607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AU" altLang="en-US" sz="1800" dirty="0"/>
              <a:t>Einstein’s Mass-Energy Equation.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63459" y="908720"/>
            <a:ext cx="87153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339933"/>
                </a:solidFill>
              </a:rPr>
              <a:t>Albert Einstein's special theory of relativity shows that mass is a form of energy. The relationship between these two quantities is given by his famous equation</a:t>
            </a:r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2286000"/>
            <a:ext cx="70104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211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46075"/>
            <a:ext cx="5286375" cy="34607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AU" altLang="en-US" sz="1800"/>
              <a:t>Atomic mass.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868363"/>
            <a:ext cx="6750050" cy="47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5786438"/>
            <a:ext cx="7358062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174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46075"/>
            <a:ext cx="5286375" cy="34607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AU" altLang="en-US" sz="1800"/>
              <a:t>Example 2.5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8851900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2519363"/>
            <a:ext cx="6692900" cy="276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4658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46075"/>
            <a:ext cx="5286375" cy="346075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AU" altLang="en-US" sz="1800"/>
              <a:t>Example 2.6</a:t>
            </a: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14313"/>
            <a:ext cx="8999538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1806575"/>
            <a:ext cx="6653212" cy="28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5143500"/>
            <a:ext cx="6921500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0108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AU" dirty="0"/>
              <a:t>Your turn!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/>
          <a:lstStyle/>
          <a:p>
            <a:r>
              <a:rPr lang="en-AU" dirty="0"/>
              <a:t>Find the energy equivalent of a free proton in:</a:t>
            </a:r>
          </a:p>
          <a:p>
            <a:r>
              <a:rPr lang="en-AU" dirty="0"/>
              <a:t>A) Joule (J)</a:t>
            </a:r>
          </a:p>
          <a:p>
            <a:r>
              <a:rPr lang="en-AU" dirty="0"/>
              <a:t>B) Electron volt (eV)</a:t>
            </a:r>
          </a:p>
        </p:txBody>
      </p:sp>
    </p:spTree>
    <p:extLst>
      <p:ext uri="{BB962C8B-B14F-4D97-AF65-F5344CB8AC3E}">
        <p14:creationId xmlns:p14="http://schemas.microsoft.com/office/powerpoint/2010/main" val="35322342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AU" dirty="0"/>
              <a:t>Your turn!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80728"/>
                <a:ext cx="8229600" cy="514543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The total mass of one atom of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AU" sz="240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sPre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𝑇𝑟𝑖𝑡𝑖𝑢𝑚</m:t>
                        </m:r>
                      </m:e>
                    </m:d>
                  </m:oMath>
                </a14:m>
                <a:r>
                  <a:rPr lang="en-AU" sz="2400" dirty="0"/>
                  <a:t> is 3.016049 u. Calculate to 3 significant figures the nuclear binding energy per nucleon for this atom.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80728"/>
                <a:ext cx="8229600" cy="5145435"/>
              </a:xfrm>
              <a:blipFill>
                <a:blip r:embed="rId2"/>
                <a:stretch>
                  <a:fillRect l="-1111" t="-8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5842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AU" dirty="0"/>
              <a:t>Nuclear Reaction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361459"/>
          </a:xfrm>
        </p:spPr>
        <p:txBody>
          <a:bodyPr/>
          <a:lstStyle/>
          <a:p>
            <a:r>
              <a:rPr lang="en-AU" dirty="0"/>
              <a:t>Similar to calculating binding energy within a nucleus except we get the mass defect from the difference in mass between the reactants (more mass) and the products (less mass)</a:t>
            </a:r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5" y="3284984"/>
            <a:ext cx="57340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1633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08649" y="404664"/>
            <a:ext cx="5286375" cy="346075"/>
          </a:xfrm>
        </p:spPr>
        <p:txBody>
          <a:bodyPr>
            <a:noAutofit/>
          </a:bodyPr>
          <a:lstStyle/>
          <a:p>
            <a:pPr algn="l" eaLnBrk="1" hangingPunct="1"/>
            <a:r>
              <a:rPr lang="en-AU" altLang="en-US" sz="2400" dirty="0"/>
              <a:t>Biological Effects of Radiation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14313" y="928688"/>
            <a:ext cx="8715375" cy="489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B050"/>
                </a:solidFill>
              </a:rPr>
              <a:t>When ionising radiation interacts with living cells it transfers its energy to the individual atoms that make up the cell. </a:t>
            </a:r>
          </a:p>
          <a:p>
            <a:pPr eaLnBrk="1" hangingPunct="1"/>
            <a:endParaRPr lang="en-US" altLang="en-US" sz="2400">
              <a:solidFill>
                <a:srgbClr val="00B050"/>
              </a:solidFill>
            </a:endParaRPr>
          </a:p>
          <a:p>
            <a:pPr eaLnBrk="1" hangingPunct="1"/>
            <a:r>
              <a:rPr lang="en-US" altLang="en-US" sz="2400">
                <a:solidFill>
                  <a:srgbClr val="00B050"/>
                </a:solidFill>
              </a:rPr>
              <a:t>This may cause damage to the cell by ionisation and the formation of extremely chemically reactive atoms or groups of atoms known as free radicals.</a:t>
            </a:r>
          </a:p>
          <a:p>
            <a:pPr eaLnBrk="1" hangingPunct="1"/>
            <a:endParaRPr lang="en-US" altLang="en-US" sz="2400">
              <a:solidFill>
                <a:srgbClr val="00B050"/>
              </a:solidFill>
            </a:endParaRPr>
          </a:p>
          <a:p>
            <a:pPr eaLnBrk="1" hangingPunct="1"/>
            <a:r>
              <a:rPr lang="en-US" altLang="en-US" sz="2400">
                <a:solidFill>
                  <a:srgbClr val="00B050"/>
                </a:solidFill>
              </a:rPr>
              <a:t>Where atoms or molecules are ionised, this can cause a change in the cell processes and cell chemistry.</a:t>
            </a:r>
          </a:p>
          <a:p>
            <a:pPr eaLnBrk="1" hangingPunct="1"/>
            <a:endParaRPr lang="en-US" altLang="en-US" sz="2400">
              <a:solidFill>
                <a:srgbClr val="00B050"/>
              </a:solidFill>
            </a:endParaRPr>
          </a:p>
          <a:p>
            <a:pPr eaLnBrk="1" hangingPunct="1"/>
            <a:r>
              <a:rPr lang="en-US" altLang="en-US" sz="2400">
                <a:solidFill>
                  <a:srgbClr val="00B050"/>
                </a:solidFill>
              </a:rPr>
              <a:t>If DNA molecules are ionised for example, the effect may be the prevention of cell division, the premature death of the cell or a permanent genetic modification.</a:t>
            </a:r>
          </a:p>
        </p:txBody>
      </p:sp>
    </p:spTree>
    <p:extLst>
      <p:ext uri="{BB962C8B-B14F-4D97-AF65-F5344CB8AC3E}">
        <p14:creationId xmlns:p14="http://schemas.microsoft.com/office/powerpoint/2010/main" val="5688057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3200"/>
              <a:t>Student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3" y="1268413"/>
            <a:ext cx="6696075" cy="5113337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AU" dirty="0"/>
              <a:t>What I learnt today…..</a:t>
            </a:r>
          </a:p>
          <a:p>
            <a:pPr>
              <a:defRPr/>
            </a:pPr>
            <a:endParaRPr lang="en-AU" dirty="0"/>
          </a:p>
          <a:p>
            <a:pPr>
              <a:defRPr/>
            </a:pPr>
            <a:endParaRPr lang="en-AU" dirty="0"/>
          </a:p>
          <a:p>
            <a:pPr marL="0" indent="0">
              <a:buFontTx/>
              <a:buNone/>
              <a:defRPr/>
            </a:pPr>
            <a:endParaRPr lang="en-AU" dirty="0"/>
          </a:p>
          <a:p>
            <a:pPr>
              <a:defRPr/>
            </a:pPr>
            <a:endParaRPr lang="en-AU" dirty="0"/>
          </a:p>
          <a:p>
            <a:pPr>
              <a:defRPr/>
            </a:pPr>
            <a:endParaRPr lang="en-AU" dirty="0"/>
          </a:p>
          <a:p>
            <a:pPr>
              <a:defRPr/>
            </a:pPr>
            <a:r>
              <a:rPr lang="en-AU" dirty="0"/>
              <a:t>What I need to revise….</a:t>
            </a:r>
          </a:p>
          <a:p>
            <a:pPr>
              <a:defRPr/>
            </a:pPr>
            <a:endParaRPr lang="en-AU" dirty="0"/>
          </a:p>
          <a:p>
            <a:pPr>
              <a:defRPr/>
            </a:pPr>
            <a:endParaRPr lang="en-AU" dirty="0"/>
          </a:p>
          <a:p>
            <a:pPr>
              <a:defRPr/>
            </a:pPr>
            <a:endParaRPr lang="en-AU" dirty="0"/>
          </a:p>
          <a:p>
            <a:pPr>
              <a:defRPr/>
            </a:pPr>
            <a:r>
              <a:rPr lang="en-AU" sz="1000" dirty="0"/>
              <a:t>Images </a:t>
            </a:r>
            <a:r>
              <a:rPr lang="en-AU" sz="1000"/>
              <a:t>by clipart</a:t>
            </a:r>
            <a:endParaRPr lang="en-AU" sz="1000" dirty="0"/>
          </a:p>
        </p:txBody>
      </p:sp>
      <p:pic>
        <p:nvPicPr>
          <p:cNvPr id="38916" name="Picture 2" descr="C:\Users\E0118401\AppData\Local\Microsoft\Windows\Temporary Internet Files\Content.IE5\HTWHZSET\brain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357563"/>
            <a:ext cx="1700213" cy="170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3" descr="C:\Users\E0118401\AppData\Local\Microsoft\Windows\Temporary Internet Files\Content.IE5\J96TNGMY\brainstorming_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908050"/>
            <a:ext cx="1093787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303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1979613" cy="404813"/>
          </a:xfrm>
        </p:spPr>
        <p:txBody>
          <a:bodyPr/>
          <a:lstStyle/>
          <a:p>
            <a:pPr algn="l"/>
            <a:r>
              <a:rPr lang="en-US" altLang="en-US" sz="2000" dirty="0"/>
              <a:t>Slow Neutrons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4005263"/>
            <a:ext cx="2376487" cy="209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468313" y="692150"/>
            <a:ext cx="77755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FF6600"/>
                </a:solidFill>
                <a:latin typeface="Arial" charset="0"/>
              </a:rPr>
              <a:t>It is far more common for fission to be initiated when nuclei are bombarded with slow-moving neutrons. 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395288" y="1773238"/>
            <a:ext cx="828040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latin typeface="Arial" charset="0"/>
              </a:rPr>
              <a:t>When a slow-moving neutron collides with a nucleus it is temporarily absorbed, producing a very unstable isotope with very short half-life. This isotope then splits into two fission fragments, and releases energy.</a:t>
            </a:r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468313" y="3213100"/>
            <a:ext cx="72009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FF6600"/>
                </a:solidFill>
                <a:latin typeface="Arial" charset="0"/>
              </a:rPr>
              <a:t>Three isotopes are fissionable under these circumstances — naturally occurring uranium-235, artificially produced uranium-233, and plutonium -239.</a:t>
            </a:r>
          </a:p>
        </p:txBody>
      </p:sp>
    </p:spTree>
    <p:extLst>
      <p:ext uri="{BB962C8B-B14F-4D97-AF65-F5344CB8AC3E}">
        <p14:creationId xmlns:p14="http://schemas.microsoft.com/office/powerpoint/2010/main" val="2864646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4932363" cy="404813"/>
          </a:xfrm>
        </p:spPr>
        <p:txBody>
          <a:bodyPr/>
          <a:lstStyle/>
          <a:p>
            <a:pPr algn="l"/>
            <a:r>
              <a:rPr lang="en-US" altLang="en-US" sz="2000" dirty="0"/>
              <a:t>Nuclear Fission – Variable Outcomes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958850"/>
            <a:ext cx="1655763" cy="146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484438" y="766763"/>
            <a:ext cx="6119812" cy="201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Arial" charset="0"/>
              </a:rPr>
              <a:t>The fission fragments are not always the same, even when the same initial nucleus is used, although some pairs occur more frequently than others. </a:t>
            </a:r>
          </a:p>
          <a:p>
            <a:r>
              <a:rPr lang="en-US" altLang="en-US">
                <a:solidFill>
                  <a:srgbClr val="0000FF"/>
                </a:solidFill>
                <a:latin typeface="Arial" charset="0"/>
              </a:rPr>
              <a:t>One fragment often has a mass of approximately 140, while the other fragment has a mass of about 90. Some possible equations for the fission of uranium-235 set off by the absorption of a neutron are: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2051050" y="4386263"/>
            <a:ext cx="64817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AU"/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0" y="32718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AU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AU"/>
          </a:p>
        </p:txBody>
      </p:sp>
      <p:pic>
        <p:nvPicPr>
          <p:cNvPr id="14366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668713"/>
            <a:ext cx="842962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60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1979613" cy="404813"/>
          </a:xfrm>
        </p:spPr>
        <p:txBody>
          <a:bodyPr/>
          <a:lstStyle/>
          <a:p>
            <a:pPr algn="l"/>
            <a:r>
              <a:rPr lang="en-US" altLang="en-US" sz="2000" dirty="0"/>
              <a:t>Chain Reactions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AU"/>
          </a:p>
        </p:txBody>
      </p:sp>
      <p:pic>
        <p:nvPicPr>
          <p:cNvPr id="13323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1700213"/>
            <a:ext cx="6115050" cy="458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971550" y="620713"/>
            <a:ext cx="68405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Arial" charset="0"/>
              </a:rPr>
              <a:t>A chain reaction occurs when neutrons, emitted from the decay of one atom, are free to initiate fission in surrounding nuclei.</a:t>
            </a:r>
          </a:p>
        </p:txBody>
      </p:sp>
    </p:spTree>
    <p:extLst>
      <p:ext uri="{BB962C8B-B14F-4D97-AF65-F5344CB8AC3E}">
        <p14:creationId xmlns:p14="http://schemas.microsoft.com/office/powerpoint/2010/main" val="145490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3851275" cy="404813"/>
          </a:xfrm>
        </p:spPr>
        <p:txBody>
          <a:bodyPr/>
          <a:lstStyle/>
          <a:p>
            <a:pPr algn="l"/>
            <a:r>
              <a:rPr lang="en-US" altLang="en-US" sz="2000" dirty="0"/>
              <a:t>Uncontrolled Chain Reactions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AU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23850" y="404813"/>
            <a:ext cx="842486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Arial" charset="0"/>
              </a:rPr>
              <a:t>An uncontrolled chain reaction occurs when every free neutron goes on to produce another fission reaction. It occurs in nuclear bombs and releases an enormous amount of energy.</a:t>
            </a:r>
          </a:p>
        </p:txBody>
      </p: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1341438"/>
            <a:ext cx="6553200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809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3851275" cy="404813"/>
          </a:xfrm>
        </p:spPr>
        <p:txBody>
          <a:bodyPr/>
          <a:lstStyle/>
          <a:p>
            <a:pPr algn="l"/>
            <a:r>
              <a:rPr lang="en-US" altLang="en-US" sz="2000" dirty="0"/>
              <a:t>Controlled Chain Reactions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AU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323850" y="404813"/>
            <a:ext cx="842486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FF"/>
                </a:solidFill>
                <a:latin typeface="Arial" charset="0"/>
              </a:rPr>
              <a:t>Some, or all, of the free neutrons could be absorbed by a material that is not fissionable. This would mean that the absorbed neutron would not cause another fission. Depending on the number of absorbed neutrons, the chain may continue at a slower rate or simply die out.</a:t>
            </a: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839913"/>
            <a:ext cx="8713788" cy="432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6481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133350"/>
            <a:ext cx="5286375" cy="346075"/>
          </a:xfrm>
        </p:spPr>
        <p:txBody>
          <a:bodyPr>
            <a:noAutofit/>
          </a:bodyPr>
          <a:lstStyle/>
          <a:p>
            <a:pPr algn="l" eaLnBrk="1" hangingPunct="1"/>
            <a:r>
              <a:rPr lang="en-AU" altLang="en-US" sz="2000" dirty="0"/>
              <a:t>Critical Mass</a:t>
            </a:r>
          </a:p>
        </p:txBody>
      </p:sp>
      <p:sp>
        <p:nvSpPr>
          <p:cNvPr id="17411" name="Rectangle 5"/>
          <p:cNvSpPr>
            <a:spLocks noChangeArrowheads="1"/>
          </p:cNvSpPr>
          <p:nvPr/>
        </p:nvSpPr>
        <p:spPr bwMode="auto">
          <a:xfrm>
            <a:off x="395536" y="466725"/>
            <a:ext cx="83581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339933"/>
                </a:solidFill>
              </a:rPr>
              <a:t>Critical mass refers to the mass of fissile material required to sustain an </a:t>
            </a:r>
            <a:r>
              <a:rPr lang="en-US" altLang="en-US" sz="2400" i="1" dirty="0">
                <a:solidFill>
                  <a:srgbClr val="C00000"/>
                </a:solidFill>
              </a:rPr>
              <a:t>uncontrolled chain reaction </a:t>
            </a:r>
            <a:r>
              <a:rPr lang="en-US" altLang="en-US" sz="2400" i="1" dirty="0">
                <a:solidFill>
                  <a:srgbClr val="339933"/>
                </a:solidFill>
              </a:rPr>
              <a:t>such </a:t>
            </a:r>
            <a:r>
              <a:rPr lang="en-US" altLang="en-US" sz="2400" dirty="0">
                <a:solidFill>
                  <a:srgbClr val="339933"/>
                </a:solidFill>
              </a:rPr>
              <a:t>as that which occurs in an atom bomb.</a:t>
            </a:r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000250"/>
            <a:ext cx="4929187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6000750"/>
            <a:ext cx="2994025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507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1917</Words>
  <Application>Microsoft Office PowerPoint</Application>
  <PresentationFormat>On-screen Show (4:3)</PresentationFormat>
  <Paragraphs>185</Paragraphs>
  <Slides>38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Cambria Math</vt:lpstr>
      <vt:lpstr>Office Theme</vt:lpstr>
      <vt:lpstr>WEEK 9</vt:lpstr>
      <vt:lpstr>PowerPoint Presentation</vt:lpstr>
      <vt:lpstr>Nuclear Fission</vt:lpstr>
      <vt:lpstr>Slow Neutrons</vt:lpstr>
      <vt:lpstr>Nuclear Fission – Variable Outcomes</vt:lpstr>
      <vt:lpstr>Chain Reactions</vt:lpstr>
      <vt:lpstr>Uncontrolled Chain Reactions</vt:lpstr>
      <vt:lpstr>Controlled Chain Reactions</vt:lpstr>
      <vt:lpstr>Critical Mass</vt:lpstr>
      <vt:lpstr>Critical Mass</vt:lpstr>
      <vt:lpstr>Critical mass</vt:lpstr>
      <vt:lpstr>Nuclear Reactors</vt:lpstr>
      <vt:lpstr>Nuclear Reactors</vt:lpstr>
      <vt:lpstr>Nuclear Reactor Design</vt:lpstr>
      <vt:lpstr>Nuclear Reactor Design</vt:lpstr>
      <vt:lpstr>Nuclear Reactor Design</vt:lpstr>
      <vt:lpstr>Fast Breeder Reactors</vt:lpstr>
      <vt:lpstr>Nuclear Fusion</vt:lpstr>
      <vt:lpstr>PowerPoint Presentation</vt:lpstr>
      <vt:lpstr>Typical Fusion Reactions</vt:lpstr>
      <vt:lpstr>Deuterium – Tritium Fusion</vt:lpstr>
      <vt:lpstr>Fusion Reactors</vt:lpstr>
      <vt:lpstr>Hydrogen Bomb</vt:lpstr>
      <vt:lpstr>Binding Energy</vt:lpstr>
      <vt:lpstr>Nuclear Binding Energy</vt:lpstr>
      <vt:lpstr>Binding Energy</vt:lpstr>
      <vt:lpstr>Mass Defect</vt:lpstr>
      <vt:lpstr>Mass Defect Calculation</vt:lpstr>
      <vt:lpstr>The Electron Volt (eV)</vt:lpstr>
      <vt:lpstr>Einstein’s Mass-Energy Equation.</vt:lpstr>
      <vt:lpstr>Atomic mass.</vt:lpstr>
      <vt:lpstr>Example 2.5</vt:lpstr>
      <vt:lpstr>Example 2.6</vt:lpstr>
      <vt:lpstr>Your turn!</vt:lpstr>
      <vt:lpstr>Your turn!</vt:lpstr>
      <vt:lpstr>Nuclear Reaction Calculations</vt:lpstr>
      <vt:lpstr>Biological Effects of Radiation</vt:lpstr>
      <vt:lpstr>Student Feedback</vt:lpstr>
    </vt:vector>
  </TitlesOfParts>
  <Company>SIDE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9</dc:title>
  <dc:creator>WALLACE Ian</dc:creator>
  <cp:lastModifiedBy>FORBES Brendan [SIDE - Sch of Isol &amp; Dist Edu]</cp:lastModifiedBy>
  <cp:revision>36</cp:revision>
  <dcterms:created xsi:type="dcterms:W3CDTF">2017-11-22T05:54:29Z</dcterms:created>
  <dcterms:modified xsi:type="dcterms:W3CDTF">2023-12-11T02:46:52Z</dcterms:modified>
</cp:coreProperties>
</file>