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83" r:id="rId4"/>
    <p:sldId id="281" r:id="rId5"/>
    <p:sldId id="258" r:id="rId6"/>
    <p:sldId id="282" r:id="rId7"/>
    <p:sldId id="284" r:id="rId8"/>
    <p:sldId id="277" r:id="rId9"/>
    <p:sldId id="288" r:id="rId10"/>
    <p:sldId id="289" r:id="rId11"/>
    <p:sldId id="290" r:id="rId12"/>
    <p:sldId id="286" r:id="rId13"/>
    <p:sldId id="267" r:id="rId14"/>
    <p:sldId id="268" r:id="rId15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660"/>
  </p:normalViewPr>
  <p:slideViewPr>
    <p:cSldViewPr>
      <p:cViewPr varScale="1">
        <p:scale>
          <a:sx n="116" d="100"/>
          <a:sy n="116" d="100"/>
        </p:scale>
        <p:origin x="74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4D7A7-70E9-44B1-863E-B363A96D221C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036763B-30C7-4CA4-957A-7758830F4B01}">
      <dgm:prSet phldrT="[Текст]"/>
      <dgm:spPr/>
      <dgm:t>
        <a:bodyPr/>
        <a:lstStyle/>
        <a:p>
          <a:r>
            <a:rPr lang="ru-RU" dirty="0"/>
            <a:t>Предмет исследования</a:t>
          </a:r>
        </a:p>
      </dgm:t>
    </dgm:pt>
    <dgm:pt modelId="{29691FE0-F6C4-4F94-B39B-9154D0C55EAE}" type="parTrans" cxnId="{57487283-75FC-476C-9F02-22E2A3BA8E8C}">
      <dgm:prSet/>
      <dgm:spPr/>
      <dgm:t>
        <a:bodyPr/>
        <a:lstStyle/>
        <a:p>
          <a:endParaRPr lang="ru-RU"/>
        </a:p>
      </dgm:t>
    </dgm:pt>
    <dgm:pt modelId="{D854F41A-17A5-4650-95FC-9E746E8C2247}" type="sibTrans" cxnId="{57487283-75FC-476C-9F02-22E2A3BA8E8C}">
      <dgm:prSet/>
      <dgm:spPr/>
      <dgm:t>
        <a:bodyPr/>
        <a:lstStyle/>
        <a:p>
          <a:endParaRPr lang="ru-RU"/>
        </a:p>
      </dgm:t>
    </dgm:pt>
    <dgm:pt modelId="{5DB68F5C-96D1-4DCF-B709-DA98C74E0DAC}">
      <dgm:prSet phldrT="[Текст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База данных банка</a:t>
          </a:r>
        </a:p>
      </dgm:t>
    </dgm:pt>
    <dgm:pt modelId="{053D7C49-6300-49C8-9787-8621CB4EE69C}" type="parTrans" cxnId="{963A4B44-E3EF-416D-8EC4-C9ABB4A92C4E}">
      <dgm:prSet/>
      <dgm:spPr/>
      <dgm:t>
        <a:bodyPr/>
        <a:lstStyle/>
        <a:p>
          <a:endParaRPr lang="ru-RU"/>
        </a:p>
      </dgm:t>
    </dgm:pt>
    <dgm:pt modelId="{33819B6E-F947-4FA0-9F0D-AFEA3F26341D}" type="sibTrans" cxnId="{963A4B44-E3EF-416D-8EC4-C9ABB4A92C4E}">
      <dgm:prSet/>
      <dgm:spPr/>
      <dgm:t>
        <a:bodyPr/>
        <a:lstStyle/>
        <a:p>
          <a:endParaRPr lang="ru-RU"/>
        </a:p>
      </dgm:t>
    </dgm:pt>
    <dgm:pt modelId="{7E667091-4D59-4C64-B0EB-6BBE5E7F9CAE}">
      <dgm:prSet phldrT="[Текст]"/>
      <dgm:spPr/>
      <dgm:t>
        <a:bodyPr/>
        <a:lstStyle/>
        <a:p>
          <a:r>
            <a:rPr lang="ru-RU" dirty="0"/>
            <a:t>Объект исследования</a:t>
          </a:r>
        </a:p>
      </dgm:t>
    </dgm:pt>
    <dgm:pt modelId="{09A93E91-C12C-4F2F-8F22-BEE4C87FBC03}" type="parTrans" cxnId="{365A7E5B-19C7-46F4-9B2F-3D574F0E1AB1}">
      <dgm:prSet/>
      <dgm:spPr/>
      <dgm:t>
        <a:bodyPr/>
        <a:lstStyle/>
        <a:p>
          <a:endParaRPr lang="ru-RU"/>
        </a:p>
      </dgm:t>
    </dgm:pt>
    <dgm:pt modelId="{2C8C8428-C044-4F2F-B833-E9356FC15665}" type="sibTrans" cxnId="{365A7E5B-19C7-46F4-9B2F-3D574F0E1AB1}">
      <dgm:prSet/>
      <dgm:spPr/>
      <dgm:t>
        <a:bodyPr/>
        <a:lstStyle/>
        <a:p>
          <a:endParaRPr lang="ru-RU"/>
        </a:p>
      </dgm:t>
    </dgm:pt>
    <dgm:pt modelId="{6AD28D94-4CA9-476A-9676-701CB650750C}">
      <dgm:prSet phldrT="[Текст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ru-RU" dirty="0">
              <a:solidFill>
                <a:schemeClr val="bg1"/>
              </a:solidFill>
            </a:rPr>
            <a:t>Банк</a:t>
          </a:r>
        </a:p>
      </dgm:t>
    </dgm:pt>
    <dgm:pt modelId="{47643D6A-3B2D-40DD-9005-D7AF58D7E096}" type="parTrans" cxnId="{D03DB9EE-9A74-4508-9144-A7FA9D755F09}">
      <dgm:prSet/>
      <dgm:spPr/>
      <dgm:t>
        <a:bodyPr/>
        <a:lstStyle/>
        <a:p>
          <a:endParaRPr lang="ru-RU"/>
        </a:p>
      </dgm:t>
    </dgm:pt>
    <dgm:pt modelId="{24DBAAB9-3C34-4A2B-B658-E66164BE30AD}" type="sibTrans" cxnId="{D03DB9EE-9A74-4508-9144-A7FA9D755F09}">
      <dgm:prSet/>
      <dgm:spPr/>
      <dgm:t>
        <a:bodyPr/>
        <a:lstStyle/>
        <a:p>
          <a:endParaRPr lang="ru-RU"/>
        </a:p>
      </dgm:t>
    </dgm:pt>
    <dgm:pt modelId="{8F708E0C-0D5B-4A33-8B35-7697281AE094}" type="pres">
      <dgm:prSet presAssocID="{C6C4D7A7-70E9-44B1-863E-B363A96D221C}" presName="linear" presStyleCnt="0">
        <dgm:presLayoutVars>
          <dgm:dir/>
          <dgm:animLvl val="lvl"/>
          <dgm:resizeHandles val="exact"/>
        </dgm:presLayoutVars>
      </dgm:prSet>
      <dgm:spPr/>
    </dgm:pt>
    <dgm:pt modelId="{A3E14281-0E57-4988-A788-573EC33A5924}" type="pres">
      <dgm:prSet presAssocID="{5036763B-30C7-4CA4-957A-7758830F4B01}" presName="parentLin" presStyleCnt="0"/>
      <dgm:spPr/>
    </dgm:pt>
    <dgm:pt modelId="{0405BB98-0A68-4992-AAF3-C156039D4A36}" type="pres">
      <dgm:prSet presAssocID="{5036763B-30C7-4CA4-957A-7758830F4B01}" presName="parentLeftMargin" presStyleLbl="node1" presStyleIdx="0" presStyleCnt="2"/>
      <dgm:spPr/>
    </dgm:pt>
    <dgm:pt modelId="{3551DA85-DAEC-4426-81A5-29FE33CBD9DF}" type="pres">
      <dgm:prSet presAssocID="{5036763B-30C7-4CA4-957A-7758830F4B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921463-18BF-4268-A3CB-C6390A05384B}" type="pres">
      <dgm:prSet presAssocID="{5036763B-30C7-4CA4-957A-7758830F4B01}" presName="negativeSpace" presStyleCnt="0"/>
      <dgm:spPr/>
    </dgm:pt>
    <dgm:pt modelId="{5C966009-50A6-4EDA-9093-D83B22D2B31A}" type="pres">
      <dgm:prSet presAssocID="{5036763B-30C7-4CA4-957A-7758830F4B01}" presName="childText" presStyleLbl="conFgAcc1" presStyleIdx="0" presStyleCnt="2">
        <dgm:presLayoutVars>
          <dgm:bulletEnabled val="1"/>
        </dgm:presLayoutVars>
      </dgm:prSet>
      <dgm:spPr/>
    </dgm:pt>
    <dgm:pt modelId="{590BA65F-B72C-4F66-BD48-15B109CB2932}" type="pres">
      <dgm:prSet presAssocID="{D854F41A-17A5-4650-95FC-9E746E8C2247}" presName="spaceBetweenRectangles" presStyleCnt="0"/>
      <dgm:spPr/>
    </dgm:pt>
    <dgm:pt modelId="{A70BA813-C10B-4811-9F72-816B5E0B0342}" type="pres">
      <dgm:prSet presAssocID="{7E667091-4D59-4C64-B0EB-6BBE5E7F9CAE}" presName="parentLin" presStyleCnt="0"/>
      <dgm:spPr/>
    </dgm:pt>
    <dgm:pt modelId="{AD4F92F9-2914-401E-9E90-00E53BF675D4}" type="pres">
      <dgm:prSet presAssocID="{7E667091-4D59-4C64-B0EB-6BBE5E7F9CAE}" presName="parentLeftMargin" presStyleLbl="node1" presStyleIdx="0" presStyleCnt="2"/>
      <dgm:spPr/>
    </dgm:pt>
    <dgm:pt modelId="{716E7762-C070-4B8E-8C09-9EA9BD4CFEC1}" type="pres">
      <dgm:prSet presAssocID="{7E667091-4D59-4C64-B0EB-6BBE5E7F9C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1F364C-A70F-4E6B-A431-A563809B6AA9}" type="pres">
      <dgm:prSet presAssocID="{7E667091-4D59-4C64-B0EB-6BBE5E7F9CAE}" presName="negativeSpace" presStyleCnt="0"/>
      <dgm:spPr/>
    </dgm:pt>
    <dgm:pt modelId="{000C0516-8CDD-4F3D-9599-5BAB6967E29B}" type="pres">
      <dgm:prSet presAssocID="{7E667091-4D59-4C64-B0EB-6BBE5E7F9C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ECC91B-6F96-4688-8801-0400FD7219A4}" type="presOf" srcId="{7E667091-4D59-4C64-B0EB-6BBE5E7F9CAE}" destId="{AD4F92F9-2914-401E-9E90-00E53BF675D4}" srcOrd="0" destOrd="0" presId="urn:microsoft.com/office/officeart/2005/8/layout/list1"/>
    <dgm:cxn modelId="{365A7E5B-19C7-46F4-9B2F-3D574F0E1AB1}" srcId="{C6C4D7A7-70E9-44B1-863E-B363A96D221C}" destId="{7E667091-4D59-4C64-B0EB-6BBE5E7F9CAE}" srcOrd="1" destOrd="0" parTransId="{09A93E91-C12C-4F2F-8F22-BEE4C87FBC03}" sibTransId="{2C8C8428-C044-4F2F-B833-E9356FC15665}"/>
    <dgm:cxn modelId="{963A4B44-E3EF-416D-8EC4-C9ABB4A92C4E}" srcId="{5036763B-30C7-4CA4-957A-7758830F4B01}" destId="{5DB68F5C-96D1-4DCF-B709-DA98C74E0DAC}" srcOrd="0" destOrd="0" parTransId="{053D7C49-6300-49C8-9787-8621CB4EE69C}" sibTransId="{33819B6E-F947-4FA0-9F0D-AFEA3F26341D}"/>
    <dgm:cxn modelId="{57487283-75FC-476C-9F02-22E2A3BA8E8C}" srcId="{C6C4D7A7-70E9-44B1-863E-B363A96D221C}" destId="{5036763B-30C7-4CA4-957A-7758830F4B01}" srcOrd="0" destOrd="0" parTransId="{29691FE0-F6C4-4F94-B39B-9154D0C55EAE}" sibTransId="{D854F41A-17A5-4650-95FC-9E746E8C2247}"/>
    <dgm:cxn modelId="{96E81789-ED8E-40F6-A7BB-0CA2278CA297}" type="presOf" srcId="{5036763B-30C7-4CA4-957A-7758830F4B01}" destId="{0405BB98-0A68-4992-AAF3-C156039D4A36}" srcOrd="0" destOrd="0" presId="urn:microsoft.com/office/officeart/2005/8/layout/list1"/>
    <dgm:cxn modelId="{B179CA95-5CF0-4C34-B985-148F48A08A0C}" type="presOf" srcId="{5036763B-30C7-4CA4-957A-7758830F4B01}" destId="{3551DA85-DAEC-4426-81A5-29FE33CBD9DF}" srcOrd="1" destOrd="0" presId="urn:microsoft.com/office/officeart/2005/8/layout/list1"/>
    <dgm:cxn modelId="{B5C83397-0115-4881-ABFF-51247912B7D7}" type="presOf" srcId="{7E667091-4D59-4C64-B0EB-6BBE5E7F9CAE}" destId="{716E7762-C070-4B8E-8C09-9EA9BD4CFEC1}" srcOrd="1" destOrd="0" presId="urn:microsoft.com/office/officeart/2005/8/layout/list1"/>
    <dgm:cxn modelId="{C8200A99-BD26-42E6-A8B4-D3B7DE8003B1}" type="presOf" srcId="{6AD28D94-4CA9-476A-9676-701CB650750C}" destId="{000C0516-8CDD-4F3D-9599-5BAB6967E29B}" srcOrd="0" destOrd="0" presId="urn:microsoft.com/office/officeart/2005/8/layout/list1"/>
    <dgm:cxn modelId="{A99A7DCA-37C0-4E85-BF29-7163BFDEF734}" type="presOf" srcId="{5DB68F5C-96D1-4DCF-B709-DA98C74E0DAC}" destId="{5C966009-50A6-4EDA-9093-D83B22D2B31A}" srcOrd="0" destOrd="0" presId="urn:microsoft.com/office/officeart/2005/8/layout/list1"/>
    <dgm:cxn modelId="{C79B8CCB-A84B-439C-A1B6-3A8FF5348A34}" type="presOf" srcId="{C6C4D7A7-70E9-44B1-863E-B363A96D221C}" destId="{8F708E0C-0D5B-4A33-8B35-7697281AE094}" srcOrd="0" destOrd="0" presId="urn:microsoft.com/office/officeart/2005/8/layout/list1"/>
    <dgm:cxn modelId="{D03DB9EE-9A74-4508-9144-A7FA9D755F09}" srcId="{7E667091-4D59-4C64-B0EB-6BBE5E7F9CAE}" destId="{6AD28D94-4CA9-476A-9676-701CB650750C}" srcOrd="0" destOrd="0" parTransId="{47643D6A-3B2D-40DD-9005-D7AF58D7E096}" sibTransId="{24DBAAB9-3C34-4A2B-B658-E66164BE30AD}"/>
    <dgm:cxn modelId="{B7DE9F5B-27A6-4E7A-8B50-A3E281F8518D}" type="presParOf" srcId="{8F708E0C-0D5B-4A33-8B35-7697281AE094}" destId="{A3E14281-0E57-4988-A788-573EC33A5924}" srcOrd="0" destOrd="0" presId="urn:microsoft.com/office/officeart/2005/8/layout/list1"/>
    <dgm:cxn modelId="{C37C958E-11BB-467A-9F61-C7FF1345BEDA}" type="presParOf" srcId="{A3E14281-0E57-4988-A788-573EC33A5924}" destId="{0405BB98-0A68-4992-AAF3-C156039D4A36}" srcOrd="0" destOrd="0" presId="urn:microsoft.com/office/officeart/2005/8/layout/list1"/>
    <dgm:cxn modelId="{32FE2FC6-2604-46B0-9309-F29AD447BE38}" type="presParOf" srcId="{A3E14281-0E57-4988-A788-573EC33A5924}" destId="{3551DA85-DAEC-4426-81A5-29FE33CBD9DF}" srcOrd="1" destOrd="0" presId="urn:microsoft.com/office/officeart/2005/8/layout/list1"/>
    <dgm:cxn modelId="{FF11454E-FCA2-431D-AAB4-E1238F18249A}" type="presParOf" srcId="{8F708E0C-0D5B-4A33-8B35-7697281AE094}" destId="{9F921463-18BF-4268-A3CB-C6390A05384B}" srcOrd="1" destOrd="0" presId="urn:microsoft.com/office/officeart/2005/8/layout/list1"/>
    <dgm:cxn modelId="{35F766C6-A9CF-4F1A-A7A6-7B9A83E63C33}" type="presParOf" srcId="{8F708E0C-0D5B-4A33-8B35-7697281AE094}" destId="{5C966009-50A6-4EDA-9093-D83B22D2B31A}" srcOrd="2" destOrd="0" presId="urn:microsoft.com/office/officeart/2005/8/layout/list1"/>
    <dgm:cxn modelId="{8B90A6CA-03D5-43BE-BF80-A49F301A30C9}" type="presParOf" srcId="{8F708E0C-0D5B-4A33-8B35-7697281AE094}" destId="{590BA65F-B72C-4F66-BD48-15B109CB2932}" srcOrd="3" destOrd="0" presId="urn:microsoft.com/office/officeart/2005/8/layout/list1"/>
    <dgm:cxn modelId="{4624EBDD-56D5-45A0-94CF-14B351ED6794}" type="presParOf" srcId="{8F708E0C-0D5B-4A33-8B35-7697281AE094}" destId="{A70BA813-C10B-4811-9F72-816B5E0B0342}" srcOrd="4" destOrd="0" presId="urn:microsoft.com/office/officeart/2005/8/layout/list1"/>
    <dgm:cxn modelId="{193E455C-141E-458C-AA92-5425BCE5A665}" type="presParOf" srcId="{A70BA813-C10B-4811-9F72-816B5E0B0342}" destId="{AD4F92F9-2914-401E-9E90-00E53BF675D4}" srcOrd="0" destOrd="0" presId="urn:microsoft.com/office/officeart/2005/8/layout/list1"/>
    <dgm:cxn modelId="{D0C8765E-AC96-4DA4-9959-EAD94E0AE5AA}" type="presParOf" srcId="{A70BA813-C10B-4811-9F72-816B5E0B0342}" destId="{716E7762-C070-4B8E-8C09-9EA9BD4CFEC1}" srcOrd="1" destOrd="0" presId="urn:microsoft.com/office/officeart/2005/8/layout/list1"/>
    <dgm:cxn modelId="{18DC1616-576C-404A-AFE4-41F22397540C}" type="presParOf" srcId="{8F708E0C-0D5B-4A33-8B35-7697281AE094}" destId="{9D1F364C-A70F-4E6B-A431-A563809B6AA9}" srcOrd="5" destOrd="0" presId="urn:microsoft.com/office/officeart/2005/8/layout/list1"/>
    <dgm:cxn modelId="{3F8D1536-979F-4719-8664-DB5ECC47C1B8}" type="presParOf" srcId="{8F708E0C-0D5B-4A33-8B35-7697281AE094}" destId="{000C0516-8CDD-4F3D-9599-5BAB6967E2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66009-50A6-4EDA-9093-D83B22D2B31A}">
      <dsp:nvSpPr>
        <dsp:cNvPr id="0" name=""/>
        <dsp:cNvSpPr/>
      </dsp:nvSpPr>
      <dsp:spPr>
        <a:xfrm>
          <a:off x="0" y="707064"/>
          <a:ext cx="6604508" cy="1403325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83" tIns="687324" rIns="51258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dirty="0">
              <a:solidFill>
                <a:schemeClr val="bg1"/>
              </a:solidFill>
            </a:rPr>
            <a:t>База данных банка</a:t>
          </a:r>
        </a:p>
      </dsp:txBody>
      <dsp:txXfrm>
        <a:off x="0" y="707064"/>
        <a:ext cx="6604508" cy="1403325"/>
      </dsp:txXfrm>
    </dsp:sp>
    <dsp:sp modelId="{3551DA85-DAEC-4426-81A5-29FE33CBD9DF}">
      <dsp:nvSpPr>
        <dsp:cNvPr id="0" name=""/>
        <dsp:cNvSpPr/>
      </dsp:nvSpPr>
      <dsp:spPr>
        <a:xfrm>
          <a:off x="330225" y="219984"/>
          <a:ext cx="4623155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744" tIns="0" rIns="17474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Предмет исследования</a:t>
          </a:r>
        </a:p>
      </dsp:txBody>
      <dsp:txXfrm>
        <a:off x="377780" y="267539"/>
        <a:ext cx="4528045" cy="879050"/>
      </dsp:txXfrm>
    </dsp:sp>
    <dsp:sp modelId="{000C0516-8CDD-4F3D-9599-5BAB6967E29B}">
      <dsp:nvSpPr>
        <dsp:cNvPr id="0" name=""/>
        <dsp:cNvSpPr/>
      </dsp:nvSpPr>
      <dsp:spPr>
        <a:xfrm>
          <a:off x="0" y="2775669"/>
          <a:ext cx="6604508" cy="1403325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83" tIns="687324" rIns="51258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300" kern="1200" dirty="0">
              <a:solidFill>
                <a:schemeClr val="bg1"/>
              </a:solidFill>
            </a:rPr>
            <a:t>Банк</a:t>
          </a:r>
        </a:p>
      </dsp:txBody>
      <dsp:txXfrm>
        <a:off x="0" y="2775669"/>
        <a:ext cx="6604508" cy="1403325"/>
      </dsp:txXfrm>
    </dsp:sp>
    <dsp:sp modelId="{716E7762-C070-4B8E-8C09-9EA9BD4CFEC1}">
      <dsp:nvSpPr>
        <dsp:cNvPr id="0" name=""/>
        <dsp:cNvSpPr/>
      </dsp:nvSpPr>
      <dsp:spPr>
        <a:xfrm>
          <a:off x="330225" y="2288589"/>
          <a:ext cx="4623155" cy="97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744" tIns="0" rIns="17474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Объект исследования</a:t>
          </a:r>
        </a:p>
      </dsp:txBody>
      <dsp:txXfrm>
        <a:off x="377780" y="2336144"/>
        <a:ext cx="4528045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79CD6-A10C-4D00-B8AA-6BDD51361CE7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48DD-5276-4344-9226-F50770F522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состоит в том, что для риелтора необходима база данных, для удобного хранения, поиска и редактирования квартир, которые сейчас имеются на продаже. Чтобы это систематизировать и иметь простой доступ, будет создан сайт, который связан с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5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состоит в том, что для риелтора необходима база данных, для удобного хранения, поиска и редактирования квартир, которые сейчас имеются на продаже. Чтобы это систематизировать и иметь простой доступ, будет создан сайт, который связан с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9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состоит в том, что для риелтора необходима база данных, для удобного хранения, поиска и редактирования квартир, которые сейчас имеются на продаже. Чтобы это систематизировать и иметь простой доступ, будет создан сайт, который связан с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0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Инфологическая модель базы данных представляет собой концептуальную модель предметной области.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данной модели определены 4 сущности, их атрибуты и связи между этими сущностями. Она отображена на рисунке 3.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Даталогическая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представляет собой набор сущностей с указанием связей, первичных и внешних ключей.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данной модели определены 4 сущности, атрибуты и первичные (PK) и внешние (подчёркнутые) ключи, а также связи между сущностями. В данной БД используется связь «один-к-одному» и «один-ко-многим». Такой тип связи позволяет поддерживать целостность базы данных. Также связь между таблицами происходит при помощи первичных и внешних ключей. Например, 1 квартира имеет несколько фотографий.</a:t>
            </a:r>
            <a:endParaRPr lang="ru-RU" dirty="0"/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разработки клиентского приложения (сайта) был выбран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удобный редактор кода для кроссплатформенной разработки веб-приложений и облачных приложений.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6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5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0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48DD-5276-4344-9226-F50770F522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3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BC8B-B5EC-47F1-9DB5-D47E1A10FF80}" type="datetime1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4389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79BB-E208-4B93-9CCD-2CEDEBE1CD86}" type="datetime1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9459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1ED1-7C6E-4B8E-8296-E52F0CD2E2F9}" type="datetime1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87172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95F7-477A-4478-91F7-DDF81FD25A61}" type="datetime1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5163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00D3-736E-4E20-9EE8-DCA452DA3F62}" type="datetime1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52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82CD-C289-4C68-A4C5-4AEFA08322B9}" type="datetime1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95200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6E06-712A-4C14-9125-7C055B4E6A5F}" type="datetime1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113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543-7638-413A-9CE5-D041EC7E2B86}" type="datetime1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0971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C567-30D6-4352-90F7-1BCBAA16DB71}" type="datetime1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8614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141-A6C2-488F-B91E-7B7EAE5155F9}" type="datetime1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4421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4E05-1B1E-4ABD-8415-CC56530FCF19}" type="datetime1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26747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CD70-A82B-43D9-A172-7C10FCCCA549}" type="datetime1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64FD-7C43-4BEE-BFDD-835CADBDDF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4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364548"/>
            <a:ext cx="5589979" cy="138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65200" y="2095192"/>
            <a:ext cx="10200105" cy="0"/>
          </a:xfrm>
          <a:prstGeom prst="line">
            <a:avLst/>
          </a:prstGeom>
          <a:noFill/>
          <a:ln w="2556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67608" y="2691467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Разработка базы данных системы расчета с клиентами в банке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1575" y="4581128"/>
            <a:ext cx="4962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200" dirty="0">
                <a:solidFill>
                  <a:schemeClr val="bg1"/>
                </a:solidFill>
              </a:rPr>
              <a:t>Работу выполнил:</a:t>
            </a:r>
          </a:p>
          <a:p>
            <a:pPr algn="r"/>
            <a:r>
              <a:rPr lang="ru-RU" sz="2200" dirty="0">
                <a:solidFill>
                  <a:schemeClr val="bg1"/>
                </a:solidFill>
              </a:rPr>
              <a:t>Студент 2 курса очной формы обучения</a:t>
            </a:r>
          </a:p>
          <a:p>
            <a:pPr algn="r"/>
            <a:r>
              <a:rPr lang="ru-RU" sz="2200" dirty="0">
                <a:solidFill>
                  <a:schemeClr val="bg1"/>
                </a:solidFill>
              </a:rPr>
              <a:t>Специальности «Информационные</a:t>
            </a:r>
          </a:p>
          <a:p>
            <a:pPr algn="r"/>
            <a:r>
              <a:rPr lang="ru-RU" sz="2200" dirty="0">
                <a:solidFill>
                  <a:schemeClr val="bg1"/>
                </a:solidFill>
              </a:rPr>
              <a:t>Системы и программирование»</a:t>
            </a:r>
          </a:p>
          <a:p>
            <a:pPr algn="r"/>
            <a:r>
              <a:rPr lang="ru-RU" sz="2200" dirty="0">
                <a:solidFill>
                  <a:schemeClr val="bg1"/>
                </a:solidFill>
              </a:rPr>
              <a:t>Нефедов Г.А.</a:t>
            </a:r>
          </a:p>
        </p:txBody>
      </p:sp>
    </p:spTree>
    <p:extLst>
      <p:ext uri="{BB962C8B-B14F-4D97-AF65-F5344CB8AC3E}">
        <p14:creationId xmlns:p14="http://schemas.microsoft.com/office/powerpoint/2010/main" val="42514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4C0EFA-144D-4552-86EA-20C1E75919EA}"/>
              </a:ext>
            </a:extLst>
          </p:cNvPr>
          <p:cNvSpPr/>
          <p:nvPr/>
        </p:nvSpPr>
        <p:spPr>
          <a:xfrm>
            <a:off x="2808000" y="864000"/>
            <a:ext cx="7020000" cy="90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F5AF28-D67B-4F80-B157-DCC9A6B444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1800000"/>
            <a:ext cx="864096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38415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9736" y="1737816"/>
            <a:ext cx="4753744" cy="647458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ru-RU" dirty="0"/>
              <a:t>1. Регистрация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746799" y="3645024"/>
            <a:ext cx="4470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INSERT INTO `users` (`u_username`, `u_password`, `u_name`, `u_surname`, `u_date_of_birth`) VALUES (@username, @pass, @name, @surname, @dob);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30FFC3-735E-467C-8CCA-89C9E12660F3}"/>
              </a:ext>
            </a:extLst>
          </p:cNvPr>
          <p:cNvSpPr/>
          <p:nvPr/>
        </p:nvSpPr>
        <p:spPr>
          <a:xfrm>
            <a:off x="4750920" y="968375"/>
            <a:ext cx="2690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D004EA-3FF2-4189-AADF-57D4CB10F8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2412309"/>
            <a:ext cx="756000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7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9736" y="1737816"/>
            <a:ext cx="4753744" cy="647458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ru-RU" dirty="0"/>
              <a:t>2. Авторизация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746799" y="3645024"/>
            <a:ext cx="4109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SELECT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users WHERE u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username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@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login AND u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password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@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30FFC3-735E-467C-8CCA-89C9E12660F3}"/>
              </a:ext>
            </a:extLst>
          </p:cNvPr>
          <p:cNvSpPr/>
          <p:nvPr/>
        </p:nvSpPr>
        <p:spPr>
          <a:xfrm>
            <a:off x="4750920" y="968375"/>
            <a:ext cx="2690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0EABC0-3EB2-432A-B3FB-0E3C5A83ED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2412000"/>
            <a:ext cx="756000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944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751" y="1824208"/>
            <a:ext cx="10515600" cy="449708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Изучены основные факторы, которые оказывают влияние на предметную область</a:t>
            </a:r>
            <a:r>
              <a:rPr lang="en-US" dirty="0"/>
              <a:t>;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Смоделированы инфологическая и </a:t>
            </a:r>
            <a:r>
              <a:rPr lang="ru-RU" dirty="0" err="1"/>
              <a:t>даталогическая</a:t>
            </a:r>
            <a:r>
              <a:rPr lang="ru-RU" dirty="0"/>
              <a:t> схемы данных, даны наименования атрибутам и сущностям, определены связи;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Разработана база данных для банка;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Разработано приложение для пользователей и администраторов.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781F7E-8307-47E5-AC3A-89BD21E9CB43}"/>
              </a:ext>
            </a:extLst>
          </p:cNvPr>
          <p:cNvSpPr/>
          <p:nvPr/>
        </p:nvSpPr>
        <p:spPr>
          <a:xfrm>
            <a:off x="4206700" y="536710"/>
            <a:ext cx="37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6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2E3E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501" y="541338"/>
            <a:ext cx="1592448" cy="1592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079500" y="2707574"/>
            <a:ext cx="753677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Благодарю за внимание!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6600056" y="4653136"/>
            <a:ext cx="52242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Студент 2 курса очной формы обучения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Специальности «Информационные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Системы и программирование»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Нефедов Г.А.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226675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ru-RU" dirty="0"/>
              <a:t>Цель работы: разработка базы данных системы расчета с клиентами в банке и клиентской части для работы с БД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изучить основные факторы, которые оказывают влияние на предметную область;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смоделировать схему данных, написать наименования таблиц, определить связи;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базу данных для банка;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приложение для взаимодействия пользователя с БД.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EE4E0EE-641A-4CA7-B2D9-1A757272A2E9}"/>
              </a:ext>
            </a:extLst>
          </p:cNvPr>
          <p:cNvSpPr/>
          <p:nvPr/>
        </p:nvSpPr>
        <p:spPr>
          <a:xfrm>
            <a:off x="4680000" y="900000"/>
            <a:ext cx="3060000" cy="936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018129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516976858"/>
              </p:ext>
            </p:extLst>
          </p:nvPr>
        </p:nvGraphicFramePr>
        <p:xfrm>
          <a:off x="2948772" y="2079229"/>
          <a:ext cx="6604508" cy="4398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F4FD4D1-8518-42EC-A065-041BC23AC1F5}"/>
              </a:ext>
            </a:extLst>
          </p:cNvPr>
          <p:cNvSpPr/>
          <p:nvPr/>
        </p:nvSpPr>
        <p:spPr>
          <a:xfrm>
            <a:off x="4680000" y="900000"/>
            <a:ext cx="3060000" cy="936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1486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2266753"/>
            <a:ext cx="10515600" cy="310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методы исследования в работе: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Анализ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Проектирование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Моделирование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Тестирование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57AD7A-2404-46C2-B58F-095F50553BB2}"/>
              </a:ext>
            </a:extLst>
          </p:cNvPr>
          <p:cNvSpPr/>
          <p:nvPr/>
        </p:nvSpPr>
        <p:spPr>
          <a:xfrm>
            <a:off x="4680000" y="900000"/>
            <a:ext cx="3060000" cy="936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4488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2038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7344E9-2CB7-4F24-BD97-FFA5430D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959330"/>
            <a:ext cx="10657184" cy="576214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2764A6-C257-4640-A97C-BADA4001FE05}"/>
              </a:ext>
            </a:extLst>
          </p:cNvPr>
          <p:cNvSpPr/>
          <p:nvPr/>
        </p:nvSpPr>
        <p:spPr>
          <a:xfrm>
            <a:off x="4851981" y="72692"/>
            <a:ext cx="3496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- </a:t>
            </a:r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10482864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2038" cy="6858000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535D31-B120-4989-9F18-E8068FBBB871}"/>
              </a:ext>
            </a:extLst>
          </p:cNvPr>
          <p:cNvSpPr/>
          <p:nvPr/>
        </p:nvSpPr>
        <p:spPr>
          <a:xfrm>
            <a:off x="3246541" y="36000"/>
            <a:ext cx="718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Дат</a:t>
            </a:r>
            <a:r>
              <a:rPr lang="ru-RU" sz="54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ru-RU" sz="54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логическая</a:t>
            </a:r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модель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A40D25-62B1-42AF-8AFA-C9D5E1EF18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959330"/>
            <a:ext cx="8425725" cy="586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36066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47328" y="1772816"/>
            <a:ext cx="5472608" cy="33843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Для разработки</a:t>
            </a:r>
            <a:r>
              <a:rPr lang="en-US" dirty="0"/>
              <a:t> </a:t>
            </a:r>
            <a:r>
              <a:rPr lang="ru-RU" dirty="0"/>
              <a:t>базы данных были использованы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phpMyAdmin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MAMP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97B210-7910-49A5-B7A0-DD565C0E39A8}"/>
              </a:ext>
            </a:extLst>
          </p:cNvPr>
          <p:cNvSpPr/>
          <p:nvPr/>
        </p:nvSpPr>
        <p:spPr>
          <a:xfrm>
            <a:off x="3857632" y="908720"/>
            <a:ext cx="4476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БД</a:t>
            </a:r>
          </a:p>
        </p:txBody>
      </p:sp>
      <p:pic>
        <p:nvPicPr>
          <p:cNvPr id="2050" name="Picture 2" descr="MySQL — Википедия">
            <a:extLst>
              <a:ext uri="{FF2B5EF4-FFF2-40B4-BE49-F238E27FC236}">
                <a16:creationId xmlns:a16="http://schemas.microsoft.com/office/drawing/2014/main" id="{4CB83402-E972-4534-A3E6-3C6C89CC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07" y="1763395"/>
            <a:ext cx="3356819" cy="17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hpMyAdmin — Википедия">
            <a:extLst>
              <a:ext uri="{FF2B5EF4-FFF2-40B4-BE49-F238E27FC236}">
                <a16:creationId xmlns:a16="http://schemas.microsoft.com/office/drawing/2014/main" id="{B5A1FEB4-33D1-4E15-B851-511E512C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3" y="1700604"/>
            <a:ext cx="2982534" cy="179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MP &amp; MAMP PRO - локальная среда разработки веб-серверов для PHP и  WordPress.">
            <a:extLst>
              <a:ext uri="{FF2B5EF4-FFF2-40B4-BE49-F238E27FC236}">
                <a16:creationId xmlns:a16="http://schemas.microsoft.com/office/drawing/2014/main" id="{60538C8B-A372-4052-8BC2-533D531B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3725617"/>
            <a:ext cx="2609528" cy="26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47328" y="1917326"/>
            <a:ext cx="5040560" cy="342952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Для разработки приложения использовались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Microsoft Visual Studio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Sublime Text 3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C#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WPF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VBScript</a:t>
            </a:r>
            <a:endParaRPr lang="ru-RU" dirty="0"/>
          </a:p>
        </p:txBody>
      </p:sp>
      <p:pic>
        <p:nvPicPr>
          <p:cNvPr id="1026" name="Picture 2" descr="Иконка «Visual Studio 2019» — скачай бесплатно PNG и векторе">
            <a:extLst>
              <a:ext uri="{FF2B5EF4-FFF2-40B4-BE49-F238E27FC236}">
                <a16:creationId xmlns:a16="http://schemas.microsoft.com/office/drawing/2014/main" id="{8E0B9C9D-C8F9-480F-AD91-A7B1B568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46" y="1720434"/>
            <a:ext cx="1929036" cy="192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идео sublime text. - pelico">
            <a:extLst>
              <a:ext uri="{FF2B5EF4-FFF2-40B4-BE49-F238E27FC236}">
                <a16:creationId xmlns:a16="http://schemas.microsoft.com/office/drawing/2014/main" id="{AF797966-3D9B-4CD0-ADCD-B59C94E6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875156"/>
            <a:ext cx="1690964" cy="1690964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of(T) vs. TypeOf⟨T⟩ / Хабр">
            <a:extLst>
              <a:ext uri="{FF2B5EF4-FFF2-40B4-BE49-F238E27FC236}">
                <a16:creationId xmlns:a16="http://schemas.microsoft.com/office/drawing/2014/main" id="{9E9EA05C-7D0A-4E50-B5C7-964C0C49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79" y="3693260"/>
            <a:ext cx="2073970" cy="20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2C745-B580-457E-AB44-37A0FDB11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992" y="1875156"/>
            <a:ext cx="2306920" cy="1690964"/>
          </a:xfrm>
          <a:prstGeom prst="rect">
            <a:avLst/>
          </a:prstGeom>
        </p:spPr>
      </p:pic>
      <p:pic>
        <p:nvPicPr>
          <p:cNvPr id="1042" name="Picture 18" descr="How to Show System Environment Variables using VBScript/JScript under  Window Scripting Host | Algorithms, Blockchain and Cloud">
            <a:extLst>
              <a:ext uri="{FF2B5EF4-FFF2-40B4-BE49-F238E27FC236}">
                <a16:creationId xmlns:a16="http://schemas.microsoft.com/office/drawing/2014/main" id="{03D526D2-089C-4FB8-BEF0-417C2CB6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497" y="3849473"/>
            <a:ext cx="2127263" cy="19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Logo transparent PNG - StickPNG">
            <a:extLst>
              <a:ext uri="{FF2B5EF4-FFF2-40B4-BE49-F238E27FC236}">
                <a16:creationId xmlns:a16="http://schemas.microsoft.com/office/drawing/2014/main" id="{A3953A40-334F-4312-B701-25AE39D0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38" y="3905148"/>
            <a:ext cx="1748331" cy="17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974E17-4A83-4933-B0E4-FE0AAFEBE07B}"/>
              </a:ext>
            </a:extLst>
          </p:cNvPr>
          <p:cNvSpPr/>
          <p:nvPr/>
        </p:nvSpPr>
        <p:spPr>
          <a:xfrm>
            <a:off x="2416595" y="810150"/>
            <a:ext cx="7358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2875047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968375"/>
          </a:xfrm>
          <a:prstGeom prst="rect">
            <a:avLst/>
          </a:prstGeom>
          <a:solidFill>
            <a:srgbClr val="C6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64FD-7C43-4BEE-BFDD-835CADBDDF9B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C4ADD-6250-4342-AB8B-C34B06224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1800000"/>
            <a:ext cx="864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3ED091-8C6B-453B-98E5-C9C238B0A858}"/>
              </a:ext>
            </a:extLst>
          </p:cNvPr>
          <p:cNvSpPr/>
          <p:nvPr/>
        </p:nvSpPr>
        <p:spPr>
          <a:xfrm>
            <a:off x="2808000" y="864000"/>
            <a:ext cx="7020000" cy="90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6187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592</Words>
  <Application>Microsoft Office PowerPoint</Application>
  <PresentationFormat>Широкоэкранный</PresentationFormat>
  <Paragraphs>89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Кристина</dc:creator>
  <cp:lastModifiedBy>Gleb Koshevoy</cp:lastModifiedBy>
  <cp:revision>53</cp:revision>
  <dcterms:modified xsi:type="dcterms:W3CDTF">2021-05-30T10:38:17Z</dcterms:modified>
</cp:coreProperties>
</file>