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74" r:id="rId2"/>
    <p:sldId id="299" r:id="rId3"/>
    <p:sldId id="304" r:id="rId4"/>
    <p:sldId id="306" r:id="rId5"/>
    <p:sldId id="305" r:id="rId6"/>
    <p:sldId id="307" r:id="rId7"/>
    <p:sldId id="300" r:id="rId8"/>
    <p:sldId id="302" r:id="rId9"/>
    <p:sldId id="303" r:id="rId10"/>
    <p:sldId id="308" r:id="rId11"/>
    <p:sldId id="310" r:id="rId12"/>
    <p:sldId id="311" r:id="rId13"/>
    <p:sldId id="309" r:id="rId14"/>
    <p:sldId id="314" r:id="rId15"/>
    <p:sldId id="312" r:id="rId16"/>
    <p:sldId id="313" r:id="rId17"/>
    <p:sldId id="315" r:id="rId18"/>
    <p:sldId id="316" r:id="rId19"/>
    <p:sldId id="318" r:id="rId20"/>
    <p:sldId id="319" r:id="rId21"/>
    <p:sldId id="317" r:id="rId22"/>
    <p:sldId id="298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anose="020B0503030101060003" pitchFamily="34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4"/>
    <p:restoredTop sz="83187" autoAdjust="0"/>
  </p:normalViewPr>
  <p:slideViewPr>
    <p:cSldViewPr snapToGrid="0">
      <p:cViewPr varScale="1">
        <p:scale>
          <a:sx n="101" d="100"/>
          <a:sy n="101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13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responsibility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61118-DA4E-F848-ADE8-98E72E72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75" y="2652735"/>
            <a:ext cx="4255042" cy="2044198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5E5E5-CFA4-E849-9989-9CA84437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0" y="1373588"/>
            <a:ext cx="4565425" cy="1709724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281E19A5-AE6F-104A-A949-4BA9E5CD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75" y="1373588"/>
            <a:ext cx="4157125" cy="1135709"/>
          </a:xfrm>
          <a:prstGeom prst="rect">
            <a:avLst/>
          </a:prstGeom>
          <a:effectLst>
            <a:glow rad="63500">
              <a:schemeClr val="accent4"/>
            </a:glow>
          </a:effectLst>
        </p:spPr>
      </p:pic>
    </p:spTree>
    <p:extLst>
      <p:ext uri="{BB962C8B-B14F-4D97-AF65-F5344CB8AC3E}">
        <p14:creationId xmlns:p14="http://schemas.microsoft.com/office/powerpoint/2010/main" val="141814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responsibility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5E5E5-CFA4-E849-9989-9CA84437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0" y="1373588"/>
            <a:ext cx="4565425" cy="1709724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281E19A5-AE6F-104A-A949-4BA9E5CD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75" y="1373588"/>
            <a:ext cx="4157125" cy="1135709"/>
          </a:xfrm>
          <a:prstGeom prst="rect">
            <a:avLst/>
          </a:prstGeom>
          <a:effectLst>
            <a:glow rad="63500">
              <a:schemeClr val="accent4"/>
            </a:glow>
          </a:effectLst>
        </p:spPr>
      </p:pic>
    </p:spTree>
    <p:extLst>
      <p:ext uri="{BB962C8B-B14F-4D97-AF65-F5344CB8AC3E}">
        <p14:creationId xmlns:p14="http://schemas.microsoft.com/office/powerpoint/2010/main" val="252141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classes responsibility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61118-DA4E-F848-ADE8-98E72E72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75" y="2652735"/>
            <a:ext cx="4255042" cy="2044198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5E5E5-CFA4-E849-9989-9CA84437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0" y="1373588"/>
            <a:ext cx="4565425" cy="1709724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281E19A5-AE6F-104A-A949-4BA9E5CD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75" y="1373588"/>
            <a:ext cx="4157125" cy="1135709"/>
          </a:xfrm>
          <a:prstGeom prst="rect">
            <a:avLst/>
          </a:prstGeom>
          <a:effectLst>
            <a:glow rad="63500">
              <a:schemeClr val="accent4"/>
            </a:glow>
          </a:effectLst>
        </p:spPr>
      </p:pic>
    </p:spTree>
    <p:extLst>
      <p:ext uri="{BB962C8B-B14F-4D97-AF65-F5344CB8AC3E}">
        <p14:creationId xmlns:p14="http://schemas.microsoft.com/office/powerpoint/2010/main" val="28655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storing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E06AF-B6F4-AE43-8960-9BC60ED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26683"/>
            <a:ext cx="3136900" cy="3327400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406434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storing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E06AF-B6F4-AE43-8960-9BC60EDA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26683"/>
            <a:ext cx="3136900" cy="3327400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BF02F57A-CC9D-5540-8E2C-7A67937C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38" y="1341891"/>
            <a:ext cx="3231300" cy="3615693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41087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Resources Loading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F3911B-7EBB-C04C-80A2-77CE01A3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" y="1373588"/>
            <a:ext cx="8966200" cy="3187700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100919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9" y="358388"/>
            <a:ext cx="7586875" cy="857400"/>
          </a:xfrm>
        </p:spPr>
        <p:txBody>
          <a:bodyPr/>
          <a:lstStyle/>
          <a:p>
            <a:r>
              <a:rPr lang="en-US" dirty="0"/>
              <a:t>Use not hardcoded paths to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AD09B8-D717-E64F-9E1A-BB23A49FD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4" b="73171"/>
          <a:stretch/>
        </p:blipFill>
        <p:spPr>
          <a:xfrm>
            <a:off x="893699" y="1373588"/>
            <a:ext cx="7327900" cy="823512"/>
          </a:xfrm>
          <a:prstGeom prst="rect">
            <a:avLst/>
          </a:prstGeom>
          <a:effectLst>
            <a:glow rad="1270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38822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tests before 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F4D19-DC4D-B64C-9054-2ECFA7CF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085"/>
            <a:ext cx="9144000" cy="267330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EDDBC72D-6D45-164E-9255-4D27DC63ED50}"/>
              </a:ext>
            </a:extLst>
          </p:cNvPr>
          <p:cNvSpPr/>
          <p:nvPr/>
        </p:nvSpPr>
        <p:spPr>
          <a:xfrm>
            <a:off x="3810000" y="1813085"/>
            <a:ext cx="3213100" cy="472915"/>
          </a:xfrm>
          <a:prstGeom prst="frame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7107300" cy="857400"/>
          </a:xfrm>
        </p:spPr>
        <p:txBody>
          <a:bodyPr/>
          <a:lstStyle/>
          <a:p>
            <a:r>
              <a:rPr lang="en-US" dirty="0"/>
              <a:t>Prefer ”reversed map” over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3556A4-DED3-4A4B-A8EC-E9B9EB4A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046912"/>
            <a:ext cx="8102600" cy="2020573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121067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DFDC-36AA-1E47-86C6-BD5521A2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annotation config over 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C8018-3790-F34B-A989-24612A13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215788"/>
            <a:ext cx="2789477" cy="3724973"/>
          </a:xfrm>
          <a:prstGeom prst="rect">
            <a:avLst/>
          </a:prstGeom>
          <a:effectLst>
            <a:glow rad="63500">
              <a:schemeClr val="accent4"/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3088A-1554-6341-A004-303D0B248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FBEF-2F16-E148-8E38-E1558C32FBB0}"/>
              </a:ext>
            </a:extLst>
          </p:cNvPr>
          <p:cNvSpPr/>
          <p:nvPr/>
        </p:nvSpPr>
        <p:spPr>
          <a:xfrm>
            <a:off x="4124999" y="1215788"/>
            <a:ext cx="4904275" cy="307777"/>
          </a:xfrm>
          <a:prstGeom prst="rect">
            <a:avLst/>
          </a:prstGeom>
          <a:solidFill>
            <a:schemeClr val="lt1"/>
          </a:solidFill>
          <a:effectLst>
            <a:glow rad="63500">
              <a:srgbClr val="00B050"/>
            </a:glo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WebServlet</a:t>
            </a:r>
            <a:r>
              <a:rPr lang="en-US" dirty="0"/>
              <a:t>(name =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ServletName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</a:t>
            </a:r>
            <a:r>
              <a:rPr lang="en-US" dirty="0" err="1"/>
              <a:t>urlPatterns</a:t>
            </a:r>
            <a:r>
              <a:rPr lang="en-US" dirty="0"/>
              <a:t> = {</a:t>
            </a:r>
            <a:r>
              <a:rPr lang="en-US" b="1" dirty="0">
                <a:solidFill>
                  <a:srgbClr val="008000"/>
                </a:solidFill>
              </a:rPr>
              <a:t>"/"</a:t>
            </a:r>
            <a:r>
              <a:rPr lang="en-US" dirty="0"/>
              <a:t>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FF4CD-C9F5-1742-803C-24615356710B}"/>
              </a:ext>
            </a:extLst>
          </p:cNvPr>
          <p:cNvSpPr/>
          <p:nvPr/>
        </p:nvSpPr>
        <p:spPr>
          <a:xfrm>
            <a:off x="4124999" y="2073188"/>
            <a:ext cx="4572000" cy="2677656"/>
          </a:xfrm>
          <a:prstGeom prst="rect">
            <a:avLst/>
          </a:prstGeom>
          <a:solidFill>
            <a:schemeClr val="lt1"/>
          </a:solidFill>
          <a:effectLst>
            <a:glow rad="63500">
              <a:schemeClr val="accent4"/>
            </a:glow>
          </a:effectLst>
        </p:spPr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servlet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servlet-name</a:t>
            </a:r>
            <a:r>
              <a:rPr lang="en-US" dirty="0"/>
              <a:t>&gt;</a:t>
            </a:r>
            <a:r>
              <a:rPr lang="en-US" dirty="0" err="1"/>
              <a:t>ServletName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servlet-name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servlet-class</a:t>
            </a:r>
            <a:r>
              <a:rPr lang="en-US" dirty="0"/>
              <a:t>&gt;</a:t>
            </a:r>
            <a:r>
              <a:rPr lang="en-US" dirty="0" err="1"/>
              <a:t>org.geekhub.crypto.web.ServletName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servlet-class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servlet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servlet-mapping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servlet-name</a:t>
            </a:r>
            <a:r>
              <a:rPr lang="en-US" dirty="0"/>
              <a:t>&gt;</a:t>
            </a:r>
            <a:r>
              <a:rPr lang="en-US" dirty="0" err="1"/>
              <a:t>ServletName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servlet-name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 err="1">
                <a:solidFill>
                  <a:srgbClr val="000080"/>
                </a:solidFill>
              </a:rPr>
              <a:t>url</a:t>
            </a:r>
            <a:r>
              <a:rPr lang="en-US" b="1" dirty="0">
                <a:solidFill>
                  <a:srgbClr val="000080"/>
                </a:solidFill>
              </a:rPr>
              <a:t>-pattern</a:t>
            </a:r>
            <a:r>
              <a:rPr lang="en-US" dirty="0"/>
              <a:t>&gt;/&lt;/</a:t>
            </a:r>
            <a:r>
              <a:rPr lang="en-US" b="1" dirty="0" err="1">
                <a:solidFill>
                  <a:srgbClr val="000080"/>
                </a:solidFill>
              </a:rPr>
              <a:t>url</a:t>
            </a:r>
            <a:r>
              <a:rPr lang="en-US" b="1" dirty="0">
                <a:solidFill>
                  <a:srgbClr val="000080"/>
                </a:solidFill>
              </a:rPr>
              <a:t>-pattern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servlet-mapping</a:t>
            </a:r>
            <a:r>
              <a:rPr lang="en-US" dirty="0"/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4900-98F1-3144-A2D1-7A3CCB24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commit unused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99D6-0FDB-4247-A118-582F4C0AC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2C8D-1A24-B64D-BDC9-799E3FEB2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C32B2-25E7-FD42-A348-C7501270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05563"/>
            <a:ext cx="6324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44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D97-54F0-7D42-81AC-9A66FFC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KISS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47EE-A734-8D49-93AB-B187970FB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1DD1D-6C9C-554B-9A41-B335762A3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2A9F5D-80AB-EC43-AFC9-D16A21E1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0" y="1373588"/>
            <a:ext cx="7356300" cy="3248105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207292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2D97-54F0-7D42-81AC-9A66FFCB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KISS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47EE-A734-8D49-93AB-B187970FB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1DD1D-6C9C-554B-9A41-B335762A3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EE34E8-797B-3045-9CC1-0B72E293B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373588"/>
            <a:ext cx="5201975" cy="3552300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13416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F4A-AFD9-1E4C-914C-53733BF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Code Style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471C-E9B5-9148-AE08-E5801B9EE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BC78DA-028C-CC43-9F82-224489303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" b="89349"/>
          <a:stretch/>
        </p:blipFill>
        <p:spPr>
          <a:xfrm>
            <a:off x="950261" y="1506523"/>
            <a:ext cx="5122147" cy="348791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38601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F4A-AFD9-1E4C-914C-53733BF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Code Style Conventions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26B1-DB4F-2646-996F-38C2B25E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61" y="2616338"/>
            <a:ext cx="4743529" cy="406588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8172-6690-5647-B7F9-DBEC28952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471C-E9B5-9148-AE08-E5801B9EE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BC78DA-028C-CC43-9F82-224489303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8" b="89349"/>
          <a:stretch/>
        </p:blipFill>
        <p:spPr>
          <a:xfrm>
            <a:off x="950261" y="1506523"/>
            <a:ext cx="5122147" cy="348791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16134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F4A-AFD9-1E4C-914C-53733BF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471C-E9B5-9148-AE08-E5801B9EE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75DD-6AFF-514B-9B27-5C25AF40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04521"/>
            <a:ext cx="6223000" cy="774700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34321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F4A-AFD9-1E4C-914C-53733BF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471C-E9B5-9148-AE08-E5801B9EE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75DD-6AFF-514B-9B27-5C25AF40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404521"/>
            <a:ext cx="6223000" cy="774700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78397-5033-6548-A75A-19965B56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0" y="2729330"/>
            <a:ext cx="6692900" cy="469900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23270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CF4A-AFD9-1E4C-914C-53733BF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DRY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8172-6690-5647-B7F9-DBEC28952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2471C-E9B5-9148-AE08-E5801B9EE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BC78DA-028C-CC43-9F82-22448930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0" y="1379884"/>
            <a:ext cx="3980059" cy="35460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7B886-F12A-9449-9F3C-0286965D6989}"/>
              </a:ext>
            </a:extLst>
          </p:cNvPr>
          <p:cNvSpPr/>
          <p:nvPr/>
        </p:nvSpPr>
        <p:spPr>
          <a:xfrm>
            <a:off x="2017336" y="2196445"/>
            <a:ext cx="3750423" cy="1423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5B3-407B-334D-8522-79EEAF29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81EA-276A-4A4F-A11B-F05D4DEDF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47F30-F547-F94E-B722-10DAD89FE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E4EB32-917B-9B43-82D4-21BAB6FF8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49" r="45442" b="2633"/>
          <a:stretch/>
        </p:blipFill>
        <p:spPr>
          <a:xfrm>
            <a:off x="1031062" y="1470580"/>
            <a:ext cx="3093938" cy="1183151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C8419-7738-E343-A22F-751252DE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38" y="3149738"/>
            <a:ext cx="1651000" cy="1346200"/>
          </a:xfrm>
          <a:prstGeom prst="rect">
            <a:avLst/>
          </a:prstGeom>
          <a:effectLst>
            <a:glow rad="63500">
              <a:srgbClr val="00B050"/>
            </a:glow>
          </a:effectLst>
        </p:spPr>
      </p:pic>
    </p:spTree>
    <p:extLst>
      <p:ext uri="{BB962C8B-B14F-4D97-AF65-F5344CB8AC3E}">
        <p14:creationId xmlns:p14="http://schemas.microsoft.com/office/powerpoint/2010/main" val="349869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53B-3933-B84B-9059-76AAC2C8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initialization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B6E9-BF86-CC42-8263-E7B5F5FE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AEE9A-1078-CA40-A247-A511F6FB2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AE9F3C-F7D2-2C48-B330-D5CA89E9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758950"/>
            <a:ext cx="5791200" cy="2286000"/>
          </a:xfrm>
          <a:prstGeom prst="rect">
            <a:avLst/>
          </a:prstGeom>
          <a:effectLst>
            <a:glow rad="63500">
              <a:schemeClr val="accent3"/>
            </a:glow>
          </a:effectLst>
        </p:spPr>
      </p:pic>
    </p:spTree>
    <p:extLst>
      <p:ext uri="{BB962C8B-B14F-4D97-AF65-F5344CB8AC3E}">
        <p14:creationId xmlns:p14="http://schemas.microsoft.com/office/powerpoint/2010/main" val="288545379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176</Words>
  <Application>Microsoft Macintosh PowerPoint</Application>
  <PresentationFormat>On-screen Show (16:9)</PresentationFormat>
  <Paragraphs>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Lato</vt:lpstr>
      <vt:lpstr>Raleway</vt:lpstr>
      <vt:lpstr>Arial</vt:lpstr>
      <vt:lpstr>Antonio template</vt:lpstr>
      <vt:lpstr>Lesson 13 – Homework review</vt:lpstr>
      <vt:lpstr>Don’t commit unused code</vt:lpstr>
      <vt:lpstr>Follow Code Style Conventions</vt:lpstr>
      <vt:lpstr>Follow Code Style Conventions</vt:lpstr>
      <vt:lpstr>Clear Variable Names</vt:lpstr>
      <vt:lpstr>Clear Variable Names</vt:lpstr>
      <vt:lpstr>Follow DRY principle</vt:lpstr>
      <vt:lpstr>Exceptions and Constructors</vt:lpstr>
      <vt:lpstr>Avoid initialization blocks</vt:lpstr>
      <vt:lpstr>Exception classes responsibility</vt:lpstr>
      <vt:lpstr>Exception classes responsibility</vt:lpstr>
      <vt:lpstr>Exception classes responsibility</vt:lpstr>
      <vt:lpstr>Resources storing</vt:lpstr>
      <vt:lpstr>Resources storing</vt:lpstr>
      <vt:lpstr>Correct Resources Loading</vt:lpstr>
      <vt:lpstr>Use not hardcoded paths to resources</vt:lpstr>
      <vt:lpstr>Run tests before push</vt:lpstr>
      <vt:lpstr>Prefer ”reversed map” over iteration</vt:lpstr>
      <vt:lpstr>Prefer annotation config over xml</vt:lpstr>
      <vt:lpstr>Follow KISS principle</vt:lpstr>
      <vt:lpstr>Follow KISS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Vasya Rudas</cp:lastModifiedBy>
  <cp:revision>243</cp:revision>
  <dcterms:modified xsi:type="dcterms:W3CDTF">2020-01-07T14:27:34Z</dcterms:modified>
</cp:coreProperties>
</file>