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26"/>
  </p:notesMasterIdLst>
  <p:sldIdLst>
    <p:sldId id="256" r:id="rId2"/>
    <p:sldId id="261" r:id="rId3"/>
    <p:sldId id="318" r:id="rId4"/>
    <p:sldId id="360" r:id="rId5"/>
    <p:sldId id="361" r:id="rId6"/>
    <p:sldId id="362" r:id="rId7"/>
    <p:sldId id="368" r:id="rId8"/>
    <p:sldId id="369" r:id="rId9"/>
    <p:sldId id="370" r:id="rId10"/>
    <p:sldId id="372" r:id="rId11"/>
    <p:sldId id="371" r:id="rId12"/>
    <p:sldId id="363" r:id="rId13"/>
    <p:sldId id="364" r:id="rId14"/>
    <p:sldId id="365" r:id="rId15"/>
    <p:sldId id="373" r:id="rId16"/>
    <p:sldId id="366" r:id="rId17"/>
    <p:sldId id="367" r:id="rId18"/>
    <p:sldId id="374" r:id="rId19"/>
    <p:sldId id="377" r:id="rId20"/>
    <p:sldId id="378" r:id="rId21"/>
    <p:sldId id="435" r:id="rId22"/>
    <p:sldId id="434" r:id="rId23"/>
    <p:sldId id="317" r:id="rId24"/>
    <p:sldId id="339" r:id="rId25"/>
  </p:sldIdLst>
  <p:sldSz cx="9144000" cy="5143500" type="screen16x9"/>
  <p:notesSz cx="6858000" cy="9144000"/>
  <p:embeddedFontLst>
    <p:embeddedFont>
      <p:font typeface="Dosis" panose="020B0604020202020204" charset="0"/>
      <p:regular r:id="rId27"/>
      <p:bold r:id="rId28"/>
    </p:embeddedFont>
    <p:embeddedFont>
      <p:font typeface="Lato" panose="020F0502020204030203" pitchFamily="3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Snigle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716F4-2AAE-4518-A083-4389F0D416A6}">
  <a:tblStyle styleId="{241716F4-2AAE-4518-A083-4389F0D416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6" d="100"/>
          <a:sy n="226" d="100"/>
        </p:scale>
        <p:origin x="7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2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4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04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4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3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87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22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78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19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2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303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1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06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91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6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137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0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964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460113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7339630"/>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 Id="rId9" Type="http://schemas.openxmlformats.org/officeDocument/2006/relationships/hyperlink" Target="http://www.baeldung.com/inversion-control-and-dependency-injection-in-sp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700677" y="1786259"/>
            <a:ext cx="7742646" cy="636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3200" dirty="0"/>
              <a:t>Lesson 16 – Spring Framework</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Dependency Injection</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Google Shape;560;p17">
            <a:extLst>
              <a:ext uri="{FF2B5EF4-FFF2-40B4-BE49-F238E27FC236}">
                <a16:creationId xmlns:a16="http://schemas.microsoft.com/office/drawing/2014/main" id="{6E5CF34E-52AA-4201-BE25-600FC37251C0}"/>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a:spcBef>
                <a:spcPts val="0"/>
              </a:spcBef>
            </a:pPr>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spTree>
    <p:extLst>
      <p:ext uri="{BB962C8B-B14F-4D97-AF65-F5344CB8AC3E}">
        <p14:creationId xmlns:p14="http://schemas.microsoft.com/office/powerpoint/2010/main" val="24736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Service Locator with Dependency Injection</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9017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673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Architecture</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Группа 34">
            <a:extLst>
              <a:ext uri="{FF2B5EF4-FFF2-40B4-BE49-F238E27FC236}">
                <a16:creationId xmlns:a16="http://schemas.microsoft.com/office/drawing/2014/main" id="{57808D62-0B2A-4326-8E4C-E51E24CF38EF}"/>
              </a:ext>
            </a:extLst>
          </p:cNvPr>
          <p:cNvGrpSpPr/>
          <p:nvPr/>
        </p:nvGrpSpPr>
        <p:grpSpPr>
          <a:xfrm>
            <a:off x="1026434" y="1205345"/>
            <a:ext cx="5583382" cy="3373722"/>
            <a:chOff x="5477164" y="1405633"/>
            <a:chExt cx="5577698" cy="4632712"/>
          </a:xfrm>
        </p:grpSpPr>
        <p:sp>
          <p:nvSpPr>
            <p:cNvPr id="6"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7"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Data Access Integration</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8"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Web (MVC/</a:t>
              </a:r>
              <a:r>
                <a:rPr lang="en-US" sz="1200" dirty="0" err="1">
                  <a:ln w="0"/>
                  <a:solidFill>
                    <a:schemeClr val="tx1"/>
                  </a:solidFill>
                  <a:effectLst>
                    <a:outerShdw blurRad="38100" dist="19050" dir="2700000" algn="tl" rotWithShape="0">
                      <a:schemeClr val="dk1">
                        <a:alpha val="40000"/>
                      </a:schemeClr>
                    </a:outerShdw>
                  </a:effectLst>
                </a:rPr>
                <a:t>Remoting</a:t>
              </a:r>
              <a:r>
                <a:rPr lang="en-US" sz="1200" dirty="0">
                  <a:ln w="0"/>
                  <a:solidFill>
                    <a:schemeClr val="tx1"/>
                  </a:solidFill>
                  <a:effectLst>
                    <a:outerShdw blurRad="38100" dist="19050" dir="2700000" algn="tl" rotWithShape="0">
                      <a:schemeClr val="dk1">
                        <a:alpha val="40000"/>
                      </a:schemeClr>
                    </a:outerShdw>
                  </a:effectLst>
                </a:rPr>
                <a: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9"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JDBC</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0"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ORM</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1"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2"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3"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Web</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4"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Servlet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6" name="Скругленный прямоугольник 17">
              <a:extLst>
                <a:ext uri="{FF2B5EF4-FFF2-40B4-BE49-F238E27FC236}">
                  <a16:creationId xmlns:a16="http://schemas.microsoft.com/office/drawing/2014/main" id="{72C32ED3-5B17-4CA0-8774-04D4E3DBD77B}"/>
                </a:ext>
              </a:extLst>
            </p:cNvPr>
            <p:cNvSpPr/>
            <p:nvPr/>
          </p:nvSpPr>
          <p:spPr>
            <a:xfrm>
              <a:off x="9133337" y="3095778"/>
              <a:ext cx="933683" cy="379846"/>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Struts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7"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Core Container</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18" name="Скругленный прямоугольник 19">
              <a:extLst>
                <a:ext uri="{FF2B5EF4-FFF2-40B4-BE49-F238E27FC236}">
                  <a16:creationId xmlns:a16="http://schemas.microsoft.com/office/drawing/2014/main" id="{BED0D346-2073-4F80-BEA3-30D2980DFD2B}"/>
                </a:ext>
              </a:extLst>
            </p:cNvPr>
            <p:cNvSpPr/>
            <p:nvPr/>
          </p:nvSpPr>
          <p:spPr>
            <a:xfrm>
              <a:off x="6008039"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Beans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9" name="Скругленный прямоугольник 25">
              <a:extLst>
                <a:ext uri="{FF2B5EF4-FFF2-40B4-BE49-F238E27FC236}">
                  <a16:creationId xmlns:a16="http://schemas.microsoft.com/office/drawing/2014/main" id="{18C802E3-CF8D-4599-B9A9-604188CD9177}"/>
                </a:ext>
              </a:extLst>
            </p:cNvPr>
            <p:cNvSpPr/>
            <p:nvPr/>
          </p:nvSpPr>
          <p:spPr>
            <a:xfrm>
              <a:off x="7170590"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Core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0" name="Скругленный прямоугольник 26">
              <a:extLst>
                <a:ext uri="{FF2B5EF4-FFF2-40B4-BE49-F238E27FC236}">
                  <a16:creationId xmlns:a16="http://schemas.microsoft.com/office/drawing/2014/main" id="{BB8308C6-2FE8-4DFB-9648-9783CC47E265}"/>
                </a:ext>
              </a:extLst>
            </p:cNvPr>
            <p:cNvSpPr/>
            <p:nvPr/>
          </p:nvSpPr>
          <p:spPr>
            <a:xfrm>
              <a:off x="8333142" y="4690545"/>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Context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1" name="Скругленный прямоугольник 27">
              <a:extLst>
                <a:ext uri="{FF2B5EF4-FFF2-40B4-BE49-F238E27FC236}">
                  <a16:creationId xmlns:a16="http://schemas.microsoft.com/office/drawing/2014/main" id="{CF19D5D1-DAA1-4E1E-AF58-049FB0E17936}"/>
                </a:ext>
              </a:extLst>
            </p:cNvPr>
            <p:cNvSpPr/>
            <p:nvPr/>
          </p:nvSpPr>
          <p:spPr>
            <a:xfrm>
              <a:off x="9495693"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Expression Language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2"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Test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23"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AOP</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4"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Aspects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5"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Instrumentation</a:t>
              </a:r>
              <a:endParaRPr lang="uk-UA" sz="1050" b="1"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1589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800" dirty="0"/>
              <a:t>Container of all beans and their dependencies.</a:t>
            </a:r>
          </a:p>
          <a:p>
            <a:pPr lvl="0">
              <a:spcBef>
                <a:spcPts val="0"/>
              </a:spcBef>
            </a:pPr>
            <a:r>
              <a:rPr lang="en-US" sz="1800" dirty="0"/>
              <a:t>The </a:t>
            </a:r>
            <a:r>
              <a:rPr lang="en-US" sz="1800" dirty="0" err="1"/>
              <a:t>ApplicationContext</a:t>
            </a:r>
            <a:r>
              <a:rPr lang="en-US" sz="1800" dirty="0"/>
              <a:t> is the central interface within a Spring application for providing configuration information to the application. It is read-only at run time but can be reloaded if necessary and supported by the application. Several classes implement the </a:t>
            </a:r>
            <a:r>
              <a:rPr lang="en-US" sz="1800" dirty="0" err="1"/>
              <a:t>ApplicationContext</a:t>
            </a:r>
            <a:r>
              <a:rPr lang="en-US" sz="1800" dirty="0"/>
              <a:t> interface, allowing for a variety of configuration options and types of applications.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3551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Овал 5">
            <a:extLst>
              <a:ext uri="{FF2B5EF4-FFF2-40B4-BE49-F238E27FC236}">
                <a16:creationId xmlns:a16="http://schemas.microsoft.com/office/drawing/2014/main" id="{0F071876-B55D-43E5-9884-63E05D9DA34A}"/>
              </a:ext>
            </a:extLst>
          </p:cNvPr>
          <p:cNvSpPr/>
          <p:nvPr/>
        </p:nvSpPr>
        <p:spPr>
          <a:xfrm>
            <a:off x="1981200" y="1091123"/>
            <a:ext cx="3851564" cy="36639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uk-UA" sz="1600"/>
          </a:p>
        </p:txBody>
      </p:sp>
      <p:cxnSp>
        <p:nvCxnSpPr>
          <p:cNvPr id="7" name="Прямая со стрелкой 18">
            <a:extLst>
              <a:ext uri="{FF2B5EF4-FFF2-40B4-BE49-F238E27FC236}">
                <a16:creationId xmlns:a16="http://schemas.microsoft.com/office/drawing/2014/main" id="{4035580A-2A3A-423C-B598-130AA3FBC3A2}"/>
              </a:ext>
            </a:extLst>
          </p:cNvPr>
          <p:cNvCxnSpPr>
            <a:stCxn id="26" idx="4"/>
            <a:endCxn id="30" idx="7"/>
          </p:cNvCxnSpPr>
          <p:nvPr/>
        </p:nvCxnSpPr>
        <p:spPr>
          <a:xfrm flipH="1">
            <a:off x="3460679" y="1853364"/>
            <a:ext cx="821747" cy="76598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2">
            <a:extLst>
              <a:ext uri="{FF2B5EF4-FFF2-40B4-BE49-F238E27FC236}">
                <a16:creationId xmlns:a16="http://schemas.microsoft.com/office/drawing/2014/main" id="{67DFC800-1E94-4830-9D3F-B3AF9D199A45}"/>
              </a:ext>
            </a:extLst>
          </p:cNvPr>
          <p:cNvCxnSpPr>
            <a:stCxn id="23" idx="5"/>
            <a:endCxn id="29" idx="2"/>
          </p:cNvCxnSpPr>
          <p:nvPr/>
        </p:nvCxnSpPr>
        <p:spPr>
          <a:xfrm>
            <a:off x="3277434" y="1973184"/>
            <a:ext cx="1666079" cy="75133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5">
            <a:extLst>
              <a:ext uri="{FF2B5EF4-FFF2-40B4-BE49-F238E27FC236}">
                <a16:creationId xmlns:a16="http://schemas.microsoft.com/office/drawing/2014/main" id="{8E904436-DDC2-45BF-BEB2-CF9E7E2955CE}"/>
              </a:ext>
            </a:extLst>
          </p:cNvPr>
          <p:cNvCxnSpPr>
            <a:stCxn id="28" idx="0"/>
            <a:endCxn id="21" idx="2"/>
          </p:cNvCxnSpPr>
          <p:nvPr/>
        </p:nvCxnSpPr>
        <p:spPr>
          <a:xfrm flipV="1">
            <a:off x="3175550" y="3497623"/>
            <a:ext cx="1393478" cy="43946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28">
            <a:extLst>
              <a:ext uri="{FF2B5EF4-FFF2-40B4-BE49-F238E27FC236}">
                <a16:creationId xmlns:a16="http://schemas.microsoft.com/office/drawing/2014/main" id="{3E3DF6D6-F432-46A2-BE21-C8E7EE7DF000}"/>
              </a:ext>
            </a:extLst>
          </p:cNvPr>
          <p:cNvCxnSpPr>
            <a:stCxn id="25" idx="0"/>
            <a:endCxn id="18" idx="4"/>
          </p:cNvCxnSpPr>
          <p:nvPr/>
        </p:nvCxnSpPr>
        <p:spPr>
          <a:xfrm flipV="1">
            <a:off x="2513778" y="2723565"/>
            <a:ext cx="1729" cy="40981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1">
            <a:extLst>
              <a:ext uri="{FF2B5EF4-FFF2-40B4-BE49-F238E27FC236}">
                <a16:creationId xmlns:a16="http://schemas.microsoft.com/office/drawing/2014/main" id="{84B259CF-8BA4-4F2D-91C6-3C9ADE366639}"/>
              </a:ext>
            </a:extLst>
          </p:cNvPr>
          <p:cNvCxnSpPr>
            <a:stCxn id="28" idx="6"/>
            <a:endCxn id="24" idx="2"/>
          </p:cNvCxnSpPr>
          <p:nvPr/>
        </p:nvCxnSpPr>
        <p:spPr>
          <a:xfrm flipV="1">
            <a:off x="3543884" y="4257462"/>
            <a:ext cx="64457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4">
            <a:extLst>
              <a:ext uri="{FF2B5EF4-FFF2-40B4-BE49-F238E27FC236}">
                <a16:creationId xmlns:a16="http://schemas.microsoft.com/office/drawing/2014/main" id="{6B77CCED-36C9-4CCD-A87C-448682C5673B}"/>
              </a:ext>
            </a:extLst>
          </p:cNvPr>
          <p:cNvCxnSpPr>
            <a:stCxn id="20" idx="7"/>
            <a:endCxn id="22" idx="3"/>
          </p:cNvCxnSpPr>
          <p:nvPr/>
        </p:nvCxnSpPr>
        <p:spPr>
          <a:xfrm flipV="1">
            <a:off x="4605842" y="2334972"/>
            <a:ext cx="178133" cy="47523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37">
            <a:extLst>
              <a:ext uri="{FF2B5EF4-FFF2-40B4-BE49-F238E27FC236}">
                <a16:creationId xmlns:a16="http://schemas.microsoft.com/office/drawing/2014/main" id="{1132AE7E-B823-4195-B67D-2CBCDDA9F0D3}"/>
              </a:ext>
            </a:extLst>
          </p:cNvPr>
          <p:cNvCxnSpPr>
            <a:stCxn id="23" idx="6"/>
            <a:endCxn id="26" idx="2"/>
          </p:cNvCxnSpPr>
          <p:nvPr/>
        </p:nvCxnSpPr>
        <p:spPr>
          <a:xfrm flipV="1">
            <a:off x="3385317" y="1502971"/>
            <a:ext cx="52877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0">
            <a:extLst>
              <a:ext uri="{FF2B5EF4-FFF2-40B4-BE49-F238E27FC236}">
                <a16:creationId xmlns:a16="http://schemas.microsoft.com/office/drawing/2014/main" id="{B972F1B9-404D-4E78-87CB-45554D617282}"/>
              </a:ext>
            </a:extLst>
          </p:cNvPr>
          <p:cNvCxnSpPr>
            <a:stCxn id="22" idx="2"/>
            <a:endCxn id="19" idx="6"/>
          </p:cNvCxnSpPr>
          <p:nvPr/>
        </p:nvCxnSpPr>
        <p:spPr>
          <a:xfrm flipH="1">
            <a:off x="4262833" y="2087207"/>
            <a:ext cx="41325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1">
            <a:extLst>
              <a:ext uri="{FF2B5EF4-FFF2-40B4-BE49-F238E27FC236}">
                <a16:creationId xmlns:a16="http://schemas.microsoft.com/office/drawing/2014/main" id="{C29F5C8D-944F-4EF8-AE72-6732675479CF}"/>
              </a:ext>
            </a:extLst>
          </p:cNvPr>
          <p:cNvCxnSpPr>
            <a:stCxn id="29" idx="4"/>
            <a:endCxn id="19" idx="5"/>
          </p:cNvCxnSpPr>
          <p:nvPr/>
        </p:nvCxnSpPr>
        <p:spPr>
          <a:xfrm flipH="1" flipV="1">
            <a:off x="4154950" y="2479187"/>
            <a:ext cx="1156897" cy="59572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47">
            <a:extLst>
              <a:ext uri="{FF2B5EF4-FFF2-40B4-BE49-F238E27FC236}">
                <a16:creationId xmlns:a16="http://schemas.microsoft.com/office/drawing/2014/main" id="{31A4EA6C-2F23-4A8D-BE3E-3B5F525DB6D1}"/>
              </a:ext>
            </a:extLst>
          </p:cNvPr>
          <p:cNvCxnSpPr>
            <a:stCxn id="18" idx="4"/>
            <a:endCxn id="28" idx="0"/>
          </p:cNvCxnSpPr>
          <p:nvPr/>
        </p:nvCxnSpPr>
        <p:spPr>
          <a:xfrm>
            <a:off x="2515507" y="2723565"/>
            <a:ext cx="660043" cy="121352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 стрелкой 51">
            <a:extLst>
              <a:ext uri="{FF2B5EF4-FFF2-40B4-BE49-F238E27FC236}">
                <a16:creationId xmlns:a16="http://schemas.microsoft.com/office/drawing/2014/main" id="{A3B20A05-6AF3-41FD-8B4E-4242F04C9F78}"/>
              </a:ext>
            </a:extLst>
          </p:cNvPr>
          <p:cNvCxnSpPr>
            <a:stCxn id="24" idx="6"/>
            <a:endCxn id="29" idx="5"/>
          </p:cNvCxnSpPr>
          <p:nvPr/>
        </p:nvCxnSpPr>
        <p:spPr>
          <a:xfrm flipV="1">
            <a:off x="4925126" y="2972282"/>
            <a:ext cx="647172" cy="12851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3B586438-E04D-427C-BDBE-DC32F64DB460}"/>
              </a:ext>
            </a:extLst>
          </p:cNvPr>
          <p:cNvSpPr/>
          <p:nvPr/>
        </p:nvSpPr>
        <p:spPr>
          <a:xfrm>
            <a:off x="2147173" y="202277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Session</a:t>
            </a:r>
          </a:p>
          <a:p>
            <a:pPr algn="ctr"/>
            <a:r>
              <a:rPr lang="en-US" sz="800" b="1" dirty="0" err="1"/>
              <a:t>Mamanger</a:t>
            </a:r>
            <a:endParaRPr lang="uk-UA" sz="800" b="1" dirty="0"/>
          </a:p>
        </p:txBody>
      </p:sp>
      <p:sp>
        <p:nvSpPr>
          <p:cNvPr id="19" name="Овал 18">
            <a:extLst>
              <a:ext uri="{FF2B5EF4-FFF2-40B4-BE49-F238E27FC236}">
                <a16:creationId xmlns:a16="http://schemas.microsoft.com/office/drawing/2014/main" id="{7864857B-A6C2-4527-91B7-75EFCE70C9D9}"/>
              </a:ext>
            </a:extLst>
          </p:cNvPr>
          <p:cNvSpPr/>
          <p:nvPr/>
        </p:nvSpPr>
        <p:spPr>
          <a:xfrm>
            <a:off x="3526165" y="188102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JDBC</a:t>
            </a:r>
            <a:endParaRPr lang="uk-UA" sz="800" b="1" dirty="0"/>
          </a:p>
        </p:txBody>
      </p:sp>
      <p:sp>
        <p:nvSpPr>
          <p:cNvPr id="20" name="Овал 19">
            <a:extLst>
              <a:ext uri="{FF2B5EF4-FFF2-40B4-BE49-F238E27FC236}">
                <a16:creationId xmlns:a16="http://schemas.microsoft.com/office/drawing/2014/main" id="{FD7992F7-0878-43BE-ABEB-C16C6EEF95A4}"/>
              </a:ext>
            </a:extLst>
          </p:cNvPr>
          <p:cNvSpPr/>
          <p:nvPr/>
        </p:nvSpPr>
        <p:spPr>
          <a:xfrm>
            <a:off x="3946634" y="2702616"/>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Connection</a:t>
            </a:r>
          </a:p>
          <a:p>
            <a:pPr algn="ctr"/>
            <a:r>
              <a:rPr lang="en-US" sz="800" b="1" dirty="0"/>
              <a:t>Pool</a:t>
            </a:r>
            <a:endParaRPr lang="uk-UA" sz="800" b="1" dirty="0"/>
          </a:p>
        </p:txBody>
      </p:sp>
      <p:sp>
        <p:nvSpPr>
          <p:cNvPr id="21" name="Овал 20">
            <a:extLst>
              <a:ext uri="{FF2B5EF4-FFF2-40B4-BE49-F238E27FC236}">
                <a16:creationId xmlns:a16="http://schemas.microsoft.com/office/drawing/2014/main" id="{1D5F369A-9FF7-4E98-A0CB-8DA68700F828}"/>
              </a:ext>
            </a:extLst>
          </p:cNvPr>
          <p:cNvSpPr/>
          <p:nvPr/>
        </p:nvSpPr>
        <p:spPr>
          <a:xfrm>
            <a:off x="4569028" y="3130278"/>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Manager</a:t>
            </a:r>
            <a:endParaRPr lang="uk-UA" sz="800" b="1" dirty="0"/>
          </a:p>
        </p:txBody>
      </p:sp>
      <p:sp>
        <p:nvSpPr>
          <p:cNvPr id="22" name="Овал 21">
            <a:extLst>
              <a:ext uri="{FF2B5EF4-FFF2-40B4-BE49-F238E27FC236}">
                <a16:creationId xmlns:a16="http://schemas.microsoft.com/office/drawing/2014/main" id="{77C0AE48-C250-46DC-801A-1FCC60E1636A}"/>
              </a:ext>
            </a:extLst>
          </p:cNvPr>
          <p:cNvSpPr/>
          <p:nvPr/>
        </p:nvSpPr>
        <p:spPr>
          <a:xfrm>
            <a:off x="4676092" y="173681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Cache</a:t>
            </a:r>
          </a:p>
          <a:p>
            <a:pPr algn="ctr"/>
            <a:r>
              <a:rPr lang="en-US" sz="800" b="1" dirty="0"/>
              <a:t>Manager</a:t>
            </a:r>
            <a:endParaRPr lang="uk-UA" sz="800" b="1" dirty="0"/>
          </a:p>
        </p:txBody>
      </p:sp>
      <p:sp>
        <p:nvSpPr>
          <p:cNvPr id="23" name="Овал 22">
            <a:extLst>
              <a:ext uri="{FF2B5EF4-FFF2-40B4-BE49-F238E27FC236}">
                <a16:creationId xmlns:a16="http://schemas.microsoft.com/office/drawing/2014/main" id="{112EDFD9-BFCF-4711-AA81-4E7EA95338C2}"/>
              </a:ext>
            </a:extLst>
          </p:cNvPr>
          <p:cNvSpPr/>
          <p:nvPr/>
        </p:nvSpPr>
        <p:spPr>
          <a:xfrm>
            <a:off x="2648649" y="137502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Bean Factory</a:t>
            </a:r>
            <a:endParaRPr lang="uk-UA" sz="800" b="1" dirty="0"/>
          </a:p>
        </p:txBody>
      </p:sp>
      <p:sp>
        <p:nvSpPr>
          <p:cNvPr id="24" name="Овал 23">
            <a:extLst>
              <a:ext uri="{FF2B5EF4-FFF2-40B4-BE49-F238E27FC236}">
                <a16:creationId xmlns:a16="http://schemas.microsoft.com/office/drawing/2014/main" id="{B8C3FD9F-8595-4E70-A745-A1942113B77F}"/>
              </a:ext>
            </a:extLst>
          </p:cNvPr>
          <p:cNvSpPr/>
          <p:nvPr/>
        </p:nvSpPr>
        <p:spPr>
          <a:xfrm>
            <a:off x="4188458" y="390706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FullText</a:t>
            </a:r>
            <a:r>
              <a:rPr lang="en-US" sz="800" b="1" dirty="0"/>
              <a:t> Search</a:t>
            </a:r>
            <a:endParaRPr lang="uk-UA" sz="800" b="1" dirty="0"/>
          </a:p>
        </p:txBody>
      </p:sp>
      <p:sp>
        <p:nvSpPr>
          <p:cNvPr id="25" name="Овал 24">
            <a:extLst>
              <a:ext uri="{FF2B5EF4-FFF2-40B4-BE49-F238E27FC236}">
                <a16:creationId xmlns:a16="http://schemas.microsoft.com/office/drawing/2014/main" id="{2BE964F7-667C-4884-8748-0773657B9D15}"/>
              </a:ext>
            </a:extLst>
          </p:cNvPr>
          <p:cNvSpPr/>
          <p:nvPr/>
        </p:nvSpPr>
        <p:spPr>
          <a:xfrm>
            <a:off x="2145444" y="3133377"/>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Result</a:t>
            </a:r>
          </a:p>
          <a:p>
            <a:pPr algn="ctr"/>
            <a:r>
              <a:rPr lang="en-US" sz="800" b="1" dirty="0"/>
              <a:t>Holder</a:t>
            </a:r>
            <a:endParaRPr lang="uk-UA" sz="800" b="1" dirty="0"/>
          </a:p>
        </p:txBody>
      </p:sp>
      <p:sp>
        <p:nvSpPr>
          <p:cNvPr id="26" name="Овал 25">
            <a:extLst>
              <a:ext uri="{FF2B5EF4-FFF2-40B4-BE49-F238E27FC236}">
                <a16:creationId xmlns:a16="http://schemas.microsoft.com/office/drawing/2014/main" id="{0FC59246-0718-40C4-A912-800C9B3D6223}"/>
              </a:ext>
            </a:extLst>
          </p:cNvPr>
          <p:cNvSpPr/>
          <p:nvPr/>
        </p:nvSpPr>
        <p:spPr>
          <a:xfrm>
            <a:off x="3914092" y="115257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Table</a:t>
            </a:r>
          </a:p>
          <a:p>
            <a:pPr algn="ctr"/>
            <a:r>
              <a:rPr lang="en-US" sz="800" b="1" dirty="0"/>
              <a:t>Manager</a:t>
            </a:r>
            <a:endParaRPr lang="uk-UA" sz="800" b="1" dirty="0"/>
          </a:p>
        </p:txBody>
      </p:sp>
      <p:sp>
        <p:nvSpPr>
          <p:cNvPr id="27" name="Овал 26">
            <a:extLst>
              <a:ext uri="{FF2B5EF4-FFF2-40B4-BE49-F238E27FC236}">
                <a16:creationId xmlns:a16="http://schemas.microsoft.com/office/drawing/2014/main" id="{12408E4E-1848-4ABC-B1F8-102B99FE2F75}"/>
              </a:ext>
            </a:extLst>
          </p:cNvPr>
          <p:cNvSpPr/>
          <p:nvPr/>
        </p:nvSpPr>
        <p:spPr>
          <a:xfrm>
            <a:off x="3295371" y="312868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Factory</a:t>
            </a:r>
            <a:endParaRPr lang="uk-UA" sz="800" b="1" dirty="0"/>
          </a:p>
        </p:txBody>
      </p:sp>
      <p:sp>
        <p:nvSpPr>
          <p:cNvPr id="28" name="Овал 27">
            <a:extLst>
              <a:ext uri="{FF2B5EF4-FFF2-40B4-BE49-F238E27FC236}">
                <a16:creationId xmlns:a16="http://schemas.microsoft.com/office/drawing/2014/main" id="{E5591047-ABE9-463C-816C-2E9CD25042A5}"/>
              </a:ext>
            </a:extLst>
          </p:cNvPr>
          <p:cNvSpPr/>
          <p:nvPr/>
        </p:nvSpPr>
        <p:spPr>
          <a:xfrm>
            <a:off x="2807216" y="393708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Form</a:t>
            </a:r>
          </a:p>
          <a:p>
            <a:pPr algn="ctr"/>
            <a:r>
              <a:rPr lang="en-US" sz="800" b="1" dirty="0"/>
              <a:t>Manager</a:t>
            </a:r>
            <a:endParaRPr lang="uk-UA" sz="800" b="1" dirty="0"/>
          </a:p>
        </p:txBody>
      </p:sp>
      <p:sp>
        <p:nvSpPr>
          <p:cNvPr id="29" name="Овал 28">
            <a:extLst>
              <a:ext uri="{FF2B5EF4-FFF2-40B4-BE49-F238E27FC236}">
                <a16:creationId xmlns:a16="http://schemas.microsoft.com/office/drawing/2014/main" id="{641EE7CC-73B6-4263-93B7-33ACE95A723A}"/>
              </a:ext>
            </a:extLst>
          </p:cNvPr>
          <p:cNvSpPr/>
          <p:nvPr/>
        </p:nvSpPr>
        <p:spPr>
          <a:xfrm>
            <a:off x="4943513" y="237412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Download</a:t>
            </a:r>
          </a:p>
          <a:p>
            <a:pPr algn="ctr"/>
            <a:r>
              <a:rPr lang="en-US" sz="800" b="1" dirty="0"/>
              <a:t>Service</a:t>
            </a:r>
            <a:endParaRPr lang="uk-UA" sz="800" b="1" dirty="0"/>
          </a:p>
        </p:txBody>
      </p:sp>
      <p:sp>
        <p:nvSpPr>
          <p:cNvPr id="30" name="Овал 29">
            <a:extLst>
              <a:ext uri="{FF2B5EF4-FFF2-40B4-BE49-F238E27FC236}">
                <a16:creationId xmlns:a16="http://schemas.microsoft.com/office/drawing/2014/main" id="{EB9A8FE7-9265-429C-AFE9-D9953CBB848A}"/>
              </a:ext>
            </a:extLst>
          </p:cNvPr>
          <p:cNvSpPr/>
          <p:nvPr/>
        </p:nvSpPr>
        <p:spPr>
          <a:xfrm>
            <a:off x="2831894" y="251671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Library</a:t>
            </a:r>
          </a:p>
          <a:p>
            <a:pPr algn="ctr"/>
            <a:r>
              <a:rPr lang="en-US" sz="800" b="1" dirty="0"/>
              <a:t>Processor</a:t>
            </a:r>
            <a:endParaRPr lang="uk-UA" sz="800" b="1" dirty="0"/>
          </a:p>
        </p:txBody>
      </p:sp>
    </p:spTree>
    <p:extLst>
      <p:ext uri="{BB962C8B-B14F-4D97-AF65-F5344CB8AC3E}">
        <p14:creationId xmlns:p14="http://schemas.microsoft.com/office/powerpoint/2010/main" val="18526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r>
              <a:rPr lang="en-US" sz="2800" dirty="0"/>
              <a:t> </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2000" b="1" dirty="0"/>
              <a:t>The </a:t>
            </a:r>
            <a:r>
              <a:rPr lang="en-US" sz="2000" b="1" dirty="0" err="1"/>
              <a:t>ApplicationContext</a:t>
            </a:r>
            <a:r>
              <a:rPr lang="en-US" sz="2000" b="1" dirty="0"/>
              <a:t> provides:</a:t>
            </a:r>
          </a:p>
          <a:p>
            <a:pPr lvl="1">
              <a:lnSpc>
                <a:spcPct val="150000"/>
              </a:lnSpc>
            </a:pPr>
            <a:r>
              <a:rPr lang="en-US" sz="1500" b="1" dirty="0"/>
              <a:t>Bean factory methods for accessing application components.</a:t>
            </a:r>
          </a:p>
          <a:p>
            <a:pPr lvl="1">
              <a:lnSpc>
                <a:spcPct val="150000"/>
              </a:lnSpc>
            </a:pPr>
            <a:r>
              <a:rPr lang="en-US" sz="1500" b="1" dirty="0"/>
              <a:t>The ability to load file resources in a generic fashion.</a:t>
            </a:r>
          </a:p>
          <a:p>
            <a:pPr lvl="1">
              <a:lnSpc>
                <a:spcPct val="150000"/>
              </a:lnSpc>
            </a:pPr>
            <a:r>
              <a:rPr lang="en-US" sz="1500" b="1" dirty="0"/>
              <a:t>The ability to publish events to registered listeners.</a:t>
            </a:r>
          </a:p>
          <a:p>
            <a:pPr lvl="1">
              <a:lnSpc>
                <a:spcPct val="150000"/>
              </a:lnSpc>
            </a:pPr>
            <a:r>
              <a:rPr lang="en-US" sz="1500" b="1" dirty="0"/>
              <a:t>The ability to resolve messages to support internationalization.</a:t>
            </a:r>
          </a:p>
          <a:p>
            <a:pPr lvl="1">
              <a:lnSpc>
                <a:spcPct val="150000"/>
              </a:lnSpc>
            </a:pPr>
            <a:r>
              <a:rPr lang="en-US" sz="1500" b="1" dirty="0"/>
              <a:t>Inheritance from a parent context.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96790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Scopes</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6" name="Google Shape;619;p24">
            <a:extLst>
              <a:ext uri="{FF2B5EF4-FFF2-40B4-BE49-F238E27FC236}">
                <a16:creationId xmlns:a16="http://schemas.microsoft.com/office/drawing/2014/main" id="{876B6824-A321-4757-B7BC-99B90A78EDDC}"/>
              </a:ext>
            </a:extLst>
          </p:cNvPr>
          <p:cNvGraphicFramePr/>
          <p:nvPr>
            <p:extLst>
              <p:ext uri="{D42A27DB-BD31-4B8C-83A1-F6EECF244321}">
                <p14:modId xmlns:p14="http://schemas.microsoft.com/office/powerpoint/2010/main" val="442244529"/>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000"/>
                    </a:ext>
                  </a:extLst>
                </a:gridCol>
                <a:gridCol w="4920980">
                  <a:extLst>
                    <a:ext uri="{9D8B030D-6E8A-4147-A177-3AD203B41FA5}">
                      <a16:colId xmlns:a16="http://schemas.microsoft.com/office/drawing/2014/main" val="20001"/>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Scope</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10000"/>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Singleton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 single object instance per Spring </a:t>
                      </a:r>
                      <a:r>
                        <a:rPr lang="en-US" sz="900" b="1" dirty="0" err="1">
                          <a:solidFill>
                            <a:srgbClr val="3D4965"/>
                          </a:solidFill>
                          <a:latin typeface="Dosis"/>
                          <a:ea typeface="Dosis"/>
                          <a:cs typeface="Dosis"/>
                          <a:sym typeface="Dosis"/>
                        </a:rPr>
                        <a:t>IoC</a:t>
                      </a:r>
                      <a:r>
                        <a:rPr lang="en-US" sz="900" b="1" dirty="0">
                          <a:solidFill>
                            <a:srgbClr val="3D4965"/>
                          </a:solidFill>
                          <a:latin typeface="Dosis"/>
                          <a:ea typeface="Dosis"/>
                          <a:cs typeface="Dosis"/>
                          <a:sym typeface="Dosis"/>
                        </a:rPr>
                        <a:t> container.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Prototype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any number of object instances. New object will be created every time on getting from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2"/>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Request</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single HTTP request; that is every HTTP request will have its own instance of a bean created off the back of a single bean definition.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3"/>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Session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HTTP Session.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09804739"/>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Global session</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global HTTP Session. Typically only valid when used in a portlet context.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38983"/>
                  </a:ext>
                </a:extLst>
              </a:tr>
            </a:tbl>
          </a:graphicData>
        </a:graphic>
      </p:graphicFrame>
    </p:spTree>
    <p:extLst>
      <p:ext uri="{BB962C8B-B14F-4D97-AF65-F5344CB8AC3E}">
        <p14:creationId xmlns:p14="http://schemas.microsoft.com/office/powerpoint/2010/main" val="68723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Definition</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2" name="Таблиця 1">
            <a:extLst>
              <a:ext uri="{FF2B5EF4-FFF2-40B4-BE49-F238E27FC236}">
                <a16:creationId xmlns:a16="http://schemas.microsoft.com/office/drawing/2014/main" id="{61019F59-F85F-4201-9155-28DD56DD5AF8}"/>
              </a:ext>
            </a:extLst>
          </p:cNvPr>
          <p:cNvGraphicFramePr>
            <a:graphicFrameLocks noGrp="1"/>
          </p:cNvGraphicFramePr>
          <p:nvPr>
            <p:extLst>
              <p:ext uri="{D42A27DB-BD31-4B8C-83A1-F6EECF244321}">
                <p14:modId xmlns:p14="http://schemas.microsoft.com/office/powerpoint/2010/main" val="2458685802"/>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41066443"/>
                    </a:ext>
                  </a:extLst>
                </a:gridCol>
                <a:gridCol w="4920980">
                  <a:extLst>
                    <a:ext uri="{9D8B030D-6E8A-4147-A177-3AD203B41FA5}">
                      <a16:colId xmlns:a16="http://schemas.microsoft.com/office/drawing/2014/main" val="684951792"/>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Property</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3906949119"/>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class</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is mandatory and specifies the bean class to be used to create the bean.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683695342"/>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name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bean identifier uniquely. In XML-based configuration metadata, you use the id and/or name attributes to specify the bean identifier(s).</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84201653"/>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scope</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scope of the objects created from a bean definition and it will be discussed in bean scopes chapter.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2703556308"/>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initialization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called just after all necessary properties on the bean have been set by the container.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213148656"/>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destruction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used when the container containing the bean is destroyed.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026450"/>
                  </a:ext>
                </a:extLst>
              </a:tr>
            </a:tbl>
          </a:graphicData>
        </a:graphic>
      </p:graphicFrame>
    </p:spTree>
    <p:extLst>
      <p:ext uri="{BB962C8B-B14F-4D97-AF65-F5344CB8AC3E}">
        <p14:creationId xmlns:p14="http://schemas.microsoft.com/office/powerpoint/2010/main" val="406659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a:t>
            </a:r>
            <a:r>
              <a:rPr lang="en-US" sz="2800" dirty="0" err="1"/>
              <a:t>IoC</a:t>
            </a:r>
            <a:r>
              <a:rPr lang="en-US" sz="2800" dirty="0"/>
              <a:t>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050" b="1" dirty="0">
                <a:solidFill>
                  <a:srgbClr val="646464"/>
                </a:solidFill>
                <a:latin typeface="Courier New" panose="02070309020205020404" pitchFamily="49" charset="0"/>
              </a:rPr>
              <a:t>@Component</a:t>
            </a:r>
          </a:p>
          <a:p>
            <a:pPr marL="0" indent="0">
              <a:buNone/>
            </a:pPr>
            <a:r>
              <a:rPr lang="en-US" sz="1050"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JDBC {</a:t>
            </a:r>
          </a:p>
          <a:p>
            <a:pPr marL="0" indent="0">
              <a:buNone/>
            </a:pPr>
            <a:r>
              <a:rPr lang="en-US" sz="1050" dirty="0">
                <a:solidFill>
                  <a:srgbClr val="000000"/>
                </a:solidFill>
                <a:latin typeface="Courier New" panose="02070309020205020404" pitchFamily="49" charset="0"/>
              </a:rPr>
              <a:t>   </a:t>
            </a:r>
            <a:r>
              <a:rPr lang="en-US" sz="1050" dirty="0">
                <a:solidFill>
                  <a:srgbClr val="3F7F5F"/>
                </a:solidFill>
                <a:latin typeface="Courier New" panose="02070309020205020404" pitchFamily="49" charset="0"/>
              </a:rPr>
              <a:t>//Spring bean component, does not require to be declared in app context </a:t>
            </a: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a:p>
            <a:pPr marL="0" indent="0">
              <a:buNone/>
            </a:pPr>
            <a:endParaRPr lang="en-US" sz="1050" dirty="0">
              <a:solidFill>
                <a:srgbClr val="000000"/>
              </a:solidFill>
              <a:latin typeface="Courier New" panose="02070309020205020404" pitchFamily="49" charset="0"/>
            </a:endParaRPr>
          </a:p>
          <a:p>
            <a:pPr marL="0" indent="0">
              <a:buNone/>
            </a:pPr>
            <a:r>
              <a:rPr lang="en-US" sz="1050" b="1" dirty="0">
                <a:solidFill>
                  <a:srgbClr val="646464"/>
                </a:solidFill>
                <a:latin typeface="Courier New" panose="02070309020205020404" pitchFamily="49" charset="0"/>
              </a:rPr>
              <a:t>@Service</a:t>
            </a:r>
            <a:endParaRPr lang="en-US" sz="1050" dirty="0">
              <a:solidFill>
                <a:srgbClr val="000000"/>
              </a:solidFill>
              <a:latin typeface="Courier New" panose="02070309020205020404" pitchFamily="49" charset="0"/>
            </a:endParaRP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a:t>
            </a:r>
            <a:r>
              <a:rPr lang="en-US" sz="1050" b="1" dirty="0" err="1">
                <a:solidFill>
                  <a:srgbClr val="000000"/>
                </a:solidFill>
                <a:latin typeface="Courier New" panose="02070309020205020404" pitchFamily="49" charset="0"/>
              </a:rPr>
              <a:t>UserManager</a:t>
            </a:r>
            <a:r>
              <a:rPr lang="en-US" sz="1050" b="1" dirty="0">
                <a:solidFill>
                  <a:srgbClr val="000000"/>
                </a:solidFill>
                <a:latin typeface="Courier New" panose="02070309020205020404" pitchFamily="49" charset="0"/>
              </a:rPr>
              <a:t> {</a:t>
            </a:r>
          </a:p>
          <a:p>
            <a:pPr marL="0" indent="0">
              <a:buNone/>
            </a:pPr>
            <a:r>
              <a:rPr lang="en-US" sz="1050" dirty="0">
                <a:solidFill>
                  <a:srgbClr val="3F7F5F"/>
                </a:solidFill>
                <a:latin typeface="Courier New" panose="02070309020205020404" pitchFamily="49" charset="0"/>
              </a:rPr>
              <a:t>    //be sure </a:t>
            </a:r>
            <a:r>
              <a:rPr lang="en-US" sz="1050" dirty="0" err="1">
                <a:solidFill>
                  <a:srgbClr val="3F7F5F"/>
                </a:solidFill>
                <a:latin typeface="Courier New" panose="02070309020205020404" pitchFamily="49" charset="0"/>
              </a:rPr>
              <a:t>jdbc</a:t>
            </a:r>
            <a:r>
              <a:rPr lang="en-US" sz="1050" dirty="0">
                <a:solidFill>
                  <a:srgbClr val="3F7F5F"/>
                </a:solidFill>
                <a:latin typeface="Courier New" panose="02070309020205020404" pitchFamily="49" charset="0"/>
              </a:rPr>
              <a:t> will be initialized before you start using it</a:t>
            </a:r>
            <a:endParaRPr lang="en-US" sz="1050" b="1" dirty="0">
              <a:solidFill>
                <a:srgbClr val="000000"/>
              </a:solidFill>
              <a:latin typeface="Courier New" panose="02070309020205020404" pitchFamily="49" charset="0"/>
            </a:endParaRPr>
          </a:p>
          <a:p>
            <a:pPr marL="0" indent="0">
              <a:buNone/>
            </a:pPr>
            <a:r>
              <a:rPr lang="en-US" sz="1050" dirty="0">
                <a:solidFill>
                  <a:srgbClr val="646464"/>
                </a:solidFill>
                <a:latin typeface="Courier New" panose="02070309020205020404" pitchFamily="49" charset="0"/>
              </a:rPr>
              <a:t>    </a:t>
            </a:r>
            <a:r>
              <a:rPr lang="en-US" sz="1050" b="1" dirty="0">
                <a:solidFill>
                  <a:srgbClr val="646464"/>
                </a:solidFill>
                <a:latin typeface="Courier New" panose="02070309020205020404" pitchFamily="49" charset="0"/>
              </a:rPr>
              <a:t>@</a:t>
            </a:r>
            <a:r>
              <a:rPr lang="en-US" sz="1050" b="1" dirty="0" err="1">
                <a:solidFill>
                  <a:srgbClr val="646464"/>
                </a:solidFill>
                <a:latin typeface="Courier New" panose="02070309020205020404" pitchFamily="49" charset="0"/>
              </a:rPr>
              <a:t>Autowired</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private</a:t>
            </a:r>
            <a:r>
              <a:rPr lang="en-US" sz="1050" b="1" dirty="0">
                <a:solidFill>
                  <a:srgbClr val="000000"/>
                </a:solidFill>
                <a:latin typeface="Courier New" panose="02070309020205020404" pitchFamily="49" charset="0"/>
              </a:rPr>
              <a:t> JDBC </a:t>
            </a:r>
            <a:r>
              <a:rPr lang="en-US" sz="1050" b="1" dirty="0" err="1">
                <a:solidFill>
                  <a:srgbClr val="0000C0"/>
                </a:solidFill>
                <a:latin typeface="Courier New" panose="02070309020205020404" pitchFamily="49" charset="0"/>
              </a:rPr>
              <a:t>jdbc</a:t>
            </a:r>
            <a:r>
              <a:rPr lang="en-US" sz="1050" b="1" dirty="0">
                <a:solidFill>
                  <a:srgbClr val="000000"/>
                </a:solidFill>
                <a:latin typeface="Courier New" panose="02070309020205020404" pitchFamily="49" charset="0"/>
              </a:rPr>
              <a:t>;</a:t>
            </a:r>
            <a:endParaRPr lang="en-US" sz="1050" u="sng" dirty="0">
              <a:solidFill>
                <a:srgbClr val="3F7F5F"/>
              </a:solidFill>
              <a:latin typeface="Courier New" panose="02070309020205020404" pitchFamily="49" charset="0"/>
            </a:endParaRP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2038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Contents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Inversion of Control</a:t>
            </a:r>
          </a:p>
          <a:p>
            <a:pPr lvl="0"/>
            <a:r>
              <a:rPr lang="en-US" dirty="0"/>
              <a:t>Dependency Injection</a:t>
            </a:r>
          </a:p>
          <a:p>
            <a:pPr lvl="0"/>
            <a:r>
              <a:rPr lang="en-US" dirty="0"/>
              <a:t>Spring Core</a:t>
            </a:r>
          </a:p>
          <a:p>
            <a:pPr lvl="0"/>
            <a:r>
              <a:rPr lang="en-US" dirty="0"/>
              <a:t>XML config vs Annotation config vs Java config</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Life Cycle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@Component</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UserManager</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PostConstruct</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init</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//do some initialization work</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uk-UA" sz="1200" dirty="0">
              <a:latin typeface="Courier New" panose="02070309020205020404" pitchFamily="49" charset="0"/>
            </a:endParaRP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PreDestroy</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destroy() {</a:t>
            </a:r>
          </a:p>
          <a:p>
            <a:pPr marL="0" indent="0">
              <a:buNone/>
            </a:pPr>
            <a:r>
              <a:rPr lang="en-US" sz="1200" dirty="0">
                <a:solidFill>
                  <a:srgbClr val="3F7F5F"/>
                </a:solidFill>
                <a:latin typeface="Courier New" panose="02070309020205020404" pitchFamily="49" charset="0"/>
              </a:rPr>
              <a:t>        //release all resources</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6382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Java Configuration</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@Configuration</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AppConfig</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new </a:t>
            </a:r>
            <a:r>
              <a:rPr lang="en-US" sz="1200" b="1" dirty="0" err="1">
                <a:solidFill>
                  <a:srgbClr val="000000"/>
                </a:solidFill>
                <a:latin typeface="Courier New" panose="02070309020205020404" pitchFamily="49" charset="0"/>
              </a:rPr>
              <a:t>SomeServiceimpl</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en-US" sz="1200" dirty="0">
              <a:solidFill>
                <a:srgbClr val="000000"/>
              </a:solidFill>
              <a:latin typeface="Courier New" panose="02070309020205020404" pitchFamily="49" charset="0"/>
            </a:endParaRPr>
          </a:p>
          <a:p>
            <a:pPr marL="0" indent="0">
              <a:buNone/>
            </a:pPr>
            <a:r>
              <a:rPr lang="en-US" sz="1200" b="1" dirty="0">
                <a:solidFill>
                  <a:srgbClr val="646464"/>
                </a:solidFill>
                <a:latin typeface="Courier New" panose="02070309020205020404" pitchFamily="49" charset="0"/>
              </a:rPr>
              <a:t>    @Bean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a:t>
            </a:r>
            <a:r>
              <a:rPr lang="en-US" sz="1200" b="1" dirty="0" err="1">
                <a:solidFill>
                  <a:srgbClr val="000000"/>
                </a:solidFill>
                <a:latin typeface="Courier New" panose="02070309020205020404" pitchFamily="49" charset="0"/>
              </a:rPr>
              <a:t>AnotherServiceImpl.getInstance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24460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000" dirty="0"/>
              <a:t>Make all codecs (Caesar, Morse, </a:t>
            </a:r>
            <a:r>
              <a:rPr lang="en-US" sz="1000" dirty="0" err="1"/>
              <a:t>Vigenere</a:t>
            </a:r>
            <a:r>
              <a:rPr lang="en-US" sz="1000" dirty="0"/>
              <a:t>, </a:t>
            </a:r>
            <a:r>
              <a:rPr lang="en-US" sz="1000" dirty="0" err="1"/>
              <a:t>etc</a:t>
            </a:r>
            <a:r>
              <a:rPr lang="en-US" sz="1000" dirty="0"/>
              <a:t>) Spring components (remove @Codec, @Key, @Shift annotations and logic that uses them)</a:t>
            </a:r>
          </a:p>
          <a:p>
            <a:pPr>
              <a:lnSpc>
                <a:spcPct val="150000"/>
              </a:lnSpc>
            </a:pPr>
            <a:r>
              <a:rPr lang="en-US" sz="1000" dirty="0"/>
              <a:t>Use properties that can be injected by Spring to set </a:t>
            </a:r>
            <a:r>
              <a:rPr lang="en-US" sz="1000" b="1" dirty="0"/>
              <a:t>key </a:t>
            </a:r>
            <a:r>
              <a:rPr lang="en-US" sz="1000" dirty="0"/>
              <a:t>and </a:t>
            </a:r>
            <a:r>
              <a:rPr lang="en-US" sz="1000" b="1" dirty="0"/>
              <a:t>shift</a:t>
            </a:r>
          </a:p>
          <a:p>
            <a:pPr lvl="1">
              <a:lnSpc>
                <a:spcPct val="150000"/>
              </a:lnSpc>
            </a:pPr>
            <a:r>
              <a:rPr lang="en-US" sz="1000" dirty="0"/>
              <a:t>Optional: use spring properties to get all properties from files (for all codecs and translator)</a:t>
            </a:r>
          </a:p>
          <a:p>
            <a:pPr>
              <a:lnSpc>
                <a:spcPct val="150000"/>
              </a:lnSpc>
            </a:pPr>
            <a:r>
              <a:rPr lang="en-US" sz="1000" dirty="0"/>
              <a:t>Change codec factory implementation:</a:t>
            </a:r>
          </a:p>
          <a:p>
            <a:pPr lvl="1">
              <a:lnSpc>
                <a:spcPct val="150000"/>
              </a:lnSpc>
            </a:pPr>
            <a:r>
              <a:rPr lang="en-US" sz="1000" dirty="0"/>
              <a:t>Inject all codecs inside factory (using Spring)</a:t>
            </a:r>
          </a:p>
          <a:p>
            <a:pPr lvl="1">
              <a:lnSpc>
                <a:spcPct val="150000"/>
              </a:lnSpc>
            </a:pPr>
            <a:r>
              <a:rPr lang="en-US" sz="1000" dirty="0"/>
              <a:t>Return the same instance of codec from factory when requested</a:t>
            </a:r>
          </a:p>
          <a:p>
            <a:pPr>
              <a:lnSpc>
                <a:spcPct val="150000"/>
              </a:lnSpc>
            </a:pPr>
            <a:r>
              <a:rPr lang="en-US" sz="1000" dirty="0"/>
              <a:t>Make all loggers Spring components</a:t>
            </a:r>
          </a:p>
          <a:p>
            <a:pPr>
              <a:lnSpc>
                <a:spcPct val="150000"/>
              </a:lnSpc>
            </a:pPr>
            <a:r>
              <a:rPr lang="en-US" sz="1000" dirty="0"/>
              <a:t>Inject all loggers inside </a:t>
            </a:r>
            <a:r>
              <a:rPr lang="en-US" sz="1000" b="1" dirty="0" err="1"/>
              <a:t>CompositeLogger</a:t>
            </a:r>
            <a:r>
              <a:rPr lang="en-US" sz="1000" dirty="0"/>
              <a:t> using Spring</a:t>
            </a:r>
          </a:p>
          <a:p>
            <a:pPr>
              <a:lnSpc>
                <a:spcPct val="150000"/>
              </a:lnSpc>
            </a:pPr>
            <a:r>
              <a:rPr lang="en-US" sz="1000" dirty="0"/>
              <a:t>Find a way to get Spring </a:t>
            </a:r>
            <a:r>
              <a:rPr lang="en-US" sz="1000" dirty="0" err="1"/>
              <a:t>ApplicationContext</a:t>
            </a:r>
            <a:r>
              <a:rPr lang="en-US" sz="1000" dirty="0"/>
              <a:t> inside servlets and filters to get bean/component from it</a:t>
            </a:r>
          </a:p>
          <a:p>
            <a:pPr>
              <a:lnSpc>
                <a:spcPct val="150000"/>
              </a:lnSpc>
            </a:pPr>
            <a:r>
              <a:rPr lang="en-US" sz="1000" dirty="0"/>
              <a:t>Use </a:t>
            </a:r>
            <a:r>
              <a:rPr lang="en-US" sz="1000" dirty="0" err="1"/>
              <a:t>ApplicationContext</a:t>
            </a:r>
            <a:r>
              <a:rPr lang="en-US" sz="1000"/>
              <a:t> in </a:t>
            </a:r>
            <a:r>
              <a:rPr lang="en-US" sz="1000" dirty="0"/>
              <a:t>servlets to get all required components of your application: codec factory, logger, translator (all this classes should be Spring components)</a:t>
            </a:r>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2228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Useful links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r>
              <a:rPr lang="it-IT" sz="1600" dirty="0">
                <a:latin typeface="Sniglet" panose="020B0604020202020204" charset="0"/>
                <a:hlinkClick r:id="rId3"/>
              </a:rPr>
              <a:t>Java Design Patterns - Service Locator</a:t>
            </a:r>
            <a:endParaRPr lang="en-US" sz="1600" dirty="0">
              <a:latin typeface="Sniglet" panose="020B0604020202020204" charset="0"/>
            </a:endParaRPr>
          </a:p>
          <a:p>
            <a:r>
              <a:rPr lang="en-US" sz="1600" dirty="0">
                <a:latin typeface="Sniglet" panose="020B0604020202020204" charset="0"/>
                <a:hlinkClick r:id="rId4"/>
              </a:rPr>
              <a:t>Java Design Patterns - Dependency Injection</a:t>
            </a:r>
            <a:endParaRPr lang="en-US" sz="1600" dirty="0">
              <a:latin typeface="Sniglet" panose="020B0604020202020204" charset="0"/>
            </a:endParaRPr>
          </a:p>
          <a:p>
            <a:r>
              <a:rPr lang="en-US" sz="1600" dirty="0">
                <a:latin typeface="Sniglet" panose="020B0604020202020204" charset="0"/>
                <a:hlinkClick r:id="rId5"/>
              </a:rPr>
              <a:t>Java Design Patterns - Template Method</a:t>
            </a:r>
            <a:endParaRPr lang="en-US" sz="1600" dirty="0">
              <a:latin typeface="Sniglet" panose="020B0604020202020204" charset="0"/>
            </a:endParaRPr>
          </a:p>
          <a:p>
            <a:r>
              <a:rPr lang="en-US" sz="1600" dirty="0">
                <a:latin typeface="Sniglet" panose="020B0604020202020204" charset="0"/>
                <a:hlinkClick r:id="rId6"/>
              </a:rPr>
              <a:t>Java Design Patterns - Strategy</a:t>
            </a:r>
            <a:endParaRPr lang="en-US" sz="1600" dirty="0">
              <a:latin typeface="Sniglet" panose="020B0604020202020204" charset="0"/>
            </a:endParaRPr>
          </a:p>
          <a:p>
            <a:r>
              <a:rPr lang="en-US" sz="1600" dirty="0">
                <a:latin typeface="Sniglet" panose="020B0604020202020204" charset="0"/>
                <a:hlinkClick r:id="rId7"/>
              </a:rPr>
              <a:t>Spring Tutorial</a:t>
            </a:r>
            <a:endParaRPr lang="en-US" sz="1600" dirty="0">
              <a:latin typeface="Sniglet" panose="020B0604020202020204" charset="0"/>
            </a:endParaRPr>
          </a:p>
          <a:p>
            <a:r>
              <a:rPr lang="en-US" sz="1600" dirty="0">
                <a:latin typeface="Sniglet" panose="020B0604020202020204" charset="0"/>
                <a:hlinkClick r:id="rId8"/>
              </a:rPr>
              <a:t>Spring Framework Docs</a:t>
            </a:r>
            <a:endParaRPr lang="en-US" sz="1600" dirty="0">
              <a:latin typeface="Sniglet" panose="020B0604020202020204" charset="0"/>
            </a:endParaRPr>
          </a:p>
          <a:p>
            <a:r>
              <a:rPr lang="en-US" sz="1600" dirty="0">
                <a:latin typeface="Sniglet" panose="020B0604020202020204" charset="0"/>
                <a:hlinkClick r:id="rId9"/>
              </a:rPr>
              <a:t>Inversion of Control and Dependency Injection in Spring</a:t>
            </a:r>
            <a:endParaRPr lang="en-US" sz="1600" dirty="0">
              <a:latin typeface="Sniglet" panose="020B0604020202020204"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64701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In software engineering, inversion of control (</a:t>
            </a:r>
            <a:r>
              <a:rPr lang="en-US" sz="1600" dirty="0" err="1"/>
              <a:t>IoC</a:t>
            </a:r>
            <a:r>
              <a:rPr lang="en-US" sz="1600"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97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2000" dirty="0"/>
              <a:t>In object-oriented programming, there are several basic techniques to implement inversion of control. These are:</a:t>
            </a:r>
          </a:p>
          <a:p>
            <a:pPr lvl="1"/>
            <a:r>
              <a:rPr lang="en-US" sz="1500" dirty="0"/>
              <a:t>Using a </a:t>
            </a:r>
            <a:r>
              <a:rPr lang="en-US" sz="1500" b="1" dirty="0"/>
              <a:t>service locator pattern</a:t>
            </a:r>
          </a:p>
          <a:p>
            <a:pPr lvl="1"/>
            <a:r>
              <a:rPr lang="en-US" sz="1500" dirty="0"/>
              <a:t>Using </a:t>
            </a:r>
            <a:r>
              <a:rPr lang="en-US" sz="1500" b="1" dirty="0"/>
              <a:t>dependency injection</a:t>
            </a:r>
            <a:r>
              <a:rPr lang="en-US" sz="1500" dirty="0"/>
              <a:t>, for example</a:t>
            </a:r>
          </a:p>
          <a:p>
            <a:pPr lvl="1"/>
            <a:r>
              <a:rPr lang="en-US" sz="1500" dirty="0"/>
              <a:t>Constructor injection</a:t>
            </a:r>
          </a:p>
          <a:p>
            <a:pPr lvl="1"/>
            <a:r>
              <a:rPr lang="en-US" sz="1500" dirty="0"/>
              <a:t>Parameter injection</a:t>
            </a:r>
          </a:p>
          <a:p>
            <a:pPr lvl="1"/>
            <a:r>
              <a:rPr lang="en-US" sz="1500" dirty="0"/>
              <a:t>Setter injection</a:t>
            </a:r>
          </a:p>
          <a:p>
            <a:pPr lvl="0">
              <a:spcBef>
                <a:spcPts val="0"/>
              </a:spcBef>
            </a:pPr>
            <a:r>
              <a:rPr lang="en-US" sz="2000" dirty="0"/>
              <a:t>Using </a:t>
            </a:r>
            <a:r>
              <a:rPr lang="en-US" sz="2000" b="1" dirty="0"/>
              <a:t>template method design pattern</a:t>
            </a:r>
          </a:p>
          <a:p>
            <a:pPr lvl="0">
              <a:spcBef>
                <a:spcPts val="0"/>
              </a:spcBef>
            </a:pPr>
            <a:r>
              <a:rPr lang="en-US" sz="2000" dirty="0"/>
              <a:t>Using </a:t>
            </a:r>
            <a:r>
              <a:rPr lang="en-US" sz="2000" b="1" dirty="0"/>
              <a:t>strategy design pattern</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731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 name="Google Shape;560;p17">
            <a:extLst>
              <a:ext uri="{FF2B5EF4-FFF2-40B4-BE49-F238E27FC236}">
                <a16:creationId xmlns:a16="http://schemas.microsoft.com/office/drawing/2014/main" id="{3C9E0A23-BC01-4956-BBBD-477AEB839985}"/>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the skeleton of an algorithm in an operation, deferring some steps to subclasses. Template method lets subclasses redefine certain steps of an algorithm without changing the algorithm's structure.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546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983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Google Shape;560;p17">
            <a:extLst>
              <a:ext uri="{FF2B5EF4-FFF2-40B4-BE49-F238E27FC236}">
                <a16:creationId xmlns:a16="http://schemas.microsoft.com/office/drawing/2014/main" id="{0A5D8A4D-6F0D-42A2-8FC0-B0A1432A8CC1}"/>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70710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4719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Service Locator</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5" name="Google Shape;560;p17">
            <a:extLst>
              <a:ext uri="{FF2B5EF4-FFF2-40B4-BE49-F238E27FC236}">
                <a16:creationId xmlns:a16="http://schemas.microsoft.com/office/drawing/2014/main" id="{C74CB91A-37FA-44F7-88C4-149E435DEEF9}"/>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sz="2000" dirty="0"/>
              <a:t>The 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spTree>
    <p:extLst>
      <p:ext uri="{BB962C8B-B14F-4D97-AF65-F5344CB8AC3E}">
        <p14:creationId xmlns:p14="http://schemas.microsoft.com/office/powerpoint/2010/main" val="219442645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2664</TotalTime>
  <Words>1364</Words>
  <Application>Microsoft Office PowerPoint</Application>
  <PresentationFormat>Екран (16:9)</PresentationFormat>
  <Paragraphs>199</Paragraphs>
  <Slides>24</Slides>
  <Notes>23</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24</vt:i4>
      </vt:variant>
    </vt:vector>
  </HeadingPairs>
  <TitlesOfParts>
    <vt:vector size="31" baseType="lpstr">
      <vt:lpstr>Dosis</vt:lpstr>
      <vt:lpstr>Raleway</vt:lpstr>
      <vt:lpstr>Courier New</vt:lpstr>
      <vt:lpstr>Arial</vt:lpstr>
      <vt:lpstr>Lato</vt:lpstr>
      <vt:lpstr>Sniglet</vt:lpstr>
      <vt:lpstr>Antonio template</vt:lpstr>
      <vt:lpstr>Презентація PowerPoint</vt:lpstr>
      <vt:lpstr>Contents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vt:lpstr>
      <vt:lpstr>Spring Core. ApplicationContext</vt:lpstr>
      <vt:lpstr>Spring Core. ApplicationContext </vt:lpstr>
      <vt:lpstr>Spring Core. Bean Scopes</vt:lpstr>
      <vt:lpstr>Spring Core. Bean Definition</vt:lpstr>
      <vt:lpstr>Spring IoC Annotations</vt:lpstr>
      <vt:lpstr>Spring Life Cycle Annotations</vt:lpstr>
      <vt:lpstr>Spring Java Configuration</vt:lpstr>
      <vt:lpstr>Homework</vt:lpstr>
      <vt:lpstr>Useful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Oleksandr Kucher</dc:creator>
  <cp:lastModifiedBy>Oleksandr Kucher</cp:lastModifiedBy>
  <cp:revision>57</cp:revision>
  <dcterms:modified xsi:type="dcterms:W3CDTF">2020-01-20T19:06:10Z</dcterms:modified>
</cp:coreProperties>
</file>