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19"/>
  </p:notesMasterIdLst>
  <p:sldIdLst>
    <p:sldId id="391" r:id="rId2"/>
    <p:sldId id="392" r:id="rId3"/>
    <p:sldId id="318" r:id="rId4"/>
    <p:sldId id="379" r:id="rId5"/>
    <p:sldId id="380" r:id="rId6"/>
    <p:sldId id="381" r:id="rId7"/>
    <p:sldId id="386" r:id="rId8"/>
    <p:sldId id="382" r:id="rId9"/>
    <p:sldId id="383" r:id="rId10"/>
    <p:sldId id="384" r:id="rId11"/>
    <p:sldId id="385" r:id="rId12"/>
    <p:sldId id="387" r:id="rId13"/>
    <p:sldId id="388" r:id="rId14"/>
    <p:sldId id="390" r:id="rId15"/>
    <p:sldId id="434" r:id="rId16"/>
    <p:sldId id="317" r:id="rId17"/>
    <p:sldId id="339" r:id="rId18"/>
  </p:sldIdLst>
  <p:sldSz cx="9144000" cy="5143500" type="screen16x9"/>
  <p:notesSz cx="6858000" cy="9144000"/>
  <p:embeddedFontLst>
    <p:embeddedFont>
      <p:font typeface="Lato" panose="020F0502020204030203" pitchFamily="34" charset="0"/>
      <p:regular r:id="rId20"/>
      <p:bold r:id="rId21"/>
      <p:italic r:id="rId22"/>
      <p:boldItalic r:id="rId23"/>
    </p:embeddedFont>
    <p:embeddedFont>
      <p:font typeface="Raleway" panose="020B0604020202020204" charset="0"/>
      <p:regular r:id="rId24"/>
      <p:bold r:id="rId25"/>
      <p:italic r:id="rId26"/>
      <p:boldItalic r:id="rId27"/>
    </p:embeddedFont>
    <p:embeddedFont>
      <p:font typeface="Sniglet" panose="020B0604020202020204" charset="0"/>
      <p:regular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C78D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41716F4-2AAE-4518-A083-4389F0D416A6}">
  <a:tblStyle styleId="{241716F4-2AAE-4518-A083-4389F0D416A6}"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1" d="100"/>
          <a:sy n="141" d="100"/>
        </p:scale>
        <p:origin x="660"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1"/>
        <p:cNvGrpSpPr/>
        <p:nvPr/>
      </p:nvGrpSpPr>
      <p:grpSpPr>
        <a:xfrm>
          <a:off x="0" y="0"/>
          <a:ext cx="0" cy="0"/>
          <a:chOff x="0" y="0"/>
          <a:chExt cx="0" cy="0"/>
        </a:xfrm>
      </p:grpSpPr>
      <p:sp>
        <p:nvSpPr>
          <p:cNvPr id="522" name="Google Shape;522;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3" name="Google Shape;523;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5"/>
        <p:cNvGrpSpPr/>
        <p:nvPr/>
      </p:nvGrpSpPr>
      <p:grpSpPr>
        <a:xfrm>
          <a:off x="0" y="0"/>
          <a:ext cx="0" cy="0"/>
          <a:chOff x="0" y="0"/>
          <a:chExt cx="0" cy="0"/>
        </a:xfrm>
      </p:grpSpPr>
      <p:sp>
        <p:nvSpPr>
          <p:cNvPr id="556" name="Google Shape;55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7" name="Google Shape;5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93700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5"/>
        <p:cNvGrpSpPr/>
        <p:nvPr/>
      </p:nvGrpSpPr>
      <p:grpSpPr>
        <a:xfrm>
          <a:off x="0" y="0"/>
          <a:ext cx="0" cy="0"/>
          <a:chOff x="0" y="0"/>
          <a:chExt cx="0" cy="0"/>
        </a:xfrm>
      </p:grpSpPr>
      <p:sp>
        <p:nvSpPr>
          <p:cNvPr id="556" name="Google Shape;55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7" name="Google Shape;5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731557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5"/>
        <p:cNvGrpSpPr/>
        <p:nvPr/>
      </p:nvGrpSpPr>
      <p:grpSpPr>
        <a:xfrm>
          <a:off x="0" y="0"/>
          <a:ext cx="0" cy="0"/>
          <a:chOff x="0" y="0"/>
          <a:chExt cx="0" cy="0"/>
        </a:xfrm>
      </p:grpSpPr>
      <p:sp>
        <p:nvSpPr>
          <p:cNvPr id="556" name="Google Shape;55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7" name="Google Shape;5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541370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5"/>
        <p:cNvGrpSpPr/>
        <p:nvPr/>
      </p:nvGrpSpPr>
      <p:grpSpPr>
        <a:xfrm>
          <a:off x="0" y="0"/>
          <a:ext cx="0" cy="0"/>
          <a:chOff x="0" y="0"/>
          <a:chExt cx="0" cy="0"/>
        </a:xfrm>
      </p:grpSpPr>
      <p:sp>
        <p:nvSpPr>
          <p:cNvPr id="556" name="Google Shape;55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7" name="Google Shape;5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683626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5"/>
        <p:cNvGrpSpPr/>
        <p:nvPr/>
      </p:nvGrpSpPr>
      <p:grpSpPr>
        <a:xfrm>
          <a:off x="0" y="0"/>
          <a:ext cx="0" cy="0"/>
          <a:chOff x="0" y="0"/>
          <a:chExt cx="0" cy="0"/>
        </a:xfrm>
      </p:grpSpPr>
      <p:sp>
        <p:nvSpPr>
          <p:cNvPr id="556" name="Google Shape;55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7" name="Google Shape;5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208382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5"/>
        <p:cNvGrpSpPr/>
        <p:nvPr/>
      </p:nvGrpSpPr>
      <p:grpSpPr>
        <a:xfrm>
          <a:off x="0" y="0"/>
          <a:ext cx="0" cy="0"/>
          <a:chOff x="0" y="0"/>
          <a:chExt cx="0" cy="0"/>
        </a:xfrm>
      </p:grpSpPr>
      <p:sp>
        <p:nvSpPr>
          <p:cNvPr id="556" name="Google Shape;55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7" name="Google Shape;5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610166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46900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5"/>
        <p:cNvGrpSpPr/>
        <p:nvPr/>
      </p:nvGrpSpPr>
      <p:grpSpPr>
        <a:xfrm>
          <a:off x="0" y="0"/>
          <a:ext cx="0" cy="0"/>
          <a:chOff x="0" y="0"/>
          <a:chExt cx="0" cy="0"/>
        </a:xfrm>
      </p:grpSpPr>
      <p:sp>
        <p:nvSpPr>
          <p:cNvPr id="556" name="Google Shape;55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7" name="Google Shape;5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5"/>
        <p:cNvGrpSpPr/>
        <p:nvPr/>
      </p:nvGrpSpPr>
      <p:grpSpPr>
        <a:xfrm>
          <a:off x="0" y="0"/>
          <a:ext cx="0" cy="0"/>
          <a:chOff x="0" y="0"/>
          <a:chExt cx="0" cy="0"/>
        </a:xfrm>
      </p:grpSpPr>
      <p:sp>
        <p:nvSpPr>
          <p:cNvPr id="556" name="Google Shape;55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7" name="Google Shape;5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537934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5"/>
        <p:cNvGrpSpPr/>
        <p:nvPr/>
      </p:nvGrpSpPr>
      <p:grpSpPr>
        <a:xfrm>
          <a:off x="0" y="0"/>
          <a:ext cx="0" cy="0"/>
          <a:chOff x="0" y="0"/>
          <a:chExt cx="0" cy="0"/>
        </a:xfrm>
      </p:grpSpPr>
      <p:sp>
        <p:nvSpPr>
          <p:cNvPr id="556" name="Google Shape;55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7" name="Google Shape;5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908586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5"/>
        <p:cNvGrpSpPr/>
        <p:nvPr/>
      </p:nvGrpSpPr>
      <p:grpSpPr>
        <a:xfrm>
          <a:off x="0" y="0"/>
          <a:ext cx="0" cy="0"/>
          <a:chOff x="0" y="0"/>
          <a:chExt cx="0" cy="0"/>
        </a:xfrm>
      </p:grpSpPr>
      <p:sp>
        <p:nvSpPr>
          <p:cNvPr id="556" name="Google Shape;55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7" name="Google Shape;5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560873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5"/>
        <p:cNvGrpSpPr/>
        <p:nvPr/>
      </p:nvGrpSpPr>
      <p:grpSpPr>
        <a:xfrm>
          <a:off x="0" y="0"/>
          <a:ext cx="0" cy="0"/>
          <a:chOff x="0" y="0"/>
          <a:chExt cx="0" cy="0"/>
        </a:xfrm>
      </p:grpSpPr>
      <p:sp>
        <p:nvSpPr>
          <p:cNvPr id="556" name="Google Shape;55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7" name="Google Shape;5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873287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5"/>
        <p:cNvGrpSpPr/>
        <p:nvPr/>
      </p:nvGrpSpPr>
      <p:grpSpPr>
        <a:xfrm>
          <a:off x="0" y="0"/>
          <a:ext cx="0" cy="0"/>
          <a:chOff x="0" y="0"/>
          <a:chExt cx="0" cy="0"/>
        </a:xfrm>
      </p:grpSpPr>
      <p:sp>
        <p:nvSpPr>
          <p:cNvPr id="556" name="Google Shape;55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7" name="Google Shape;5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736347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5"/>
        <p:cNvGrpSpPr/>
        <p:nvPr/>
      </p:nvGrpSpPr>
      <p:grpSpPr>
        <a:xfrm>
          <a:off x="0" y="0"/>
          <a:ext cx="0" cy="0"/>
          <a:chOff x="0" y="0"/>
          <a:chExt cx="0" cy="0"/>
        </a:xfrm>
      </p:grpSpPr>
      <p:sp>
        <p:nvSpPr>
          <p:cNvPr id="556" name="Google Shape;55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7" name="Google Shape;5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315361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5"/>
        <p:cNvGrpSpPr/>
        <p:nvPr/>
      </p:nvGrpSpPr>
      <p:grpSpPr>
        <a:xfrm>
          <a:off x="0" y="0"/>
          <a:ext cx="0" cy="0"/>
          <a:chOff x="0" y="0"/>
          <a:chExt cx="0" cy="0"/>
        </a:xfrm>
      </p:grpSpPr>
      <p:sp>
        <p:nvSpPr>
          <p:cNvPr id="556" name="Google Shape;55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7" name="Google Shape;5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977530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645225" y="2762725"/>
            <a:ext cx="6736500" cy="11598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4400"/>
              <a:buNone/>
              <a:defRPr sz="4400">
                <a:solidFill>
                  <a:schemeClr val="dk2"/>
                </a:solidFill>
              </a:defRPr>
            </a:lvl1pPr>
            <a:lvl2pPr lvl="1">
              <a:spcBef>
                <a:spcPts val="0"/>
              </a:spcBef>
              <a:spcAft>
                <a:spcPts val="0"/>
              </a:spcAft>
              <a:buClr>
                <a:schemeClr val="dk2"/>
              </a:buClr>
              <a:buSzPts val="4400"/>
              <a:buNone/>
              <a:defRPr sz="4400">
                <a:solidFill>
                  <a:schemeClr val="dk2"/>
                </a:solidFill>
              </a:defRPr>
            </a:lvl2pPr>
            <a:lvl3pPr lvl="2">
              <a:spcBef>
                <a:spcPts val="0"/>
              </a:spcBef>
              <a:spcAft>
                <a:spcPts val="0"/>
              </a:spcAft>
              <a:buClr>
                <a:schemeClr val="dk2"/>
              </a:buClr>
              <a:buSzPts val="4400"/>
              <a:buNone/>
              <a:defRPr sz="4400">
                <a:solidFill>
                  <a:schemeClr val="dk2"/>
                </a:solidFill>
              </a:defRPr>
            </a:lvl3pPr>
            <a:lvl4pPr lvl="3">
              <a:spcBef>
                <a:spcPts val="0"/>
              </a:spcBef>
              <a:spcAft>
                <a:spcPts val="0"/>
              </a:spcAft>
              <a:buClr>
                <a:schemeClr val="dk2"/>
              </a:buClr>
              <a:buSzPts val="4400"/>
              <a:buNone/>
              <a:defRPr sz="4400">
                <a:solidFill>
                  <a:schemeClr val="dk2"/>
                </a:solidFill>
              </a:defRPr>
            </a:lvl4pPr>
            <a:lvl5pPr lvl="4">
              <a:spcBef>
                <a:spcPts val="0"/>
              </a:spcBef>
              <a:spcAft>
                <a:spcPts val="0"/>
              </a:spcAft>
              <a:buClr>
                <a:schemeClr val="dk2"/>
              </a:buClr>
              <a:buSzPts val="4400"/>
              <a:buNone/>
              <a:defRPr sz="4400">
                <a:solidFill>
                  <a:schemeClr val="dk2"/>
                </a:solidFill>
              </a:defRPr>
            </a:lvl5pPr>
            <a:lvl6pPr lvl="5">
              <a:spcBef>
                <a:spcPts val="0"/>
              </a:spcBef>
              <a:spcAft>
                <a:spcPts val="0"/>
              </a:spcAft>
              <a:buClr>
                <a:schemeClr val="dk2"/>
              </a:buClr>
              <a:buSzPts val="4400"/>
              <a:buNone/>
              <a:defRPr sz="4400">
                <a:solidFill>
                  <a:schemeClr val="dk2"/>
                </a:solidFill>
              </a:defRPr>
            </a:lvl6pPr>
            <a:lvl7pPr lvl="6">
              <a:spcBef>
                <a:spcPts val="0"/>
              </a:spcBef>
              <a:spcAft>
                <a:spcPts val="0"/>
              </a:spcAft>
              <a:buClr>
                <a:schemeClr val="dk2"/>
              </a:buClr>
              <a:buSzPts val="4400"/>
              <a:buNone/>
              <a:defRPr sz="4400">
                <a:solidFill>
                  <a:schemeClr val="dk2"/>
                </a:solidFill>
              </a:defRPr>
            </a:lvl7pPr>
            <a:lvl8pPr lvl="7">
              <a:spcBef>
                <a:spcPts val="0"/>
              </a:spcBef>
              <a:spcAft>
                <a:spcPts val="0"/>
              </a:spcAft>
              <a:buClr>
                <a:schemeClr val="dk2"/>
              </a:buClr>
              <a:buSzPts val="4400"/>
              <a:buNone/>
              <a:defRPr sz="4400">
                <a:solidFill>
                  <a:schemeClr val="dk2"/>
                </a:solidFill>
              </a:defRPr>
            </a:lvl8pPr>
            <a:lvl9pPr lvl="8">
              <a:spcBef>
                <a:spcPts val="0"/>
              </a:spcBef>
              <a:spcAft>
                <a:spcPts val="0"/>
              </a:spcAft>
              <a:buClr>
                <a:schemeClr val="dk2"/>
              </a:buClr>
              <a:buSzPts val="4400"/>
              <a:buNone/>
              <a:defRPr sz="4400">
                <a:solidFill>
                  <a:schemeClr val="dk2"/>
                </a:solidFill>
              </a:defRPr>
            </a:lvl9pPr>
          </a:lstStyle>
          <a:p>
            <a:r>
              <a:rPr lang="uk-UA"/>
              <a:t>Клацніть, щоб редагувати стиль зразка заголовка</a:t>
            </a:r>
            <a:endParaRPr/>
          </a:p>
        </p:txBody>
      </p:sp>
      <p:sp>
        <p:nvSpPr>
          <p:cNvPr id="11" name="Google Shape;11;p2"/>
          <p:cNvSpPr/>
          <p:nvPr/>
        </p:nvSpPr>
        <p:spPr>
          <a:xfrm>
            <a:off x="5938246" y="2533163"/>
            <a:ext cx="721800" cy="7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6659861" y="2533163"/>
            <a:ext cx="721800" cy="77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1" y="2533163"/>
            <a:ext cx="721800" cy="77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721425" y="2533163"/>
            <a:ext cx="5216700" cy="77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354368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893700" y="358388"/>
            <a:ext cx="6462600" cy="857400"/>
          </a:xfrm>
          <a:prstGeom prst="rect">
            <a:avLst/>
          </a:prstGeom>
        </p:spPr>
        <p:txBody>
          <a:bodyPr spcFirstLastPara="1" wrap="square" lIns="91425" tIns="91425" rIns="91425" bIns="91425"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r>
              <a:rPr lang="uk-UA"/>
              <a:t>Клацніть, щоб редагувати стиль зразка заголовка</a:t>
            </a:r>
            <a:endParaRPr/>
          </a:p>
        </p:txBody>
      </p:sp>
      <p:sp>
        <p:nvSpPr>
          <p:cNvPr id="33" name="Google Shape;33;p5"/>
          <p:cNvSpPr txBox="1">
            <a:spLocks noGrp="1"/>
          </p:cNvSpPr>
          <p:nvPr>
            <p:ph type="body" idx="1"/>
          </p:nvPr>
        </p:nvSpPr>
        <p:spPr>
          <a:xfrm>
            <a:off x="893700" y="1373588"/>
            <a:ext cx="6462600" cy="35523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Clr>
                <a:schemeClr val="accent6"/>
              </a:buClr>
              <a:buSzPts val="1800"/>
              <a:buChar char="▷"/>
              <a:defRPr>
                <a:solidFill>
                  <a:schemeClr val="dk1"/>
                </a:solidFill>
              </a:defRPr>
            </a:lvl1pPr>
            <a:lvl2pPr marL="914400" lvl="1" indent="-381000">
              <a:spcBef>
                <a:spcPts val="0"/>
              </a:spcBef>
              <a:spcAft>
                <a:spcPts val="0"/>
              </a:spcAft>
              <a:buClr>
                <a:schemeClr val="dk1"/>
              </a:buClr>
              <a:buSzPts val="2400"/>
              <a:buChar char="○"/>
              <a:defRPr>
                <a:solidFill>
                  <a:schemeClr val="dk1"/>
                </a:solidFill>
              </a:defRPr>
            </a:lvl2pPr>
            <a:lvl3pPr marL="1371600" lvl="2" indent="-381000">
              <a:spcBef>
                <a:spcPts val="0"/>
              </a:spcBef>
              <a:spcAft>
                <a:spcPts val="0"/>
              </a:spcAft>
              <a:buClr>
                <a:schemeClr val="dk1"/>
              </a:buClr>
              <a:buSzPts val="2400"/>
              <a:buChar char="■"/>
              <a:defRPr>
                <a:solidFill>
                  <a:schemeClr val="dk1"/>
                </a:solidFill>
              </a:defRPr>
            </a:lvl3pPr>
            <a:lvl4pPr marL="1828800" lvl="3" indent="-381000">
              <a:spcBef>
                <a:spcPts val="0"/>
              </a:spcBef>
              <a:spcAft>
                <a:spcPts val="0"/>
              </a:spcAft>
              <a:buClr>
                <a:schemeClr val="dk1"/>
              </a:buClr>
              <a:buSzPts val="2400"/>
              <a:buChar char="●"/>
              <a:defRPr>
                <a:solidFill>
                  <a:schemeClr val="dk1"/>
                </a:solidFill>
              </a:defRPr>
            </a:lvl4pPr>
            <a:lvl5pPr marL="2286000" lvl="4" indent="-381000">
              <a:spcBef>
                <a:spcPts val="0"/>
              </a:spcBef>
              <a:spcAft>
                <a:spcPts val="0"/>
              </a:spcAft>
              <a:buClr>
                <a:schemeClr val="dk1"/>
              </a:buClr>
              <a:buSzPts val="2400"/>
              <a:buChar char="○"/>
              <a:defRPr>
                <a:solidFill>
                  <a:schemeClr val="dk1"/>
                </a:solidFill>
              </a:defRPr>
            </a:lvl5pPr>
            <a:lvl6pPr marL="2743200" lvl="5" indent="-381000">
              <a:spcBef>
                <a:spcPts val="0"/>
              </a:spcBef>
              <a:spcAft>
                <a:spcPts val="0"/>
              </a:spcAft>
              <a:buClr>
                <a:schemeClr val="dk1"/>
              </a:buClr>
              <a:buSzPts val="2400"/>
              <a:buChar char="■"/>
              <a:defRPr>
                <a:solidFill>
                  <a:schemeClr val="dk1"/>
                </a:solidFill>
              </a:defRPr>
            </a:lvl6pPr>
            <a:lvl7pPr marL="3200400" lvl="6" indent="-381000">
              <a:spcBef>
                <a:spcPts val="0"/>
              </a:spcBef>
              <a:spcAft>
                <a:spcPts val="0"/>
              </a:spcAft>
              <a:buClr>
                <a:schemeClr val="dk1"/>
              </a:buClr>
              <a:buSzPts val="2400"/>
              <a:buChar char="●"/>
              <a:defRPr>
                <a:solidFill>
                  <a:schemeClr val="dk1"/>
                </a:solidFill>
              </a:defRPr>
            </a:lvl7pPr>
            <a:lvl8pPr marL="3657600" lvl="7" indent="-381000">
              <a:spcBef>
                <a:spcPts val="0"/>
              </a:spcBef>
              <a:spcAft>
                <a:spcPts val="0"/>
              </a:spcAft>
              <a:buClr>
                <a:schemeClr val="dk1"/>
              </a:buClr>
              <a:buSzPts val="2400"/>
              <a:buChar char="○"/>
              <a:defRPr>
                <a:solidFill>
                  <a:schemeClr val="dk1"/>
                </a:solidFill>
              </a:defRPr>
            </a:lvl8pPr>
            <a:lvl9pPr marL="4114800" lvl="8" indent="-381000">
              <a:spcBef>
                <a:spcPts val="0"/>
              </a:spcBef>
              <a:spcAft>
                <a:spcPts val="0"/>
              </a:spcAft>
              <a:buClr>
                <a:schemeClr val="dk1"/>
              </a:buClr>
              <a:buSzPts val="2400"/>
              <a:buChar char="■"/>
              <a:defRPr>
                <a:solidFill>
                  <a:schemeClr val="dk1"/>
                </a:solidFill>
              </a:defRPr>
            </a:lvl9pPr>
          </a:lstStyle>
          <a:p>
            <a:pPr lvl="0"/>
            <a:r>
              <a:rPr lang="uk-UA"/>
              <a:t>Клацніть, щоб відредагувати стилі зразків тексту</a:t>
            </a:r>
          </a:p>
        </p:txBody>
      </p:sp>
      <p:sp>
        <p:nvSpPr>
          <p:cNvPr id="34" name="Google Shape;34;p5"/>
          <p:cNvSpPr/>
          <p:nvPr/>
        </p:nvSpPr>
        <p:spPr>
          <a:xfrm>
            <a:off x="7356366" y="5066325"/>
            <a:ext cx="893700" cy="7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a:off x="8250312" y="5066325"/>
            <a:ext cx="893700" cy="77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5"/>
          <p:cNvSpPr/>
          <p:nvPr/>
        </p:nvSpPr>
        <p:spPr>
          <a:xfrm>
            <a:off x="0" y="5066325"/>
            <a:ext cx="893700" cy="77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5"/>
          <p:cNvSpPr/>
          <p:nvPr/>
        </p:nvSpPr>
        <p:spPr>
          <a:xfrm>
            <a:off x="893710" y="5066325"/>
            <a:ext cx="6462600" cy="77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5"/>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9073320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color background">
  <p:cSld name="Blank color background">
    <p:bg>
      <p:bgPr>
        <a:solidFill>
          <a:schemeClr val="accent1"/>
        </a:solidFill>
        <a:effectLst/>
      </p:bgPr>
    </p:bg>
    <p:spTree>
      <p:nvGrpSpPr>
        <p:cNvPr id="1" name="Shape 78"/>
        <p:cNvGrpSpPr/>
        <p:nvPr/>
      </p:nvGrpSpPr>
      <p:grpSpPr>
        <a:xfrm>
          <a:off x="0" y="0"/>
          <a:ext cx="0" cy="0"/>
          <a:chOff x="0" y="0"/>
          <a:chExt cx="0" cy="0"/>
        </a:xfrm>
      </p:grpSpPr>
      <p:sp>
        <p:nvSpPr>
          <p:cNvPr id="79" name="Google Shape;79;p11"/>
          <p:cNvSpPr/>
          <p:nvPr/>
        </p:nvSpPr>
        <p:spPr>
          <a:xfrm>
            <a:off x="7356366" y="5066325"/>
            <a:ext cx="893700" cy="7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1"/>
          <p:cNvSpPr/>
          <p:nvPr/>
        </p:nvSpPr>
        <p:spPr>
          <a:xfrm>
            <a:off x="8250312" y="5066325"/>
            <a:ext cx="893700" cy="77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1"/>
          <p:cNvSpPr/>
          <p:nvPr/>
        </p:nvSpPr>
        <p:spPr>
          <a:xfrm>
            <a:off x="0" y="5066325"/>
            <a:ext cx="893700" cy="77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1"/>
          <p:cNvSpPr/>
          <p:nvPr/>
        </p:nvSpPr>
        <p:spPr>
          <a:xfrm>
            <a:off x="893710" y="5066325"/>
            <a:ext cx="6462600" cy="77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1"/>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l"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163189742"/>
      </p:ext>
    </p:extLst>
  </p:cSld>
  <p:clrMapOvr>
    <a:masterClrMapping/>
  </p:clrMapOvr>
  <p:hf hdr="0" ftr="0" dt="0"/>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93700" y="358388"/>
            <a:ext cx="6462600" cy="8574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1pPr>
            <a:lvl2pPr lvl="1">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2pPr>
            <a:lvl3pPr lvl="2">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3pPr>
            <a:lvl4pPr lvl="3">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4pPr>
            <a:lvl5pPr lvl="4">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5pPr>
            <a:lvl6pPr lvl="5">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6pPr>
            <a:lvl7pPr lvl="6">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7pPr>
            <a:lvl8pPr lvl="7">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8pPr>
            <a:lvl9pPr lvl="8">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893700" y="1373588"/>
            <a:ext cx="6462600" cy="35523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chemeClr val="accent6"/>
              </a:buClr>
              <a:buSzPts val="2400"/>
              <a:buFont typeface="Lato"/>
              <a:buChar char="▷"/>
              <a:defRPr sz="2400">
                <a:solidFill>
                  <a:schemeClr val="dk1"/>
                </a:solidFill>
                <a:latin typeface="Lato"/>
                <a:ea typeface="Lato"/>
                <a:cs typeface="Lato"/>
                <a:sym typeface="Lato"/>
              </a:defRPr>
            </a:lvl1pPr>
            <a:lvl2pPr marL="914400" lvl="1"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2pPr>
            <a:lvl3pPr marL="1371600" lvl="2"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3pPr>
            <a:lvl4pPr marL="1828800" lvl="3"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4pPr>
            <a:lvl5pPr marL="2286000" lvl="4"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5pPr>
            <a:lvl6pPr marL="2743200" lvl="5"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6pPr>
            <a:lvl7pPr marL="3200400" lvl="6"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7pPr>
            <a:lvl8pPr marL="3657600" lvl="7"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8pPr>
            <a:lvl9pPr marL="4114800" lvl="8"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80575" y="4696933"/>
            <a:ext cx="548700" cy="313500"/>
          </a:xfrm>
          <a:prstGeom prst="rect">
            <a:avLst/>
          </a:prstGeom>
          <a:noFill/>
          <a:ln>
            <a:noFill/>
          </a:ln>
        </p:spPr>
        <p:txBody>
          <a:bodyPr spcFirstLastPara="1" wrap="square" lIns="91425" tIns="91425" rIns="91425" bIns="91425" anchor="t" anchorCtr="0">
            <a:noAutofit/>
          </a:bodyPr>
          <a:lstStyle>
            <a:lvl1pPr lvl="0" algn="r">
              <a:buNone/>
              <a:defRPr sz="1300">
                <a:solidFill>
                  <a:schemeClr val="accent6"/>
                </a:solidFill>
                <a:latin typeface="Lato"/>
                <a:ea typeface="Lato"/>
                <a:cs typeface="Lato"/>
                <a:sym typeface="Lato"/>
              </a:defRPr>
            </a:lvl1pPr>
            <a:lvl2pPr lvl="1" algn="r">
              <a:buNone/>
              <a:defRPr sz="1300">
                <a:solidFill>
                  <a:schemeClr val="accent6"/>
                </a:solidFill>
                <a:latin typeface="Lato"/>
                <a:ea typeface="Lato"/>
                <a:cs typeface="Lato"/>
                <a:sym typeface="Lato"/>
              </a:defRPr>
            </a:lvl2pPr>
            <a:lvl3pPr lvl="2" algn="r">
              <a:buNone/>
              <a:defRPr sz="1300">
                <a:solidFill>
                  <a:schemeClr val="accent6"/>
                </a:solidFill>
                <a:latin typeface="Lato"/>
                <a:ea typeface="Lato"/>
                <a:cs typeface="Lato"/>
                <a:sym typeface="Lato"/>
              </a:defRPr>
            </a:lvl3pPr>
            <a:lvl4pPr lvl="3" algn="r">
              <a:buNone/>
              <a:defRPr sz="1300">
                <a:solidFill>
                  <a:schemeClr val="accent6"/>
                </a:solidFill>
                <a:latin typeface="Lato"/>
                <a:ea typeface="Lato"/>
                <a:cs typeface="Lato"/>
                <a:sym typeface="Lato"/>
              </a:defRPr>
            </a:lvl4pPr>
            <a:lvl5pPr lvl="4" algn="r">
              <a:buNone/>
              <a:defRPr sz="1300">
                <a:solidFill>
                  <a:schemeClr val="accent6"/>
                </a:solidFill>
                <a:latin typeface="Lato"/>
                <a:ea typeface="Lato"/>
                <a:cs typeface="Lato"/>
                <a:sym typeface="Lato"/>
              </a:defRPr>
            </a:lvl5pPr>
            <a:lvl6pPr lvl="5" algn="r">
              <a:buNone/>
              <a:defRPr sz="1300">
                <a:solidFill>
                  <a:schemeClr val="accent6"/>
                </a:solidFill>
                <a:latin typeface="Lato"/>
                <a:ea typeface="Lato"/>
                <a:cs typeface="Lato"/>
                <a:sym typeface="Lato"/>
              </a:defRPr>
            </a:lvl6pPr>
            <a:lvl7pPr lvl="6" algn="r">
              <a:buNone/>
              <a:defRPr sz="1300">
                <a:solidFill>
                  <a:schemeClr val="accent6"/>
                </a:solidFill>
                <a:latin typeface="Lato"/>
                <a:ea typeface="Lato"/>
                <a:cs typeface="Lato"/>
                <a:sym typeface="Lato"/>
              </a:defRPr>
            </a:lvl7pPr>
            <a:lvl8pPr lvl="7" algn="r">
              <a:buNone/>
              <a:defRPr sz="1300">
                <a:solidFill>
                  <a:schemeClr val="accent6"/>
                </a:solidFill>
                <a:latin typeface="Lato"/>
                <a:ea typeface="Lato"/>
                <a:cs typeface="Lato"/>
                <a:sym typeface="Lato"/>
              </a:defRPr>
            </a:lvl8pPr>
            <a:lvl9pPr lvl="8" algn="r">
              <a:buNone/>
              <a:defRPr sz="1300">
                <a:solidFill>
                  <a:schemeClr val="accent6"/>
                </a:solidFill>
                <a:latin typeface="Lato"/>
                <a:ea typeface="Lato"/>
                <a:cs typeface="Lato"/>
                <a:sym typeface="Lato"/>
              </a:defRPr>
            </a:lvl9pPr>
          </a:lstStyle>
          <a:p>
            <a:pPr marL="0" lvl="0" indent="0" algn="l"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546762389"/>
      </p:ext>
    </p:extLst>
  </p:cSld>
  <p:clrMap bg1="lt1" tx1="dk1" bg2="dk2" tx2="lt2" accent1="accent1" accent2="accent2" accent3="accent3" accent4="accent4" accent5="accent5" accent6="accent6" hlink="hlink" folHlink="folHlink"/>
  <p:sldLayoutIdLst>
    <p:sldLayoutId id="2147483660" r:id="rId1"/>
    <p:sldLayoutId id="2147483661" r:id="rId2"/>
    <p:sldLayoutId id="2147483662" r:id="rId3"/>
  </p:sldLayoutIdLst>
  <p:transition>
    <p:fade thruBlk="1"/>
  </p:transition>
  <p:hf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www.tutorialspoint.com/spring/spring_web_mvc_framework.htm"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hyperlink" Target="https://docs.spring.io/spring/docs/current/spring-framework-reference/web.html" TargetMode="External"/><Relationship Id="rId4" Type="http://schemas.openxmlformats.org/officeDocument/2006/relationships/hyperlink" Target="https://www.tutorialspoint.com/spring/index.htm" TargetMode="Externa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24"/>
        <p:cNvGrpSpPr/>
        <p:nvPr/>
      </p:nvGrpSpPr>
      <p:grpSpPr>
        <a:xfrm>
          <a:off x="0" y="0"/>
          <a:ext cx="0" cy="0"/>
          <a:chOff x="0" y="0"/>
          <a:chExt cx="0" cy="0"/>
        </a:xfrm>
      </p:grpSpPr>
      <p:sp>
        <p:nvSpPr>
          <p:cNvPr id="3" name="Google Shape;88;p12">
            <a:extLst>
              <a:ext uri="{FF2B5EF4-FFF2-40B4-BE49-F238E27FC236}">
                <a16:creationId xmlns:a16="http://schemas.microsoft.com/office/drawing/2014/main" id="{C67C566D-FB34-45E4-90EB-613C5CC7F6DE}"/>
              </a:ext>
            </a:extLst>
          </p:cNvPr>
          <p:cNvSpPr txBox="1">
            <a:spLocks/>
          </p:cNvSpPr>
          <p:nvPr/>
        </p:nvSpPr>
        <p:spPr>
          <a:xfrm>
            <a:off x="700677" y="1786259"/>
            <a:ext cx="7742646" cy="63626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dk2"/>
              </a:buClr>
              <a:buSzPts val="4400"/>
              <a:buFont typeface="Raleway"/>
              <a:buNone/>
              <a:defRPr sz="4400" b="0" i="0" u="none" strike="noStrike" cap="none">
                <a:solidFill>
                  <a:schemeClr val="dk2"/>
                </a:solidFill>
                <a:latin typeface="Raleway"/>
                <a:ea typeface="Raleway"/>
                <a:cs typeface="Raleway"/>
                <a:sym typeface="Raleway"/>
              </a:defRPr>
            </a:lvl1pPr>
            <a:lvl2pPr marR="0" lvl="1" algn="l" rtl="0" eaLnBrk="1" hangingPunct="1">
              <a:lnSpc>
                <a:spcPct val="100000"/>
              </a:lnSpc>
              <a:spcBef>
                <a:spcPts val="0"/>
              </a:spcBef>
              <a:spcAft>
                <a:spcPts val="0"/>
              </a:spcAft>
              <a:buClr>
                <a:schemeClr val="dk2"/>
              </a:buClr>
              <a:buSzPts val="4400"/>
              <a:buFont typeface="Raleway"/>
              <a:buNone/>
              <a:defRPr sz="4400" b="0" i="0" u="none" strike="noStrike" cap="none">
                <a:solidFill>
                  <a:schemeClr val="dk2"/>
                </a:solidFill>
                <a:latin typeface="Raleway"/>
                <a:ea typeface="Raleway"/>
                <a:cs typeface="Raleway"/>
                <a:sym typeface="Raleway"/>
              </a:defRPr>
            </a:lvl2pPr>
            <a:lvl3pPr marR="0" lvl="2" algn="l" rtl="0" eaLnBrk="1" hangingPunct="1">
              <a:lnSpc>
                <a:spcPct val="100000"/>
              </a:lnSpc>
              <a:spcBef>
                <a:spcPts val="0"/>
              </a:spcBef>
              <a:spcAft>
                <a:spcPts val="0"/>
              </a:spcAft>
              <a:buClr>
                <a:schemeClr val="dk2"/>
              </a:buClr>
              <a:buSzPts val="4400"/>
              <a:buFont typeface="Raleway"/>
              <a:buNone/>
              <a:defRPr sz="4400" b="0" i="0" u="none" strike="noStrike" cap="none">
                <a:solidFill>
                  <a:schemeClr val="dk2"/>
                </a:solidFill>
                <a:latin typeface="Raleway"/>
                <a:ea typeface="Raleway"/>
                <a:cs typeface="Raleway"/>
                <a:sym typeface="Raleway"/>
              </a:defRPr>
            </a:lvl3pPr>
            <a:lvl4pPr marR="0" lvl="3" algn="l" rtl="0" eaLnBrk="1" hangingPunct="1">
              <a:lnSpc>
                <a:spcPct val="100000"/>
              </a:lnSpc>
              <a:spcBef>
                <a:spcPts val="0"/>
              </a:spcBef>
              <a:spcAft>
                <a:spcPts val="0"/>
              </a:spcAft>
              <a:buClr>
                <a:schemeClr val="dk2"/>
              </a:buClr>
              <a:buSzPts val="4400"/>
              <a:buFont typeface="Raleway"/>
              <a:buNone/>
              <a:defRPr sz="4400" b="0" i="0" u="none" strike="noStrike" cap="none">
                <a:solidFill>
                  <a:schemeClr val="dk2"/>
                </a:solidFill>
                <a:latin typeface="Raleway"/>
                <a:ea typeface="Raleway"/>
                <a:cs typeface="Raleway"/>
                <a:sym typeface="Raleway"/>
              </a:defRPr>
            </a:lvl4pPr>
            <a:lvl5pPr marR="0" lvl="4" algn="l" rtl="0" eaLnBrk="1" hangingPunct="1">
              <a:lnSpc>
                <a:spcPct val="100000"/>
              </a:lnSpc>
              <a:spcBef>
                <a:spcPts val="0"/>
              </a:spcBef>
              <a:spcAft>
                <a:spcPts val="0"/>
              </a:spcAft>
              <a:buClr>
                <a:schemeClr val="dk2"/>
              </a:buClr>
              <a:buSzPts val="4400"/>
              <a:buFont typeface="Raleway"/>
              <a:buNone/>
              <a:defRPr sz="4400" b="0" i="0" u="none" strike="noStrike" cap="none">
                <a:solidFill>
                  <a:schemeClr val="dk2"/>
                </a:solidFill>
                <a:latin typeface="Raleway"/>
                <a:ea typeface="Raleway"/>
                <a:cs typeface="Raleway"/>
                <a:sym typeface="Raleway"/>
              </a:defRPr>
            </a:lvl5pPr>
            <a:lvl6pPr marR="0" lvl="5" algn="l" rtl="0" eaLnBrk="1" hangingPunct="1">
              <a:lnSpc>
                <a:spcPct val="100000"/>
              </a:lnSpc>
              <a:spcBef>
                <a:spcPts val="0"/>
              </a:spcBef>
              <a:spcAft>
                <a:spcPts val="0"/>
              </a:spcAft>
              <a:buClr>
                <a:schemeClr val="dk2"/>
              </a:buClr>
              <a:buSzPts val="4400"/>
              <a:buFont typeface="Raleway"/>
              <a:buNone/>
              <a:defRPr sz="4400" b="0" i="0" u="none" strike="noStrike" cap="none">
                <a:solidFill>
                  <a:schemeClr val="dk2"/>
                </a:solidFill>
                <a:latin typeface="Raleway"/>
                <a:ea typeface="Raleway"/>
                <a:cs typeface="Raleway"/>
                <a:sym typeface="Raleway"/>
              </a:defRPr>
            </a:lvl6pPr>
            <a:lvl7pPr marR="0" lvl="6" algn="l" rtl="0" eaLnBrk="1" hangingPunct="1">
              <a:lnSpc>
                <a:spcPct val="100000"/>
              </a:lnSpc>
              <a:spcBef>
                <a:spcPts val="0"/>
              </a:spcBef>
              <a:spcAft>
                <a:spcPts val="0"/>
              </a:spcAft>
              <a:buClr>
                <a:schemeClr val="dk2"/>
              </a:buClr>
              <a:buSzPts val="4400"/>
              <a:buFont typeface="Raleway"/>
              <a:buNone/>
              <a:defRPr sz="4400" b="0" i="0" u="none" strike="noStrike" cap="none">
                <a:solidFill>
                  <a:schemeClr val="dk2"/>
                </a:solidFill>
                <a:latin typeface="Raleway"/>
                <a:ea typeface="Raleway"/>
                <a:cs typeface="Raleway"/>
                <a:sym typeface="Raleway"/>
              </a:defRPr>
            </a:lvl7pPr>
            <a:lvl8pPr marR="0" lvl="7" algn="l" rtl="0" eaLnBrk="1" hangingPunct="1">
              <a:lnSpc>
                <a:spcPct val="100000"/>
              </a:lnSpc>
              <a:spcBef>
                <a:spcPts val="0"/>
              </a:spcBef>
              <a:spcAft>
                <a:spcPts val="0"/>
              </a:spcAft>
              <a:buClr>
                <a:schemeClr val="dk2"/>
              </a:buClr>
              <a:buSzPts val="4400"/>
              <a:buFont typeface="Raleway"/>
              <a:buNone/>
              <a:defRPr sz="4400" b="0" i="0" u="none" strike="noStrike" cap="none">
                <a:solidFill>
                  <a:schemeClr val="dk2"/>
                </a:solidFill>
                <a:latin typeface="Raleway"/>
                <a:ea typeface="Raleway"/>
                <a:cs typeface="Raleway"/>
                <a:sym typeface="Raleway"/>
              </a:defRPr>
            </a:lvl8pPr>
            <a:lvl9pPr marR="0" lvl="8" algn="l" rtl="0" eaLnBrk="1" hangingPunct="1">
              <a:lnSpc>
                <a:spcPct val="100000"/>
              </a:lnSpc>
              <a:spcBef>
                <a:spcPts val="0"/>
              </a:spcBef>
              <a:spcAft>
                <a:spcPts val="0"/>
              </a:spcAft>
              <a:buClr>
                <a:schemeClr val="dk2"/>
              </a:buClr>
              <a:buSzPts val="4400"/>
              <a:buFont typeface="Raleway"/>
              <a:buNone/>
              <a:defRPr sz="4400" b="0" i="0" u="none" strike="noStrike" cap="none">
                <a:solidFill>
                  <a:schemeClr val="dk2"/>
                </a:solidFill>
                <a:latin typeface="Raleway"/>
                <a:ea typeface="Raleway"/>
                <a:cs typeface="Raleway"/>
                <a:sym typeface="Raleway"/>
              </a:defRPr>
            </a:lvl9pPr>
          </a:lstStyle>
          <a:p>
            <a:r>
              <a:rPr lang="en-US" sz="3200"/>
              <a:t>Lesson 17 </a:t>
            </a:r>
            <a:r>
              <a:rPr lang="en-US" sz="3200" dirty="0"/>
              <a:t>– Spring MVC</a:t>
            </a:r>
            <a:endParaRPr lang="ru-RU" sz="32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58"/>
        <p:cNvGrpSpPr/>
        <p:nvPr/>
      </p:nvGrpSpPr>
      <p:grpSpPr>
        <a:xfrm>
          <a:off x="0" y="0"/>
          <a:ext cx="0" cy="0"/>
          <a:chOff x="0" y="0"/>
          <a:chExt cx="0" cy="0"/>
        </a:xfrm>
      </p:grpSpPr>
      <p:sp>
        <p:nvSpPr>
          <p:cNvPr id="559" name="Google Shape;559;p17"/>
          <p:cNvSpPr txBox="1">
            <a:spLocks noGrp="1"/>
          </p:cNvSpPr>
          <p:nvPr>
            <p:ph type="title"/>
          </p:nvPr>
        </p:nvSpPr>
        <p:spPr>
          <a:prstGeom prst="rect">
            <a:avLst/>
          </a:prstGeom>
        </p:spPr>
        <p:txBody>
          <a:bodyPr spcFirstLastPara="1" wrap="square" lIns="91425" tIns="91425" rIns="91425" bIns="91425" anchor="b" anchorCtr="0">
            <a:noAutofit/>
          </a:bodyPr>
          <a:lstStyle/>
          <a:p>
            <a:pPr lvl="0"/>
            <a:r>
              <a:rPr lang="en-US" sz="2400" dirty="0"/>
              <a:t>Spring MVC. Controller: @</a:t>
            </a:r>
            <a:r>
              <a:rPr lang="en-US" sz="2400" dirty="0" err="1"/>
              <a:t>ModelAttribute</a:t>
            </a:r>
            <a:endParaRPr sz="2400" dirty="0"/>
          </a:p>
        </p:txBody>
      </p:sp>
      <p:sp>
        <p:nvSpPr>
          <p:cNvPr id="560" name="Google Shape;560;p17"/>
          <p:cNvSpPr txBox="1">
            <a:spLocks noGrp="1"/>
          </p:cNvSpPr>
          <p:nvPr>
            <p:ph type="body" idx="1"/>
          </p:nvPr>
        </p:nvSpPr>
        <p:spPr>
          <a:prstGeom prst="rect">
            <a:avLst/>
          </a:prstGeom>
        </p:spPr>
        <p:txBody>
          <a:bodyPr spcFirstLastPara="1" wrap="square" lIns="91425" tIns="91425" rIns="91425" bIns="91425" anchor="t" anchorCtr="0">
            <a:noAutofit/>
          </a:bodyPr>
          <a:lstStyle/>
          <a:p>
            <a:pPr lvl="0">
              <a:lnSpc>
                <a:spcPct val="150000"/>
              </a:lnSpc>
              <a:spcBef>
                <a:spcPts val="0"/>
              </a:spcBef>
            </a:pPr>
            <a:r>
              <a:rPr lang="en-US" sz="1600" dirty="0"/>
              <a:t>You can also use </a:t>
            </a:r>
            <a:r>
              <a:rPr lang="en-US" sz="1600" b="1" dirty="0"/>
              <a:t>@</a:t>
            </a:r>
            <a:r>
              <a:rPr lang="en-US" sz="1600" b="1" dirty="0" err="1"/>
              <a:t>ModelAttribute</a:t>
            </a:r>
            <a:r>
              <a:rPr lang="en-US" sz="1600" b="1" dirty="0"/>
              <a:t> </a:t>
            </a:r>
            <a:r>
              <a:rPr lang="en-US" sz="1600" dirty="0"/>
              <a:t>in controller to directly load URL value into the model </a:t>
            </a:r>
          </a:p>
          <a:p>
            <a:pPr lvl="0">
              <a:lnSpc>
                <a:spcPct val="150000"/>
              </a:lnSpc>
              <a:spcBef>
                <a:spcPts val="0"/>
              </a:spcBef>
            </a:pPr>
            <a:r>
              <a:rPr lang="en-US" sz="1600" dirty="0"/>
              <a:t>A Model can represent objects that can be retrieved from database or files as well </a:t>
            </a:r>
          </a:p>
          <a:p>
            <a:pPr lvl="0">
              <a:lnSpc>
                <a:spcPct val="150000"/>
              </a:lnSpc>
              <a:spcBef>
                <a:spcPts val="0"/>
              </a:spcBef>
            </a:pPr>
            <a:r>
              <a:rPr lang="en-US" sz="1600" dirty="0"/>
              <a:t>Model should not have logic, rather the controller should get the model and “transform” the model based on the request, while sending it to the View</a:t>
            </a:r>
          </a:p>
        </p:txBody>
      </p:sp>
      <p:sp>
        <p:nvSpPr>
          <p:cNvPr id="561" name="Google Shape;561;p17"/>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10</a:t>
            </a:fld>
            <a:endParaRPr/>
          </a:p>
        </p:txBody>
      </p:sp>
    </p:spTree>
    <p:extLst>
      <p:ext uri="{BB962C8B-B14F-4D97-AF65-F5344CB8AC3E}">
        <p14:creationId xmlns:p14="http://schemas.microsoft.com/office/powerpoint/2010/main" val="6822187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58"/>
        <p:cNvGrpSpPr/>
        <p:nvPr/>
      </p:nvGrpSpPr>
      <p:grpSpPr>
        <a:xfrm>
          <a:off x="0" y="0"/>
          <a:ext cx="0" cy="0"/>
          <a:chOff x="0" y="0"/>
          <a:chExt cx="0" cy="0"/>
        </a:xfrm>
      </p:grpSpPr>
      <p:sp>
        <p:nvSpPr>
          <p:cNvPr id="559" name="Google Shape;559;p17"/>
          <p:cNvSpPr txBox="1">
            <a:spLocks noGrp="1"/>
          </p:cNvSpPr>
          <p:nvPr>
            <p:ph type="title"/>
          </p:nvPr>
        </p:nvSpPr>
        <p:spPr>
          <a:prstGeom prst="rect">
            <a:avLst/>
          </a:prstGeom>
        </p:spPr>
        <p:txBody>
          <a:bodyPr spcFirstLastPara="1" wrap="square" lIns="91425" tIns="91425" rIns="91425" bIns="91425" anchor="b" anchorCtr="0">
            <a:noAutofit/>
          </a:bodyPr>
          <a:lstStyle/>
          <a:p>
            <a:pPr lvl="0"/>
            <a:r>
              <a:rPr lang="en-US" sz="2400" dirty="0"/>
              <a:t>Spring MVC. View</a:t>
            </a:r>
            <a:endParaRPr sz="2400" dirty="0"/>
          </a:p>
        </p:txBody>
      </p:sp>
      <p:sp>
        <p:nvSpPr>
          <p:cNvPr id="560" name="Google Shape;560;p17"/>
          <p:cNvSpPr txBox="1">
            <a:spLocks noGrp="1"/>
          </p:cNvSpPr>
          <p:nvPr>
            <p:ph type="body" idx="1"/>
          </p:nvPr>
        </p:nvSpPr>
        <p:spPr>
          <a:prstGeom prst="rect">
            <a:avLst/>
          </a:prstGeom>
        </p:spPr>
        <p:txBody>
          <a:bodyPr spcFirstLastPara="1" wrap="square" lIns="91425" tIns="91425" rIns="91425" bIns="91425" anchor="t" anchorCtr="0">
            <a:noAutofit/>
          </a:bodyPr>
          <a:lstStyle/>
          <a:p>
            <a:pPr lvl="0">
              <a:lnSpc>
                <a:spcPct val="150000"/>
              </a:lnSpc>
              <a:spcBef>
                <a:spcPts val="0"/>
              </a:spcBef>
            </a:pPr>
            <a:r>
              <a:rPr lang="en-US" sz="1600" dirty="0"/>
              <a:t>Spring MVC integrates with many view technologies:</a:t>
            </a:r>
          </a:p>
          <a:p>
            <a:pPr lvl="1">
              <a:lnSpc>
                <a:spcPct val="150000"/>
              </a:lnSpc>
            </a:pPr>
            <a:r>
              <a:rPr lang="en-US" sz="1100" dirty="0"/>
              <a:t>JSP</a:t>
            </a:r>
          </a:p>
          <a:p>
            <a:pPr lvl="1">
              <a:lnSpc>
                <a:spcPct val="150000"/>
              </a:lnSpc>
            </a:pPr>
            <a:r>
              <a:rPr lang="en-US" sz="1100" dirty="0"/>
              <a:t>Velocity</a:t>
            </a:r>
          </a:p>
          <a:p>
            <a:pPr lvl="1">
              <a:lnSpc>
                <a:spcPct val="150000"/>
              </a:lnSpc>
            </a:pPr>
            <a:r>
              <a:rPr lang="en-US" sz="1100" dirty="0" err="1"/>
              <a:t>Freemarker</a:t>
            </a:r>
            <a:endParaRPr lang="en-US" sz="1100" dirty="0"/>
          </a:p>
          <a:p>
            <a:pPr lvl="1">
              <a:lnSpc>
                <a:spcPct val="150000"/>
              </a:lnSpc>
            </a:pPr>
            <a:r>
              <a:rPr lang="en-US" sz="1100" dirty="0"/>
              <a:t>Pebble</a:t>
            </a:r>
          </a:p>
          <a:p>
            <a:pPr lvl="0">
              <a:lnSpc>
                <a:spcPct val="150000"/>
              </a:lnSpc>
              <a:spcBef>
                <a:spcPts val="0"/>
              </a:spcBef>
            </a:pPr>
            <a:r>
              <a:rPr lang="en-US" sz="1600" dirty="0"/>
              <a:t>Values sent to controller with </a:t>
            </a:r>
            <a:r>
              <a:rPr lang="en-US" sz="1600" b="1" dirty="0"/>
              <a:t>POST</a:t>
            </a:r>
            <a:r>
              <a:rPr lang="en-US" sz="1600" dirty="0"/>
              <a:t> or </a:t>
            </a:r>
            <a:r>
              <a:rPr lang="en-US" sz="1600" b="1" dirty="0"/>
              <a:t>GET</a:t>
            </a:r>
            <a:r>
              <a:rPr lang="en-US" sz="1600" dirty="0"/>
              <a:t> as usual</a:t>
            </a:r>
          </a:p>
          <a:p>
            <a:pPr lvl="0">
              <a:lnSpc>
                <a:spcPct val="150000"/>
              </a:lnSpc>
              <a:spcBef>
                <a:spcPts val="0"/>
              </a:spcBef>
            </a:pPr>
            <a:r>
              <a:rPr lang="en-US" sz="1600" dirty="0"/>
              <a:t>Values made available to the view by the controller</a:t>
            </a:r>
          </a:p>
        </p:txBody>
      </p:sp>
      <p:sp>
        <p:nvSpPr>
          <p:cNvPr id="561" name="Google Shape;561;p17"/>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11</a:t>
            </a:fld>
            <a:endParaRPr/>
          </a:p>
        </p:txBody>
      </p:sp>
    </p:spTree>
    <p:extLst>
      <p:ext uri="{BB962C8B-B14F-4D97-AF65-F5344CB8AC3E}">
        <p14:creationId xmlns:p14="http://schemas.microsoft.com/office/powerpoint/2010/main" val="7707878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58"/>
        <p:cNvGrpSpPr/>
        <p:nvPr/>
      </p:nvGrpSpPr>
      <p:grpSpPr>
        <a:xfrm>
          <a:off x="0" y="0"/>
          <a:ext cx="0" cy="0"/>
          <a:chOff x="0" y="0"/>
          <a:chExt cx="0" cy="0"/>
        </a:xfrm>
      </p:grpSpPr>
      <p:sp>
        <p:nvSpPr>
          <p:cNvPr id="559" name="Google Shape;559;p17"/>
          <p:cNvSpPr txBox="1">
            <a:spLocks noGrp="1"/>
          </p:cNvSpPr>
          <p:nvPr>
            <p:ph type="title"/>
          </p:nvPr>
        </p:nvSpPr>
        <p:spPr>
          <a:prstGeom prst="rect">
            <a:avLst/>
          </a:prstGeom>
        </p:spPr>
        <p:txBody>
          <a:bodyPr spcFirstLastPara="1" wrap="square" lIns="91425" tIns="91425" rIns="91425" bIns="91425" anchor="b" anchorCtr="0">
            <a:noAutofit/>
          </a:bodyPr>
          <a:lstStyle/>
          <a:p>
            <a:pPr lvl="0"/>
            <a:r>
              <a:rPr lang="en-US" sz="2400" dirty="0"/>
              <a:t>Message Converters</a:t>
            </a:r>
            <a:endParaRPr sz="2400" dirty="0"/>
          </a:p>
        </p:txBody>
      </p:sp>
      <p:sp>
        <p:nvSpPr>
          <p:cNvPr id="560" name="Google Shape;560;p17"/>
          <p:cNvSpPr txBox="1">
            <a:spLocks noGrp="1"/>
          </p:cNvSpPr>
          <p:nvPr>
            <p:ph type="body" idx="1"/>
          </p:nvPr>
        </p:nvSpPr>
        <p:spPr>
          <a:prstGeom prst="rect">
            <a:avLst/>
          </a:prstGeom>
        </p:spPr>
        <p:txBody>
          <a:bodyPr spcFirstLastPara="1" wrap="square" lIns="91425" tIns="91425" rIns="91425" bIns="91425" anchor="t" anchorCtr="0">
            <a:noAutofit/>
          </a:bodyPr>
          <a:lstStyle/>
          <a:p>
            <a:pPr lvl="0">
              <a:lnSpc>
                <a:spcPct val="150000"/>
              </a:lnSpc>
              <a:spcBef>
                <a:spcPts val="0"/>
              </a:spcBef>
            </a:pPr>
            <a:r>
              <a:rPr lang="en-US" sz="1600" dirty="0"/>
              <a:t>Any data you return from REST endpoints should be converted to String</a:t>
            </a:r>
          </a:p>
          <a:p>
            <a:pPr lvl="0">
              <a:lnSpc>
                <a:spcPct val="150000"/>
              </a:lnSpc>
              <a:spcBef>
                <a:spcPts val="0"/>
              </a:spcBef>
            </a:pPr>
            <a:r>
              <a:rPr lang="en-US" sz="1600" dirty="0"/>
              <a:t>By default Spring you can return only String objects (</a:t>
            </a:r>
            <a:r>
              <a:rPr lang="en-US" sz="1600" dirty="0" err="1"/>
              <a:t>StringHttpMessageConverter</a:t>
            </a:r>
            <a:r>
              <a:rPr lang="en-US" sz="1600" dirty="0"/>
              <a:t>)</a:t>
            </a:r>
          </a:p>
          <a:p>
            <a:pPr lvl="0">
              <a:lnSpc>
                <a:spcPct val="150000"/>
              </a:lnSpc>
              <a:spcBef>
                <a:spcPts val="0"/>
              </a:spcBef>
            </a:pPr>
            <a:r>
              <a:rPr lang="en-US" sz="1600" dirty="0"/>
              <a:t>To extend this functionality Spring supports different message converters</a:t>
            </a:r>
          </a:p>
          <a:p>
            <a:pPr lvl="0">
              <a:lnSpc>
                <a:spcPct val="150000"/>
              </a:lnSpc>
              <a:spcBef>
                <a:spcPts val="0"/>
              </a:spcBef>
            </a:pPr>
            <a:r>
              <a:rPr lang="en-US" sz="1600" dirty="0"/>
              <a:t>You can implement your custom converter by implementing </a:t>
            </a:r>
            <a:r>
              <a:rPr lang="en-US" sz="1600" dirty="0" err="1"/>
              <a:t>HttpMessageConverter</a:t>
            </a:r>
            <a:r>
              <a:rPr lang="en-US" sz="1600" dirty="0"/>
              <a:t> or use one of predefined converters</a:t>
            </a:r>
          </a:p>
        </p:txBody>
      </p:sp>
      <p:sp>
        <p:nvSpPr>
          <p:cNvPr id="561" name="Google Shape;561;p17"/>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12</a:t>
            </a:fld>
            <a:endParaRPr/>
          </a:p>
        </p:txBody>
      </p:sp>
    </p:spTree>
    <p:extLst>
      <p:ext uri="{BB962C8B-B14F-4D97-AF65-F5344CB8AC3E}">
        <p14:creationId xmlns:p14="http://schemas.microsoft.com/office/powerpoint/2010/main" val="19645823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58"/>
        <p:cNvGrpSpPr/>
        <p:nvPr/>
      </p:nvGrpSpPr>
      <p:grpSpPr>
        <a:xfrm>
          <a:off x="0" y="0"/>
          <a:ext cx="0" cy="0"/>
          <a:chOff x="0" y="0"/>
          <a:chExt cx="0" cy="0"/>
        </a:xfrm>
      </p:grpSpPr>
      <p:sp>
        <p:nvSpPr>
          <p:cNvPr id="559" name="Google Shape;559;p17"/>
          <p:cNvSpPr txBox="1">
            <a:spLocks noGrp="1"/>
          </p:cNvSpPr>
          <p:nvPr>
            <p:ph type="title"/>
          </p:nvPr>
        </p:nvSpPr>
        <p:spPr>
          <a:prstGeom prst="rect">
            <a:avLst/>
          </a:prstGeom>
        </p:spPr>
        <p:txBody>
          <a:bodyPr spcFirstLastPara="1" wrap="square" lIns="91425" tIns="91425" rIns="91425" bIns="91425" anchor="b" anchorCtr="0">
            <a:noAutofit/>
          </a:bodyPr>
          <a:lstStyle/>
          <a:p>
            <a:pPr lvl="0"/>
            <a:r>
              <a:rPr lang="en-US" sz="2400" dirty="0"/>
              <a:t>Message Converters. Predefined by Spring</a:t>
            </a:r>
            <a:endParaRPr sz="2400" dirty="0"/>
          </a:p>
        </p:txBody>
      </p:sp>
      <p:sp>
        <p:nvSpPr>
          <p:cNvPr id="561" name="Google Shape;561;p17"/>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13</a:t>
            </a:fld>
            <a:endParaRPr/>
          </a:p>
        </p:txBody>
      </p:sp>
      <p:pic>
        <p:nvPicPr>
          <p:cNvPr id="5" name="Місце для вмісту 5">
            <a:extLst>
              <a:ext uri="{FF2B5EF4-FFF2-40B4-BE49-F238E27FC236}">
                <a16:creationId xmlns:a16="http://schemas.microsoft.com/office/drawing/2014/main" id="{9210DBF7-99D0-4959-B562-CEE0EEEAF3B1}"/>
              </a:ext>
            </a:extLst>
          </p:cNvPr>
          <p:cNvPicPr>
            <a:picLocks noGrp="1" noChangeAspect="1"/>
          </p:cNvPicPr>
          <p:nvPr/>
        </p:nvPicPr>
        <p:blipFill>
          <a:blip r:embed="rId3"/>
          <a:stretch>
            <a:fillRect/>
          </a:stretch>
        </p:blipFill>
        <p:spPr>
          <a:xfrm>
            <a:off x="832470" y="1302837"/>
            <a:ext cx="5971310" cy="3118352"/>
          </a:xfrm>
          <a:prstGeom prst="rect">
            <a:avLst/>
          </a:prstGeom>
        </p:spPr>
      </p:pic>
    </p:spTree>
    <p:extLst>
      <p:ext uri="{BB962C8B-B14F-4D97-AF65-F5344CB8AC3E}">
        <p14:creationId xmlns:p14="http://schemas.microsoft.com/office/powerpoint/2010/main" val="4094636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58"/>
        <p:cNvGrpSpPr/>
        <p:nvPr/>
      </p:nvGrpSpPr>
      <p:grpSpPr>
        <a:xfrm>
          <a:off x="0" y="0"/>
          <a:ext cx="0" cy="0"/>
          <a:chOff x="0" y="0"/>
          <a:chExt cx="0" cy="0"/>
        </a:xfrm>
      </p:grpSpPr>
      <p:sp>
        <p:nvSpPr>
          <p:cNvPr id="559" name="Google Shape;559;p17"/>
          <p:cNvSpPr txBox="1">
            <a:spLocks noGrp="1"/>
          </p:cNvSpPr>
          <p:nvPr>
            <p:ph type="title"/>
          </p:nvPr>
        </p:nvSpPr>
        <p:spPr>
          <a:xfrm>
            <a:off x="893699" y="358388"/>
            <a:ext cx="7369767" cy="857400"/>
          </a:xfrm>
          <a:prstGeom prst="rect">
            <a:avLst/>
          </a:prstGeom>
        </p:spPr>
        <p:txBody>
          <a:bodyPr spcFirstLastPara="1" wrap="square" lIns="91425" tIns="91425" rIns="91425" bIns="91425" anchor="b" anchorCtr="0">
            <a:noAutofit/>
          </a:bodyPr>
          <a:lstStyle/>
          <a:p>
            <a:pPr lvl="0"/>
            <a:r>
              <a:rPr lang="en-US" sz="2400" dirty="0"/>
              <a:t>Message Converters. </a:t>
            </a:r>
            <a:r>
              <a:rPr lang="it-IT" sz="2400" dirty="0"/>
              <a:t>Interceptors. Controller Advice</a:t>
            </a:r>
            <a:endParaRPr sz="2400" dirty="0"/>
          </a:p>
        </p:txBody>
      </p:sp>
      <p:sp>
        <p:nvSpPr>
          <p:cNvPr id="560" name="Google Shape;560;p17"/>
          <p:cNvSpPr txBox="1">
            <a:spLocks noGrp="1"/>
          </p:cNvSpPr>
          <p:nvPr>
            <p:ph type="body" idx="1"/>
          </p:nvPr>
        </p:nvSpPr>
        <p:spPr>
          <a:prstGeom prst="rect">
            <a:avLst/>
          </a:prstGeom>
        </p:spPr>
        <p:txBody>
          <a:bodyPr spcFirstLastPara="1" wrap="square" lIns="91425" tIns="91425" rIns="91425" bIns="91425" anchor="ctr" anchorCtr="0">
            <a:noAutofit/>
          </a:bodyPr>
          <a:lstStyle/>
          <a:p>
            <a:pPr marL="69850" lvl="0" indent="0" algn="ctr">
              <a:spcBef>
                <a:spcPts val="0"/>
              </a:spcBef>
              <a:buNone/>
            </a:pPr>
            <a:r>
              <a:rPr lang="en-US" sz="3200" b="1" dirty="0"/>
              <a:t>Code example</a:t>
            </a:r>
          </a:p>
        </p:txBody>
      </p:sp>
      <p:sp>
        <p:nvSpPr>
          <p:cNvPr id="561" name="Google Shape;561;p17"/>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14</a:t>
            </a:fld>
            <a:endParaRPr/>
          </a:p>
        </p:txBody>
      </p:sp>
    </p:spTree>
    <p:extLst>
      <p:ext uri="{BB962C8B-B14F-4D97-AF65-F5344CB8AC3E}">
        <p14:creationId xmlns:p14="http://schemas.microsoft.com/office/powerpoint/2010/main" val="25121240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sz="2800" dirty="0"/>
              <a:t>Homework</a:t>
            </a:r>
            <a:endParaRPr lang="ru-RU" sz="2800" dirty="0"/>
          </a:p>
        </p:txBody>
      </p:sp>
      <p:sp>
        <p:nvSpPr>
          <p:cNvPr id="5" name="Місце для тексту 4">
            <a:extLst>
              <a:ext uri="{FF2B5EF4-FFF2-40B4-BE49-F238E27FC236}">
                <a16:creationId xmlns:a16="http://schemas.microsoft.com/office/drawing/2014/main" id="{9D72D2AD-9CD4-4F1E-B739-FC83B5BCFB12}"/>
              </a:ext>
            </a:extLst>
          </p:cNvPr>
          <p:cNvSpPr>
            <a:spLocks noGrp="1"/>
          </p:cNvSpPr>
          <p:nvPr>
            <p:ph type="body" idx="1"/>
          </p:nvPr>
        </p:nvSpPr>
        <p:spPr/>
        <p:txBody>
          <a:bodyPr/>
          <a:lstStyle/>
          <a:p>
            <a:pPr>
              <a:lnSpc>
                <a:spcPct val="150000"/>
              </a:lnSpc>
            </a:pPr>
            <a:r>
              <a:rPr lang="en-US" sz="1400" dirty="0"/>
              <a:t>Implement Homework #16 using Spring MVC</a:t>
            </a:r>
          </a:p>
          <a:p>
            <a:pPr lvl="1">
              <a:lnSpc>
                <a:spcPct val="150000"/>
              </a:lnSpc>
            </a:pPr>
            <a:r>
              <a:rPr lang="en-US" sz="1400" dirty="0"/>
              <a:t>Use Controllers instead of Servlets</a:t>
            </a:r>
          </a:p>
          <a:p>
            <a:pPr lvl="1">
              <a:lnSpc>
                <a:spcPct val="150000"/>
              </a:lnSpc>
            </a:pPr>
            <a:r>
              <a:rPr lang="en-US" sz="1400" dirty="0"/>
              <a:t>Use Interceptors to implement request logging</a:t>
            </a:r>
          </a:p>
          <a:p>
            <a:pPr lvl="1">
              <a:lnSpc>
                <a:spcPct val="150000"/>
              </a:lnSpc>
            </a:pPr>
            <a:r>
              <a:rPr lang="en-US" sz="1400" dirty="0"/>
              <a:t>Use exception handlers instead of error mappings in web.xml</a:t>
            </a:r>
          </a:p>
          <a:p>
            <a:pPr lvl="1">
              <a:lnSpc>
                <a:spcPct val="150000"/>
              </a:lnSpc>
            </a:pPr>
            <a:r>
              <a:rPr lang="en-US" sz="1400" dirty="0"/>
              <a:t>Remove web.xml file</a:t>
            </a:r>
          </a:p>
          <a:p>
            <a:pPr lvl="1">
              <a:lnSpc>
                <a:spcPct val="150000"/>
              </a:lnSpc>
            </a:pPr>
            <a:r>
              <a:rPr lang="en-US" sz="1400" dirty="0"/>
              <a:t>Application context should not be created manually and should not be used directly anywhere</a:t>
            </a:r>
          </a:p>
          <a:p>
            <a:pPr lvl="1">
              <a:lnSpc>
                <a:spcPct val="150000"/>
              </a:lnSpc>
            </a:pPr>
            <a:r>
              <a:rPr lang="en-US" sz="1400" dirty="0"/>
              <a:t>Learn and use </a:t>
            </a:r>
            <a:r>
              <a:rPr lang="en-US" sz="1400" b="1" i="1" dirty="0" err="1"/>
              <a:t>Thymeleaf</a:t>
            </a:r>
            <a:r>
              <a:rPr lang="en-US" sz="1400" dirty="0"/>
              <a:t> instead of writing html in Java</a:t>
            </a:r>
            <a:endParaRPr lang="en-US" sz="1400" b="1" i="1" dirty="0"/>
          </a:p>
        </p:txBody>
      </p:sp>
      <p:sp>
        <p:nvSpPr>
          <p:cNvPr id="4" name="Rectangle 1"/>
          <p:cNvSpPr>
            <a:spLocks noChangeArrowheads="1"/>
          </p:cNvSpPr>
          <p:nvPr/>
        </p:nvSpPr>
        <p:spPr bwMode="auto">
          <a:xfrm>
            <a:off x="1" y="32951"/>
            <a:ext cx="138564"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pPr defTabSz="685800" eaLnBrk="0" fontAlgn="base" hangingPunct="0">
              <a:spcBef>
                <a:spcPct val="0"/>
              </a:spcBef>
              <a:spcAft>
                <a:spcPct val="0"/>
              </a:spcAft>
              <a:buClrTx/>
            </a:pPr>
            <a:endParaRPr lang="ru-RU" altLang="ru-RU" sz="1350" dirty="0">
              <a:solidFill>
                <a:schemeClr val="tx1"/>
              </a:solidFill>
              <a:latin typeface="Arial" panose="020B0604020202020204" pitchFamily="34" charset="0"/>
            </a:endParaRPr>
          </a:p>
        </p:txBody>
      </p:sp>
      <p:sp>
        <p:nvSpPr>
          <p:cNvPr id="3" name="Місце для номера слайда 2">
            <a:extLst>
              <a:ext uri="{FF2B5EF4-FFF2-40B4-BE49-F238E27FC236}">
                <a16:creationId xmlns:a16="http://schemas.microsoft.com/office/drawing/2014/main" id="{D91C941C-8D5E-44F3-841B-50F01060366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15</a:t>
            </a:fld>
            <a:endParaRPr lang="en"/>
          </a:p>
        </p:txBody>
      </p:sp>
    </p:spTree>
    <p:extLst>
      <p:ext uri="{BB962C8B-B14F-4D97-AF65-F5344CB8AC3E}">
        <p14:creationId xmlns:p14="http://schemas.microsoft.com/office/powerpoint/2010/main" val="12228696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58"/>
        <p:cNvGrpSpPr/>
        <p:nvPr/>
      </p:nvGrpSpPr>
      <p:grpSpPr>
        <a:xfrm>
          <a:off x="0" y="0"/>
          <a:ext cx="0" cy="0"/>
          <a:chOff x="0" y="0"/>
          <a:chExt cx="0" cy="0"/>
        </a:xfrm>
      </p:grpSpPr>
      <p:sp>
        <p:nvSpPr>
          <p:cNvPr id="559" name="Google Shape;559;p17"/>
          <p:cNvSpPr txBox="1">
            <a:spLocks noGrp="1"/>
          </p:cNvSpPr>
          <p:nvPr>
            <p:ph type="title"/>
          </p:nvPr>
        </p:nvSpPr>
        <p:spPr>
          <a:prstGeom prst="rect">
            <a:avLst/>
          </a:prstGeom>
        </p:spPr>
        <p:txBody>
          <a:bodyPr spcFirstLastPara="1" wrap="square" lIns="91425" tIns="91425" rIns="91425" bIns="91425" anchor="b" anchorCtr="0">
            <a:noAutofit/>
          </a:bodyPr>
          <a:lstStyle/>
          <a:p>
            <a:pPr lvl="0"/>
            <a:r>
              <a:rPr lang="en-US" sz="2400" dirty="0"/>
              <a:t>Useful links</a:t>
            </a:r>
            <a:endParaRPr sz="2400" dirty="0"/>
          </a:p>
        </p:txBody>
      </p:sp>
      <p:sp>
        <p:nvSpPr>
          <p:cNvPr id="560" name="Google Shape;560;p17"/>
          <p:cNvSpPr txBox="1">
            <a:spLocks noGrp="1"/>
          </p:cNvSpPr>
          <p:nvPr>
            <p:ph type="body" idx="1"/>
          </p:nvPr>
        </p:nvSpPr>
        <p:spPr>
          <a:prstGeom prst="rect">
            <a:avLst/>
          </a:prstGeom>
        </p:spPr>
        <p:txBody>
          <a:bodyPr spcFirstLastPara="1" wrap="square" lIns="91425" tIns="91425" rIns="91425" bIns="91425" anchor="t" anchorCtr="0">
            <a:noAutofit/>
          </a:bodyPr>
          <a:lstStyle/>
          <a:p>
            <a:pPr>
              <a:lnSpc>
                <a:spcPct val="150000"/>
              </a:lnSpc>
            </a:pPr>
            <a:r>
              <a:rPr lang="en-US" sz="1600" dirty="0">
                <a:latin typeface="Sniglet" panose="020B0604020202020204" charset="0"/>
                <a:hlinkClick r:id="rId3"/>
              </a:rPr>
              <a:t>Spring - MVC Framework</a:t>
            </a:r>
            <a:endParaRPr lang="en-US" sz="1600" dirty="0">
              <a:latin typeface="Sniglet" panose="020B0604020202020204" charset="0"/>
            </a:endParaRPr>
          </a:p>
          <a:p>
            <a:pPr>
              <a:lnSpc>
                <a:spcPct val="150000"/>
              </a:lnSpc>
            </a:pPr>
            <a:r>
              <a:rPr lang="en-US" sz="1600" dirty="0">
                <a:latin typeface="Sniglet" panose="020B0604020202020204" charset="0"/>
                <a:hlinkClick r:id="rId4"/>
              </a:rPr>
              <a:t>Spring Tutorial</a:t>
            </a:r>
            <a:endParaRPr lang="en-US" sz="1600" dirty="0">
              <a:latin typeface="Sniglet" panose="020B0604020202020204" charset="0"/>
            </a:endParaRPr>
          </a:p>
          <a:p>
            <a:pPr>
              <a:lnSpc>
                <a:spcPct val="150000"/>
              </a:lnSpc>
            </a:pPr>
            <a:r>
              <a:rPr lang="en-US" sz="1600" dirty="0">
                <a:latin typeface="Sniglet" panose="020B0604020202020204" charset="0"/>
                <a:hlinkClick r:id="rId5"/>
              </a:rPr>
              <a:t>Spring Framework Documentation</a:t>
            </a:r>
            <a:endParaRPr lang="en-US" sz="1600" dirty="0">
              <a:latin typeface="Sniglet" panose="020B0604020202020204" charset="0"/>
            </a:endParaRPr>
          </a:p>
          <a:p>
            <a:pPr>
              <a:lnSpc>
                <a:spcPct val="150000"/>
              </a:lnSpc>
            </a:pPr>
            <a:r>
              <a:rPr lang="en-US" sz="1600" dirty="0">
                <a:latin typeface="Sniglet" panose="020B0604020202020204" charset="0"/>
                <a:hlinkClick r:id="rId5"/>
              </a:rPr>
              <a:t>Spring Web</a:t>
            </a:r>
            <a:endParaRPr lang="en-US" sz="1600" dirty="0">
              <a:latin typeface="Sniglet" panose="020B0604020202020204" charset="0"/>
            </a:endParaRPr>
          </a:p>
        </p:txBody>
      </p:sp>
      <p:sp>
        <p:nvSpPr>
          <p:cNvPr id="561" name="Google Shape;561;p17"/>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16</a:t>
            </a:fld>
            <a:endParaRPr/>
          </a:p>
        </p:txBody>
      </p:sp>
    </p:spTree>
    <p:extLst>
      <p:ext uri="{BB962C8B-B14F-4D97-AF65-F5344CB8AC3E}">
        <p14:creationId xmlns:p14="http://schemas.microsoft.com/office/powerpoint/2010/main" val="36470189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34"/>
          <p:cNvSpPr txBox="1">
            <a:spLocks noGrp="1"/>
          </p:cNvSpPr>
          <p:nvPr>
            <p:ph type="ctrTitle" idx="4294967295"/>
          </p:nvPr>
        </p:nvSpPr>
        <p:spPr>
          <a:xfrm>
            <a:off x="0" y="725488"/>
            <a:ext cx="5561013" cy="1160462"/>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6000" dirty="0">
                <a:solidFill>
                  <a:schemeClr val="accent2"/>
                </a:solidFill>
              </a:rPr>
              <a:t>Thanks!</a:t>
            </a:r>
            <a:endParaRPr sz="6000" dirty="0">
              <a:solidFill>
                <a:schemeClr val="accent2"/>
              </a:solidFill>
            </a:endParaRPr>
          </a:p>
        </p:txBody>
      </p:sp>
      <p:sp>
        <p:nvSpPr>
          <p:cNvPr id="335" name="Google Shape;335;p34"/>
          <p:cNvSpPr txBox="1">
            <a:spLocks noGrp="1"/>
          </p:cNvSpPr>
          <p:nvPr>
            <p:ph type="subTitle" idx="4294967295"/>
          </p:nvPr>
        </p:nvSpPr>
        <p:spPr>
          <a:xfrm>
            <a:off x="0" y="1754188"/>
            <a:ext cx="5561013" cy="784225"/>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4800" b="1" dirty="0">
                <a:solidFill>
                  <a:schemeClr val="lt1"/>
                </a:solidFill>
              </a:rPr>
              <a:t>Any Q</a:t>
            </a:r>
            <a:r>
              <a:rPr lang="en" sz="4800" b="1" dirty="0">
                <a:solidFill>
                  <a:schemeClr val="lt1"/>
                </a:solidFill>
              </a:rPr>
              <a:t>uestions?</a:t>
            </a:r>
            <a:endParaRPr sz="4800" b="1" dirty="0">
              <a:solidFill>
                <a:schemeClr val="lt1"/>
              </a:solidFill>
            </a:endParaRPr>
          </a:p>
        </p:txBody>
      </p:sp>
      <p:sp>
        <p:nvSpPr>
          <p:cNvPr id="336" name="Google Shape;336;p34"/>
          <p:cNvSpPr txBox="1">
            <a:spLocks noGrp="1"/>
          </p:cNvSpPr>
          <p:nvPr>
            <p:ph type="body" idx="4294967295"/>
          </p:nvPr>
        </p:nvSpPr>
        <p:spPr>
          <a:xfrm>
            <a:off x="0" y="2759075"/>
            <a:ext cx="5561013" cy="1995488"/>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dirty="0">
                <a:solidFill>
                  <a:schemeClr val="lt1"/>
                </a:solidFill>
              </a:rPr>
              <a:t>Or fi</a:t>
            </a:r>
            <a:r>
              <a:rPr lang="en" sz="2400" dirty="0">
                <a:solidFill>
                  <a:schemeClr val="lt1"/>
                </a:solidFill>
              </a:rPr>
              <a:t>nd us in Slack:</a:t>
            </a:r>
            <a:endParaRPr sz="2400" dirty="0">
              <a:solidFill>
                <a:schemeClr val="lt1"/>
              </a:solidFill>
            </a:endParaRPr>
          </a:p>
          <a:p>
            <a:pPr marL="0" lvl="0" indent="0" algn="l" rtl="0">
              <a:spcBef>
                <a:spcPts val="600"/>
              </a:spcBef>
              <a:spcAft>
                <a:spcPts val="0"/>
              </a:spcAft>
              <a:buNone/>
            </a:pPr>
            <a:r>
              <a:rPr lang="en" sz="2400" dirty="0">
                <a:solidFill>
                  <a:schemeClr val="lt1"/>
                </a:solidFill>
              </a:rPr>
              <a:t>	@Yaroslav Brahinets</a:t>
            </a:r>
          </a:p>
          <a:p>
            <a:pPr marL="0" indent="0">
              <a:buNone/>
            </a:pPr>
            <a:r>
              <a:rPr lang="en-US" dirty="0">
                <a:solidFill>
                  <a:schemeClr val="lt1"/>
                </a:solidFill>
              </a:rPr>
              <a:t>	@</a:t>
            </a:r>
            <a:r>
              <a:rPr lang="en-US" dirty="0" err="1">
                <a:solidFill>
                  <a:schemeClr val="lt1"/>
                </a:solidFill>
              </a:rPr>
              <a:t>Vasya</a:t>
            </a:r>
            <a:r>
              <a:rPr lang="en-US" dirty="0">
                <a:solidFill>
                  <a:schemeClr val="lt1"/>
                </a:solidFill>
              </a:rPr>
              <a:t> </a:t>
            </a:r>
            <a:r>
              <a:rPr lang="en-US" dirty="0" err="1">
                <a:solidFill>
                  <a:schemeClr val="lt1"/>
                </a:solidFill>
              </a:rPr>
              <a:t>Rudas</a:t>
            </a:r>
            <a:endParaRPr lang="en-US" dirty="0">
              <a:solidFill>
                <a:schemeClr val="lt1"/>
              </a:solidFill>
            </a:endParaRPr>
          </a:p>
          <a:p>
            <a:pPr marL="0" lvl="0" indent="0" algn="l" rtl="0">
              <a:spcBef>
                <a:spcPts val="600"/>
              </a:spcBef>
              <a:spcAft>
                <a:spcPts val="0"/>
              </a:spcAft>
              <a:buNone/>
            </a:pPr>
            <a:r>
              <a:rPr lang="en" sz="2400" dirty="0">
                <a:solidFill>
                  <a:schemeClr val="lt1"/>
                </a:solidFill>
              </a:rPr>
              <a:t>	@Oleksandr Kucher</a:t>
            </a:r>
            <a:endParaRPr sz="2400" dirty="0">
              <a:solidFill>
                <a:schemeClr val="lt1"/>
              </a:solidFill>
            </a:endParaRPr>
          </a:p>
        </p:txBody>
      </p:sp>
      <p:sp>
        <p:nvSpPr>
          <p:cNvPr id="2" name="Місце для номера слайда 1">
            <a:extLst>
              <a:ext uri="{FF2B5EF4-FFF2-40B4-BE49-F238E27FC236}">
                <a16:creationId xmlns:a16="http://schemas.microsoft.com/office/drawing/2014/main" id="{3FCD66A8-B3E6-4848-9AEF-AB62FD9EFA3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17</a:t>
            </a:fld>
            <a:endParaRPr lang="en"/>
          </a:p>
        </p:txBody>
      </p:sp>
    </p:spTree>
    <p:extLst>
      <p:ext uri="{BB962C8B-B14F-4D97-AF65-F5344CB8AC3E}">
        <p14:creationId xmlns:p14="http://schemas.microsoft.com/office/powerpoint/2010/main" val="25358700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58"/>
        <p:cNvGrpSpPr/>
        <p:nvPr/>
      </p:nvGrpSpPr>
      <p:grpSpPr>
        <a:xfrm>
          <a:off x="0" y="0"/>
          <a:ext cx="0" cy="0"/>
          <a:chOff x="0" y="0"/>
          <a:chExt cx="0" cy="0"/>
        </a:xfrm>
      </p:grpSpPr>
      <p:sp>
        <p:nvSpPr>
          <p:cNvPr id="559" name="Google Shape;559;p17"/>
          <p:cNvSpPr txBox="1">
            <a:spLocks noGrp="1"/>
          </p:cNvSpPr>
          <p:nvPr>
            <p:ph type="title"/>
          </p:nvPr>
        </p:nvSpPr>
        <p:spPr>
          <a:prstGeom prst="rect">
            <a:avLst/>
          </a:prstGeom>
        </p:spPr>
        <p:txBody>
          <a:bodyPr spcFirstLastPara="1" wrap="square" lIns="91425" tIns="91425" rIns="91425" bIns="91425" anchor="b" anchorCtr="0">
            <a:noAutofit/>
          </a:bodyPr>
          <a:lstStyle/>
          <a:p>
            <a:pPr lvl="0"/>
            <a:r>
              <a:rPr lang="en-US" sz="2400" dirty="0"/>
              <a:t>Contents</a:t>
            </a:r>
            <a:endParaRPr sz="2400" dirty="0"/>
          </a:p>
        </p:txBody>
      </p:sp>
      <p:sp>
        <p:nvSpPr>
          <p:cNvPr id="560" name="Google Shape;560;p17"/>
          <p:cNvSpPr txBox="1">
            <a:spLocks noGrp="1"/>
          </p:cNvSpPr>
          <p:nvPr>
            <p:ph type="body" idx="1"/>
          </p:nvPr>
        </p:nvSpPr>
        <p:spPr>
          <a:xfrm>
            <a:off x="893700" y="1301383"/>
            <a:ext cx="6462600" cy="3552300"/>
          </a:xfrm>
          <a:prstGeom prst="rect">
            <a:avLst/>
          </a:prstGeom>
        </p:spPr>
        <p:txBody>
          <a:bodyPr spcFirstLastPara="1" wrap="square" lIns="91425" tIns="91425" rIns="91425" bIns="91425" anchor="t" anchorCtr="0">
            <a:noAutofit/>
          </a:bodyPr>
          <a:lstStyle/>
          <a:p>
            <a:pPr lvl="0"/>
            <a:r>
              <a:rPr lang="en-US" dirty="0"/>
              <a:t>Model-View-Controller pattern</a:t>
            </a:r>
          </a:p>
          <a:p>
            <a:pPr lvl="0"/>
            <a:r>
              <a:rPr lang="en-US" dirty="0"/>
              <a:t>Spring MVC</a:t>
            </a:r>
          </a:p>
          <a:p>
            <a:pPr lvl="1"/>
            <a:r>
              <a:rPr lang="en-US" dirty="0"/>
              <a:t>Configuration</a:t>
            </a:r>
          </a:p>
          <a:p>
            <a:pPr lvl="1"/>
            <a:r>
              <a:rPr lang="en-US" dirty="0"/>
              <a:t>Controllers</a:t>
            </a:r>
          </a:p>
          <a:p>
            <a:pPr lvl="2"/>
            <a:r>
              <a:rPr lang="en-US" dirty="0"/>
              <a:t>Request Mappings</a:t>
            </a:r>
          </a:p>
          <a:p>
            <a:pPr lvl="2"/>
            <a:r>
              <a:rPr lang="en-US" dirty="0"/>
              <a:t>Responses</a:t>
            </a:r>
          </a:p>
          <a:p>
            <a:pPr lvl="1"/>
            <a:r>
              <a:rPr lang="en-US" dirty="0"/>
              <a:t>Message Converters</a:t>
            </a:r>
          </a:p>
          <a:p>
            <a:pPr lvl="1"/>
            <a:r>
              <a:rPr lang="en-US" dirty="0"/>
              <a:t>Interceptors</a:t>
            </a:r>
          </a:p>
          <a:p>
            <a:pPr lvl="1"/>
            <a:r>
              <a:rPr lang="en-US" dirty="0"/>
              <a:t>Controller Advices</a:t>
            </a:r>
          </a:p>
        </p:txBody>
      </p:sp>
      <p:sp>
        <p:nvSpPr>
          <p:cNvPr id="561" name="Google Shape;561;p17"/>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58"/>
        <p:cNvGrpSpPr/>
        <p:nvPr/>
      </p:nvGrpSpPr>
      <p:grpSpPr>
        <a:xfrm>
          <a:off x="0" y="0"/>
          <a:ext cx="0" cy="0"/>
          <a:chOff x="0" y="0"/>
          <a:chExt cx="0" cy="0"/>
        </a:xfrm>
      </p:grpSpPr>
      <p:sp>
        <p:nvSpPr>
          <p:cNvPr id="559" name="Google Shape;559;p17"/>
          <p:cNvSpPr txBox="1">
            <a:spLocks noGrp="1"/>
          </p:cNvSpPr>
          <p:nvPr>
            <p:ph type="title"/>
          </p:nvPr>
        </p:nvSpPr>
        <p:spPr>
          <a:prstGeom prst="rect">
            <a:avLst/>
          </a:prstGeom>
        </p:spPr>
        <p:txBody>
          <a:bodyPr spcFirstLastPara="1" wrap="square" lIns="91425" tIns="91425" rIns="91425" bIns="91425" anchor="b" anchorCtr="0">
            <a:noAutofit/>
          </a:bodyPr>
          <a:lstStyle/>
          <a:p>
            <a:pPr lvl="0"/>
            <a:r>
              <a:rPr lang="en-US" sz="2400" dirty="0"/>
              <a:t>Model-View-Controller</a:t>
            </a:r>
            <a:endParaRPr sz="2400" dirty="0"/>
          </a:p>
        </p:txBody>
      </p:sp>
      <p:sp>
        <p:nvSpPr>
          <p:cNvPr id="560" name="Google Shape;560;p17"/>
          <p:cNvSpPr txBox="1">
            <a:spLocks noGrp="1"/>
          </p:cNvSpPr>
          <p:nvPr>
            <p:ph type="body" idx="1"/>
          </p:nvPr>
        </p:nvSpPr>
        <p:spPr>
          <a:prstGeom prst="rect">
            <a:avLst/>
          </a:prstGeom>
        </p:spPr>
        <p:txBody>
          <a:bodyPr spcFirstLastPara="1" wrap="square" lIns="91425" tIns="91425" rIns="91425" bIns="91425" anchor="t" anchorCtr="0">
            <a:noAutofit/>
          </a:bodyPr>
          <a:lstStyle/>
          <a:p>
            <a:pPr lvl="0">
              <a:spcBef>
                <a:spcPts val="0"/>
              </a:spcBef>
            </a:pPr>
            <a:r>
              <a:rPr lang="en-US" sz="1600" dirty="0"/>
              <a:t>Separate the user interface into three interconnected components: the model, the view and the controller. </a:t>
            </a:r>
          </a:p>
          <a:p>
            <a:pPr lvl="0">
              <a:spcBef>
                <a:spcPts val="0"/>
              </a:spcBef>
            </a:pPr>
            <a:r>
              <a:rPr lang="en-US" sz="1600" dirty="0"/>
              <a:t>The model is the central component of the pattern. It expresses the application's behavior in terms of the problem domain, independent of the user interface. It directly manages the data, logic and rules of the application.</a:t>
            </a:r>
          </a:p>
          <a:p>
            <a:pPr lvl="0">
              <a:spcBef>
                <a:spcPts val="0"/>
              </a:spcBef>
            </a:pPr>
            <a:r>
              <a:rPr lang="en-US" sz="1600" dirty="0"/>
              <a:t>A view can be any output representation of information, such as a chart or a diagram. Multiple views of the same information are possible, such as a bar chart for management and a tabular view for accountants.</a:t>
            </a:r>
          </a:p>
          <a:p>
            <a:pPr lvl="0">
              <a:spcBef>
                <a:spcPts val="0"/>
              </a:spcBef>
            </a:pPr>
            <a:r>
              <a:rPr lang="en-US" sz="1600" dirty="0"/>
              <a:t>The third part or section, the controller, accepts input and converts it to commands for the model or view.</a:t>
            </a:r>
          </a:p>
        </p:txBody>
      </p:sp>
      <p:sp>
        <p:nvSpPr>
          <p:cNvPr id="561" name="Google Shape;561;p17"/>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3</a:t>
            </a:fld>
            <a:endParaRPr/>
          </a:p>
        </p:txBody>
      </p:sp>
    </p:spTree>
    <p:extLst>
      <p:ext uri="{BB962C8B-B14F-4D97-AF65-F5344CB8AC3E}">
        <p14:creationId xmlns:p14="http://schemas.microsoft.com/office/powerpoint/2010/main" val="17970179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58"/>
        <p:cNvGrpSpPr/>
        <p:nvPr/>
      </p:nvGrpSpPr>
      <p:grpSpPr>
        <a:xfrm>
          <a:off x="0" y="0"/>
          <a:ext cx="0" cy="0"/>
          <a:chOff x="0" y="0"/>
          <a:chExt cx="0" cy="0"/>
        </a:xfrm>
      </p:grpSpPr>
      <p:sp>
        <p:nvSpPr>
          <p:cNvPr id="559" name="Google Shape;559;p17"/>
          <p:cNvSpPr txBox="1">
            <a:spLocks noGrp="1"/>
          </p:cNvSpPr>
          <p:nvPr>
            <p:ph type="title"/>
          </p:nvPr>
        </p:nvSpPr>
        <p:spPr>
          <a:prstGeom prst="rect">
            <a:avLst/>
          </a:prstGeom>
        </p:spPr>
        <p:txBody>
          <a:bodyPr spcFirstLastPara="1" wrap="square" lIns="91425" tIns="91425" rIns="91425" bIns="91425" anchor="b" anchorCtr="0">
            <a:noAutofit/>
          </a:bodyPr>
          <a:lstStyle/>
          <a:p>
            <a:pPr lvl="0"/>
            <a:r>
              <a:rPr lang="en-US" sz="2400" dirty="0"/>
              <a:t>Model-View-Controller</a:t>
            </a:r>
            <a:endParaRPr sz="2400" dirty="0"/>
          </a:p>
        </p:txBody>
      </p:sp>
      <p:sp>
        <p:nvSpPr>
          <p:cNvPr id="561" name="Google Shape;561;p17"/>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4</a:t>
            </a:fld>
            <a:endParaRPr/>
          </a:p>
        </p:txBody>
      </p:sp>
      <p:cxnSp>
        <p:nvCxnSpPr>
          <p:cNvPr id="28" name="Пряма зі стрілкою 27">
            <a:extLst>
              <a:ext uri="{FF2B5EF4-FFF2-40B4-BE49-F238E27FC236}">
                <a16:creationId xmlns:a16="http://schemas.microsoft.com/office/drawing/2014/main" id="{E8136689-C8D7-4DF3-A2BC-C2F23C3B6CB3}"/>
              </a:ext>
            </a:extLst>
          </p:cNvPr>
          <p:cNvCxnSpPr>
            <a:stCxn id="23" idx="2"/>
            <a:endCxn id="20" idx="0"/>
          </p:cNvCxnSpPr>
          <p:nvPr/>
        </p:nvCxnSpPr>
        <p:spPr>
          <a:xfrm flipH="1">
            <a:off x="3181444" y="2520652"/>
            <a:ext cx="943556" cy="449367"/>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0" name="Пряма зі стрілкою 29">
            <a:extLst>
              <a:ext uri="{FF2B5EF4-FFF2-40B4-BE49-F238E27FC236}">
                <a16:creationId xmlns:a16="http://schemas.microsoft.com/office/drawing/2014/main" id="{90D8FAC0-70BA-44B7-8FEA-1865B2A7037D}"/>
              </a:ext>
            </a:extLst>
          </p:cNvPr>
          <p:cNvCxnSpPr>
            <a:cxnSpLocks/>
            <a:stCxn id="21" idx="0"/>
            <a:endCxn id="23" idx="2"/>
          </p:cNvCxnSpPr>
          <p:nvPr/>
        </p:nvCxnSpPr>
        <p:spPr>
          <a:xfrm flipH="1" flipV="1">
            <a:off x="4125000" y="2520652"/>
            <a:ext cx="872073" cy="273585"/>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557" name="Групувати 556">
            <a:extLst>
              <a:ext uri="{FF2B5EF4-FFF2-40B4-BE49-F238E27FC236}">
                <a16:creationId xmlns:a16="http://schemas.microsoft.com/office/drawing/2014/main" id="{8059126A-408E-429F-A1AF-A180265F1C11}"/>
              </a:ext>
            </a:extLst>
          </p:cNvPr>
          <p:cNvGrpSpPr/>
          <p:nvPr/>
        </p:nvGrpSpPr>
        <p:grpSpPr>
          <a:xfrm>
            <a:off x="1785029" y="1228408"/>
            <a:ext cx="4679942" cy="3468525"/>
            <a:chOff x="1738255" y="1199806"/>
            <a:chExt cx="4679942" cy="3468525"/>
          </a:xfrm>
        </p:grpSpPr>
        <p:grpSp>
          <p:nvGrpSpPr>
            <p:cNvPr id="556" name="Групувати 555">
              <a:extLst>
                <a:ext uri="{FF2B5EF4-FFF2-40B4-BE49-F238E27FC236}">
                  <a16:creationId xmlns:a16="http://schemas.microsoft.com/office/drawing/2014/main" id="{AF74BD21-B043-40C5-937C-B0EBFB0F830F}"/>
                </a:ext>
              </a:extLst>
            </p:cNvPr>
            <p:cNvGrpSpPr/>
            <p:nvPr/>
          </p:nvGrpSpPr>
          <p:grpSpPr>
            <a:xfrm>
              <a:off x="1738255" y="1199806"/>
              <a:ext cx="4679942" cy="3468525"/>
              <a:chOff x="1738255" y="1199806"/>
              <a:chExt cx="4679942" cy="3468525"/>
            </a:xfrm>
          </p:grpSpPr>
          <p:grpSp>
            <p:nvGrpSpPr>
              <p:cNvPr id="550" name="Групувати 549">
                <a:extLst>
                  <a:ext uri="{FF2B5EF4-FFF2-40B4-BE49-F238E27FC236}">
                    <a16:creationId xmlns:a16="http://schemas.microsoft.com/office/drawing/2014/main" id="{F1DE1044-B402-4DAD-978B-6B596ACCECA9}"/>
                  </a:ext>
                </a:extLst>
              </p:cNvPr>
              <p:cNvGrpSpPr/>
              <p:nvPr/>
            </p:nvGrpSpPr>
            <p:grpSpPr>
              <a:xfrm>
                <a:off x="1738255" y="1199806"/>
                <a:ext cx="4679942" cy="3468525"/>
                <a:chOff x="1738255" y="1199806"/>
                <a:chExt cx="4679942" cy="3468525"/>
              </a:xfrm>
            </p:grpSpPr>
            <p:grpSp>
              <p:nvGrpSpPr>
                <p:cNvPr id="5" name="Группа 34">
                  <a:extLst>
                    <a:ext uri="{FF2B5EF4-FFF2-40B4-BE49-F238E27FC236}">
                      <a16:creationId xmlns:a16="http://schemas.microsoft.com/office/drawing/2014/main" id="{576617E5-07EF-4390-A4E7-C034211208BF}"/>
                    </a:ext>
                  </a:extLst>
                </p:cNvPr>
                <p:cNvGrpSpPr/>
                <p:nvPr/>
              </p:nvGrpSpPr>
              <p:grpSpPr>
                <a:xfrm>
                  <a:off x="1738255" y="1199806"/>
                  <a:ext cx="4679942" cy="2409305"/>
                  <a:chOff x="5316314" y="922409"/>
                  <a:chExt cx="4675177" cy="3308396"/>
                </a:xfrm>
              </p:grpSpPr>
              <p:sp>
                <p:nvSpPr>
                  <p:cNvPr id="7" name="Прямоугольник 5">
                    <a:extLst>
                      <a:ext uri="{FF2B5EF4-FFF2-40B4-BE49-F238E27FC236}">
                        <a16:creationId xmlns:a16="http://schemas.microsoft.com/office/drawing/2014/main" id="{A2D874C5-5309-4069-9033-F28C36FFF5BB}"/>
                      </a:ext>
                    </a:extLst>
                  </p:cNvPr>
                  <p:cNvSpPr/>
                  <p:nvPr/>
                </p:nvSpPr>
                <p:spPr>
                  <a:xfrm>
                    <a:off x="5316314" y="1928815"/>
                    <a:ext cx="4675177" cy="2301990"/>
                  </a:xfrm>
                  <a:prstGeom prst="rect">
                    <a:avLst/>
                  </a:prstGeom>
                  <a:solidFill>
                    <a:srgbClr val="F2F2F2"/>
                  </a:solidFill>
                  <a:ln w="28575">
                    <a:solidFill>
                      <a:srgbClr val="71893F"/>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200" dirty="0">
                        <a:ln w="0"/>
                        <a:solidFill>
                          <a:schemeClr val="tx1"/>
                        </a:solidFill>
                        <a:effectLst>
                          <a:outerShdw blurRad="38100" dist="19050" dir="2700000" algn="tl" rotWithShape="0">
                            <a:schemeClr val="dk1">
                              <a:alpha val="40000"/>
                            </a:schemeClr>
                          </a:outerShdw>
                        </a:effectLst>
                      </a:rPr>
                      <a:t>Application</a:t>
                    </a:r>
                    <a:endParaRPr lang="uk-UA" sz="1200" dirty="0">
                      <a:ln w="0"/>
                      <a:solidFill>
                        <a:schemeClr val="tx1"/>
                      </a:solidFill>
                      <a:effectLst>
                        <a:outerShdw blurRad="38100" dist="19050" dir="2700000" algn="tl" rotWithShape="0">
                          <a:schemeClr val="dk1">
                            <a:alpha val="40000"/>
                          </a:schemeClr>
                        </a:outerShdw>
                      </a:effectLst>
                    </a:endParaRPr>
                  </a:p>
                </p:txBody>
              </p:sp>
              <p:sp>
                <p:nvSpPr>
                  <p:cNvPr id="11" name="Скругленный прямоугольник 12">
                    <a:extLst>
                      <a:ext uri="{FF2B5EF4-FFF2-40B4-BE49-F238E27FC236}">
                        <a16:creationId xmlns:a16="http://schemas.microsoft.com/office/drawing/2014/main" id="{54562382-20B3-4EB7-ADAA-2351C849465A}"/>
                      </a:ext>
                    </a:extLst>
                  </p:cNvPr>
                  <p:cNvSpPr/>
                  <p:nvPr/>
                </p:nvSpPr>
                <p:spPr>
                  <a:xfrm>
                    <a:off x="6677458" y="922409"/>
                    <a:ext cx="1952890" cy="455875"/>
                  </a:xfrm>
                  <a:prstGeom prst="roundRect">
                    <a:avLst/>
                  </a:prstGeom>
                  <a:solidFill>
                    <a:schemeClr val="accent2">
                      <a:lumMod val="60000"/>
                      <a:lumOff val="4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050" b="1" dirty="0">
                        <a:ln w="0"/>
                        <a:solidFill>
                          <a:schemeClr val="tx1"/>
                        </a:solidFill>
                        <a:effectLst>
                          <a:outerShdw blurRad="38100" dist="19050" dir="2700000" algn="tl" rotWithShape="0">
                            <a:schemeClr val="dk1">
                              <a:alpha val="40000"/>
                            </a:schemeClr>
                          </a:outerShdw>
                        </a:effectLst>
                      </a:rPr>
                      <a:t>Client</a:t>
                    </a:r>
                    <a:endParaRPr lang="uk-UA" sz="1050" b="1" dirty="0">
                      <a:ln w="0"/>
                      <a:solidFill>
                        <a:schemeClr val="tx1"/>
                      </a:solidFill>
                      <a:effectLst>
                        <a:outerShdw blurRad="38100" dist="19050" dir="2700000" algn="tl" rotWithShape="0">
                          <a:schemeClr val="dk1">
                            <a:alpha val="40000"/>
                          </a:schemeClr>
                        </a:outerShdw>
                      </a:effectLst>
                    </a:endParaRPr>
                  </a:p>
                </p:txBody>
              </p:sp>
              <p:sp>
                <p:nvSpPr>
                  <p:cNvPr id="20" name="Скругленный прямоугольник 26">
                    <a:extLst>
                      <a:ext uri="{FF2B5EF4-FFF2-40B4-BE49-F238E27FC236}">
                        <a16:creationId xmlns:a16="http://schemas.microsoft.com/office/drawing/2014/main" id="{8A2B14D9-01FC-4868-88F3-B4E7637FB95A}"/>
                      </a:ext>
                    </a:extLst>
                  </p:cNvPr>
                  <p:cNvSpPr/>
                  <p:nvPr/>
                </p:nvSpPr>
                <p:spPr>
                  <a:xfrm>
                    <a:off x="6231798" y="3313944"/>
                    <a:ext cx="959019" cy="507929"/>
                  </a:xfrm>
                  <a:prstGeom prst="roundRect">
                    <a:avLst>
                      <a:gd name="adj" fmla="val 50000"/>
                    </a:avLst>
                  </a:prstGeom>
                  <a:solidFill>
                    <a:srgbClr val="EBF1DE"/>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050" b="1" dirty="0">
                        <a:ln w="0"/>
                        <a:solidFill>
                          <a:schemeClr val="tx1"/>
                        </a:solidFill>
                        <a:effectLst>
                          <a:outerShdw blurRad="38100" dist="19050" dir="2700000" algn="tl" rotWithShape="0">
                            <a:schemeClr val="dk1">
                              <a:alpha val="40000"/>
                            </a:schemeClr>
                          </a:outerShdw>
                        </a:effectLst>
                      </a:rPr>
                      <a:t>View</a:t>
                    </a:r>
                    <a:endParaRPr lang="uk-UA" sz="1050" b="1" dirty="0">
                      <a:ln w="0"/>
                      <a:solidFill>
                        <a:schemeClr val="tx1"/>
                      </a:solidFill>
                      <a:effectLst>
                        <a:outerShdw blurRad="38100" dist="19050" dir="2700000" algn="tl" rotWithShape="0">
                          <a:schemeClr val="dk1">
                            <a:alpha val="40000"/>
                          </a:schemeClr>
                        </a:outerShdw>
                      </a:effectLst>
                    </a:endParaRPr>
                  </a:p>
                </p:txBody>
              </p:sp>
              <p:sp>
                <p:nvSpPr>
                  <p:cNvPr id="21" name="Скругленный прямоугольник 27">
                    <a:extLst>
                      <a:ext uri="{FF2B5EF4-FFF2-40B4-BE49-F238E27FC236}">
                        <a16:creationId xmlns:a16="http://schemas.microsoft.com/office/drawing/2014/main" id="{1B67CFB3-6CC8-499F-97E8-0DD0BBC7DB60}"/>
                      </a:ext>
                    </a:extLst>
                  </p:cNvPr>
                  <p:cNvSpPr/>
                  <p:nvPr/>
                </p:nvSpPr>
                <p:spPr>
                  <a:xfrm>
                    <a:off x="7974168" y="3072565"/>
                    <a:ext cx="1101839" cy="939555"/>
                  </a:xfrm>
                  <a:prstGeom prst="roundRect">
                    <a:avLst>
                      <a:gd name="adj" fmla="val 50000"/>
                    </a:avLst>
                  </a:prstGeom>
                  <a:solidFill>
                    <a:schemeClr val="accent2"/>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ts val="1300"/>
                      </a:lnSpc>
                    </a:pPr>
                    <a:r>
                      <a:rPr lang="en-US" sz="1050" b="1" dirty="0">
                        <a:ln w="0"/>
                        <a:solidFill>
                          <a:schemeClr val="tx1"/>
                        </a:solidFill>
                        <a:effectLst>
                          <a:outerShdw blurRad="38100" dist="19050" dir="2700000" algn="tl" rotWithShape="0">
                            <a:schemeClr val="dk1">
                              <a:alpha val="40000"/>
                            </a:schemeClr>
                          </a:outerShdw>
                        </a:effectLst>
                      </a:rPr>
                      <a:t>Model</a:t>
                    </a:r>
                    <a:endParaRPr lang="uk-UA" sz="1050" b="1" dirty="0">
                      <a:ln w="0"/>
                      <a:solidFill>
                        <a:schemeClr val="tx1"/>
                      </a:solidFill>
                      <a:effectLst>
                        <a:outerShdw blurRad="38100" dist="19050" dir="2700000" algn="tl" rotWithShape="0">
                          <a:schemeClr val="dk1">
                            <a:alpha val="40000"/>
                          </a:schemeClr>
                        </a:outerShdw>
                      </a:effectLst>
                    </a:endParaRPr>
                  </a:p>
                </p:txBody>
              </p:sp>
              <p:sp>
                <p:nvSpPr>
                  <p:cNvPr id="23" name="Скругленный прямоугольник 29">
                    <a:extLst>
                      <a:ext uri="{FF2B5EF4-FFF2-40B4-BE49-F238E27FC236}">
                        <a16:creationId xmlns:a16="http://schemas.microsoft.com/office/drawing/2014/main" id="{8126A948-43BA-4EEB-AAE2-693C813E2EB0}"/>
                      </a:ext>
                    </a:extLst>
                  </p:cNvPr>
                  <p:cNvSpPr/>
                  <p:nvPr/>
                </p:nvSpPr>
                <p:spPr>
                  <a:xfrm>
                    <a:off x="6231798" y="2210265"/>
                    <a:ext cx="2844209" cy="486620"/>
                  </a:xfrm>
                  <a:prstGeom prst="roundRect">
                    <a:avLst>
                      <a:gd name="adj" fmla="val 50000"/>
                    </a:avLst>
                  </a:prstGeom>
                  <a:solidFill>
                    <a:schemeClr val="accent5">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050" b="1" dirty="0">
                        <a:ln w="0"/>
                        <a:solidFill>
                          <a:schemeClr val="tx1"/>
                        </a:solidFill>
                        <a:effectLst>
                          <a:outerShdw blurRad="38100" dist="19050" dir="2700000" algn="tl" rotWithShape="0">
                            <a:schemeClr val="dk1">
                              <a:alpha val="40000"/>
                            </a:schemeClr>
                          </a:outerShdw>
                        </a:effectLst>
                      </a:rPr>
                      <a:t>Controller</a:t>
                    </a:r>
                    <a:endParaRPr lang="uk-UA" sz="1050" b="1" dirty="0">
                      <a:ln w="0"/>
                      <a:solidFill>
                        <a:schemeClr val="tx1"/>
                      </a:solidFill>
                      <a:effectLst>
                        <a:outerShdw blurRad="38100" dist="19050" dir="2700000" algn="tl" rotWithShape="0">
                          <a:schemeClr val="dk1">
                            <a:alpha val="40000"/>
                          </a:schemeClr>
                        </a:outerShdw>
                      </a:effectLst>
                    </a:endParaRPr>
                  </a:p>
                </p:txBody>
              </p:sp>
            </p:grpSp>
            <p:sp>
              <p:nvSpPr>
                <p:cNvPr id="547" name="Блок-схема: магнітний диск 546">
                  <a:extLst>
                    <a:ext uri="{FF2B5EF4-FFF2-40B4-BE49-F238E27FC236}">
                      <a16:creationId xmlns:a16="http://schemas.microsoft.com/office/drawing/2014/main" id="{89628FA6-2D0F-4ED1-9C5B-5599D1EAECF0}"/>
                    </a:ext>
                  </a:extLst>
                </p:cNvPr>
                <p:cNvSpPr/>
                <p:nvPr/>
              </p:nvSpPr>
              <p:spPr>
                <a:xfrm>
                  <a:off x="4503490" y="3882696"/>
                  <a:ext cx="893618" cy="785635"/>
                </a:xfrm>
                <a:prstGeom prst="flowChartMagneticDisk">
                  <a:avLst/>
                </a:prstGeom>
                <a:solidFill>
                  <a:schemeClr val="accent6">
                    <a:lumMod val="60000"/>
                    <a:lumOff val="4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DB</a:t>
                  </a:r>
                </a:p>
              </p:txBody>
            </p:sp>
            <p:cxnSp>
              <p:nvCxnSpPr>
                <p:cNvPr id="549" name="Пряма зі стрілкою 548">
                  <a:extLst>
                    <a:ext uri="{FF2B5EF4-FFF2-40B4-BE49-F238E27FC236}">
                      <a16:creationId xmlns:a16="http://schemas.microsoft.com/office/drawing/2014/main" id="{4AA6CD0E-DB43-409F-BCA9-BB0CC84288E3}"/>
                    </a:ext>
                  </a:extLst>
                </p:cNvPr>
                <p:cNvCxnSpPr>
                  <a:stCxn id="21" idx="2"/>
                  <a:endCxn id="547" idx="1"/>
                </p:cNvCxnSpPr>
                <p:nvPr/>
              </p:nvCxnSpPr>
              <p:spPr>
                <a:xfrm>
                  <a:off x="4950299" y="3449856"/>
                  <a:ext cx="0" cy="43284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cxnSp>
            <p:nvCxnSpPr>
              <p:cNvPr id="553" name="Пряма зі стрілкою 552">
                <a:extLst>
                  <a:ext uri="{FF2B5EF4-FFF2-40B4-BE49-F238E27FC236}">
                    <a16:creationId xmlns:a16="http://schemas.microsoft.com/office/drawing/2014/main" id="{5223C71E-DBCB-4759-8CC3-B02ECA3C7FBA}"/>
                  </a:ext>
                </a:extLst>
              </p:cNvPr>
              <p:cNvCxnSpPr>
                <a:stCxn id="20" idx="0"/>
                <a:endCxn id="23" idx="2"/>
              </p:cNvCxnSpPr>
              <p:nvPr/>
            </p:nvCxnSpPr>
            <p:spPr>
              <a:xfrm flipV="1">
                <a:off x="3134670" y="2492050"/>
                <a:ext cx="943556" cy="449367"/>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55" name="Пряма зі стрілкою 554">
                <a:extLst>
                  <a:ext uri="{FF2B5EF4-FFF2-40B4-BE49-F238E27FC236}">
                    <a16:creationId xmlns:a16="http://schemas.microsoft.com/office/drawing/2014/main" id="{97DEE47F-01A5-4FF3-B792-6DF374D6C817}"/>
                  </a:ext>
                </a:extLst>
              </p:cNvPr>
              <p:cNvCxnSpPr>
                <a:endCxn id="23" idx="2"/>
              </p:cNvCxnSpPr>
              <p:nvPr/>
            </p:nvCxnSpPr>
            <p:spPr>
              <a:xfrm flipH="1" flipV="1">
                <a:off x="4078226" y="2492050"/>
                <a:ext cx="872073" cy="273585"/>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cxnSp>
          <p:nvCxnSpPr>
            <p:cNvPr id="26" name="Пряма зі стрілкою 25">
              <a:extLst>
                <a:ext uri="{FF2B5EF4-FFF2-40B4-BE49-F238E27FC236}">
                  <a16:creationId xmlns:a16="http://schemas.microsoft.com/office/drawing/2014/main" id="{A3D1664D-D8E3-473F-8C97-44404E7B69D5}"/>
                </a:ext>
              </a:extLst>
            </p:cNvPr>
            <p:cNvCxnSpPr/>
            <p:nvPr/>
          </p:nvCxnSpPr>
          <p:spPr>
            <a:xfrm flipV="1">
              <a:off x="3408218" y="1531792"/>
              <a:ext cx="0" cy="60588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 name="Пряма зі стрілкою 2">
              <a:extLst>
                <a:ext uri="{FF2B5EF4-FFF2-40B4-BE49-F238E27FC236}">
                  <a16:creationId xmlns:a16="http://schemas.microsoft.com/office/drawing/2014/main" id="{B7B67455-70DC-40F0-B723-1312BE89C14C}"/>
                </a:ext>
              </a:extLst>
            </p:cNvPr>
            <p:cNvCxnSpPr>
              <a:cxnSpLocks/>
            </p:cNvCxnSpPr>
            <p:nvPr/>
          </p:nvCxnSpPr>
          <p:spPr>
            <a:xfrm>
              <a:off x="4731327" y="1542035"/>
              <a:ext cx="0" cy="59563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0974549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58"/>
        <p:cNvGrpSpPr/>
        <p:nvPr/>
      </p:nvGrpSpPr>
      <p:grpSpPr>
        <a:xfrm>
          <a:off x="0" y="0"/>
          <a:ext cx="0" cy="0"/>
          <a:chOff x="0" y="0"/>
          <a:chExt cx="0" cy="0"/>
        </a:xfrm>
      </p:grpSpPr>
      <p:sp>
        <p:nvSpPr>
          <p:cNvPr id="559" name="Google Shape;559;p17"/>
          <p:cNvSpPr txBox="1">
            <a:spLocks noGrp="1"/>
          </p:cNvSpPr>
          <p:nvPr>
            <p:ph type="title"/>
          </p:nvPr>
        </p:nvSpPr>
        <p:spPr>
          <a:prstGeom prst="rect">
            <a:avLst/>
          </a:prstGeom>
        </p:spPr>
        <p:txBody>
          <a:bodyPr spcFirstLastPara="1" wrap="square" lIns="91425" tIns="91425" rIns="91425" bIns="91425" anchor="b" anchorCtr="0">
            <a:noAutofit/>
          </a:bodyPr>
          <a:lstStyle/>
          <a:p>
            <a:pPr lvl="0"/>
            <a:r>
              <a:rPr lang="en-US" sz="2400" dirty="0"/>
              <a:t>Model-View-Controller</a:t>
            </a:r>
            <a:endParaRPr sz="2400" dirty="0"/>
          </a:p>
        </p:txBody>
      </p:sp>
      <p:sp>
        <p:nvSpPr>
          <p:cNvPr id="561" name="Google Shape;561;p17"/>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5</a:t>
            </a:fld>
            <a:endParaRPr/>
          </a:p>
        </p:txBody>
      </p:sp>
      <p:grpSp>
        <p:nvGrpSpPr>
          <p:cNvPr id="550" name="Групувати 549">
            <a:extLst>
              <a:ext uri="{FF2B5EF4-FFF2-40B4-BE49-F238E27FC236}">
                <a16:creationId xmlns:a16="http://schemas.microsoft.com/office/drawing/2014/main" id="{83B31D36-0153-4330-8083-88B405D77120}"/>
              </a:ext>
            </a:extLst>
          </p:cNvPr>
          <p:cNvGrpSpPr/>
          <p:nvPr/>
        </p:nvGrpSpPr>
        <p:grpSpPr>
          <a:xfrm>
            <a:off x="2189225" y="1798208"/>
            <a:ext cx="3289669" cy="2711143"/>
            <a:chOff x="2189225" y="1798208"/>
            <a:chExt cx="3289669" cy="2711143"/>
          </a:xfrm>
        </p:grpSpPr>
        <p:sp>
          <p:nvSpPr>
            <p:cNvPr id="22" name="Скругленный прямоугольник 27">
              <a:extLst>
                <a:ext uri="{FF2B5EF4-FFF2-40B4-BE49-F238E27FC236}">
                  <a16:creationId xmlns:a16="http://schemas.microsoft.com/office/drawing/2014/main" id="{216CA8B2-719C-4678-8979-D60179EB721D}"/>
                </a:ext>
              </a:extLst>
            </p:cNvPr>
            <p:cNvSpPr/>
            <p:nvPr/>
          </p:nvSpPr>
          <p:spPr>
            <a:xfrm>
              <a:off x="4361091" y="2794698"/>
              <a:ext cx="1085933" cy="627071"/>
            </a:xfrm>
            <a:prstGeom prst="roundRect">
              <a:avLst>
                <a:gd name="adj" fmla="val 50000"/>
              </a:avLst>
            </a:prstGeom>
            <a:solidFill>
              <a:schemeClr val="tx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ts val="1300"/>
                </a:lnSpc>
              </a:pPr>
              <a:r>
                <a:rPr lang="en-US" sz="1050" b="1" dirty="0">
                  <a:ln w="0"/>
                  <a:solidFill>
                    <a:schemeClr val="tx1"/>
                  </a:solidFill>
                  <a:effectLst>
                    <a:outerShdw blurRad="38100" dist="19050" dir="2700000" algn="tl" rotWithShape="0">
                      <a:schemeClr val="dk1">
                        <a:alpha val="40000"/>
                      </a:schemeClr>
                    </a:outerShdw>
                  </a:effectLst>
                </a:rPr>
                <a:t>Controller</a:t>
              </a:r>
              <a:endParaRPr lang="uk-UA" sz="1050" b="1" dirty="0">
                <a:ln w="0"/>
                <a:solidFill>
                  <a:schemeClr val="tx1"/>
                </a:solidFill>
                <a:effectLst>
                  <a:outerShdw blurRad="38100" dist="19050" dir="2700000" algn="tl" rotWithShape="0">
                    <a:schemeClr val="dk1">
                      <a:alpha val="40000"/>
                    </a:schemeClr>
                  </a:outerShdw>
                </a:effectLst>
              </a:endParaRPr>
            </a:p>
          </p:txBody>
        </p:sp>
        <p:sp>
          <p:nvSpPr>
            <p:cNvPr id="24" name="Скругленный прямоугольник 27">
              <a:extLst>
                <a:ext uri="{FF2B5EF4-FFF2-40B4-BE49-F238E27FC236}">
                  <a16:creationId xmlns:a16="http://schemas.microsoft.com/office/drawing/2014/main" id="{A9878DA8-D265-43D1-9DA7-837D5EF6579B}"/>
                </a:ext>
              </a:extLst>
            </p:cNvPr>
            <p:cNvSpPr/>
            <p:nvPr/>
          </p:nvSpPr>
          <p:spPr>
            <a:xfrm>
              <a:off x="3275158" y="1798208"/>
              <a:ext cx="1085933" cy="627071"/>
            </a:xfrm>
            <a:prstGeom prst="roundRect">
              <a:avLst>
                <a:gd name="adj" fmla="val 50000"/>
              </a:avLst>
            </a:prstGeom>
            <a:solidFill>
              <a:schemeClr val="accent2"/>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ts val="1300"/>
                </a:lnSpc>
              </a:pPr>
              <a:r>
                <a:rPr lang="en-US" sz="1050" b="1" dirty="0">
                  <a:ln w="0"/>
                  <a:solidFill>
                    <a:schemeClr val="tx1"/>
                  </a:solidFill>
                  <a:effectLst>
                    <a:outerShdw blurRad="38100" dist="19050" dir="2700000" algn="tl" rotWithShape="0">
                      <a:schemeClr val="dk1">
                        <a:alpha val="40000"/>
                      </a:schemeClr>
                    </a:outerShdw>
                  </a:effectLst>
                </a:rPr>
                <a:t>Model</a:t>
              </a:r>
              <a:endParaRPr lang="uk-UA" sz="1050" b="1" dirty="0">
                <a:ln w="0"/>
                <a:solidFill>
                  <a:schemeClr val="tx1"/>
                </a:solidFill>
                <a:effectLst>
                  <a:outerShdw blurRad="38100" dist="19050" dir="2700000" algn="tl" rotWithShape="0">
                    <a:schemeClr val="dk1">
                      <a:alpha val="40000"/>
                    </a:schemeClr>
                  </a:outerShdw>
                </a:effectLst>
              </a:endParaRPr>
            </a:p>
          </p:txBody>
        </p:sp>
        <p:sp>
          <p:nvSpPr>
            <p:cNvPr id="25" name="Скругленный прямоугольник 27">
              <a:extLst>
                <a:ext uri="{FF2B5EF4-FFF2-40B4-BE49-F238E27FC236}">
                  <a16:creationId xmlns:a16="http://schemas.microsoft.com/office/drawing/2014/main" id="{7BF5A852-5C2F-4B72-9E2E-56A5783F1EC9}"/>
                </a:ext>
              </a:extLst>
            </p:cNvPr>
            <p:cNvSpPr/>
            <p:nvPr/>
          </p:nvSpPr>
          <p:spPr>
            <a:xfrm>
              <a:off x="2189225" y="2794699"/>
              <a:ext cx="1085933" cy="627071"/>
            </a:xfrm>
            <a:prstGeom prst="roundRect">
              <a:avLst>
                <a:gd name="adj" fmla="val 50000"/>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ts val="1300"/>
                </a:lnSpc>
              </a:pPr>
              <a:r>
                <a:rPr lang="en-US" sz="1050" b="1" dirty="0">
                  <a:ln w="0"/>
                  <a:solidFill>
                    <a:schemeClr val="tx1"/>
                  </a:solidFill>
                  <a:effectLst>
                    <a:outerShdw blurRad="38100" dist="19050" dir="2700000" algn="tl" rotWithShape="0">
                      <a:schemeClr val="dk1">
                        <a:alpha val="40000"/>
                      </a:schemeClr>
                    </a:outerShdw>
                  </a:effectLst>
                </a:rPr>
                <a:t>View</a:t>
              </a:r>
              <a:endParaRPr lang="uk-UA" sz="1050" b="1" dirty="0">
                <a:ln w="0"/>
                <a:solidFill>
                  <a:schemeClr val="tx1"/>
                </a:solidFill>
                <a:effectLst>
                  <a:outerShdw blurRad="38100" dist="19050" dir="2700000" algn="tl" rotWithShape="0">
                    <a:schemeClr val="dk1">
                      <a:alpha val="40000"/>
                    </a:schemeClr>
                  </a:outerShdw>
                </a:effectLst>
              </a:endParaRPr>
            </a:p>
          </p:txBody>
        </p:sp>
        <p:sp>
          <p:nvSpPr>
            <p:cNvPr id="26" name="Скругленный прямоугольник 27">
              <a:extLst>
                <a:ext uri="{FF2B5EF4-FFF2-40B4-BE49-F238E27FC236}">
                  <a16:creationId xmlns:a16="http://schemas.microsoft.com/office/drawing/2014/main" id="{F77DBA54-7200-458A-9BB2-EFDACAE1B707}"/>
                </a:ext>
              </a:extLst>
            </p:cNvPr>
            <p:cNvSpPr/>
            <p:nvPr/>
          </p:nvSpPr>
          <p:spPr>
            <a:xfrm>
              <a:off x="3275158" y="3882280"/>
              <a:ext cx="1085933" cy="627071"/>
            </a:xfrm>
            <a:prstGeom prst="roundRect">
              <a:avLst>
                <a:gd name="adj" fmla="val 50000"/>
              </a:avLst>
            </a:prstGeom>
            <a:solidFill>
              <a:schemeClr val="accent4">
                <a:lumMod val="40000"/>
                <a:lumOff val="6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ts val="1300"/>
                </a:lnSpc>
              </a:pPr>
              <a:r>
                <a:rPr lang="en-US" sz="1050" b="1" dirty="0">
                  <a:ln w="0"/>
                  <a:solidFill>
                    <a:schemeClr val="tx1"/>
                  </a:solidFill>
                  <a:effectLst>
                    <a:outerShdw blurRad="38100" dist="19050" dir="2700000" algn="tl" rotWithShape="0">
                      <a:schemeClr val="dk1">
                        <a:alpha val="40000"/>
                      </a:schemeClr>
                    </a:outerShdw>
                  </a:effectLst>
                </a:rPr>
                <a:t>User</a:t>
              </a:r>
              <a:endParaRPr lang="uk-UA" sz="1050" b="1" dirty="0">
                <a:ln w="0"/>
                <a:solidFill>
                  <a:schemeClr val="tx1"/>
                </a:solidFill>
                <a:effectLst>
                  <a:outerShdw blurRad="38100" dist="19050" dir="2700000" algn="tl" rotWithShape="0">
                    <a:schemeClr val="dk1">
                      <a:alpha val="40000"/>
                    </a:schemeClr>
                  </a:outerShdw>
                </a:effectLst>
              </a:endParaRPr>
            </a:p>
          </p:txBody>
        </p:sp>
        <p:cxnSp>
          <p:nvCxnSpPr>
            <p:cNvPr id="27" name="Сполучна лінія: уступом 26">
              <a:extLst>
                <a:ext uri="{FF2B5EF4-FFF2-40B4-BE49-F238E27FC236}">
                  <a16:creationId xmlns:a16="http://schemas.microsoft.com/office/drawing/2014/main" id="{0310A0A1-939C-4082-AB16-277D23B27159}"/>
                </a:ext>
              </a:extLst>
            </p:cNvPr>
            <p:cNvCxnSpPr>
              <a:stCxn id="25" idx="2"/>
              <a:endCxn id="26" idx="1"/>
            </p:cNvCxnSpPr>
            <p:nvPr/>
          </p:nvCxnSpPr>
          <p:spPr>
            <a:xfrm rot="16200000" flipH="1">
              <a:off x="2616652" y="3537310"/>
              <a:ext cx="774046" cy="542966"/>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Сполучна лінія: уступом 28">
              <a:extLst>
                <a:ext uri="{FF2B5EF4-FFF2-40B4-BE49-F238E27FC236}">
                  <a16:creationId xmlns:a16="http://schemas.microsoft.com/office/drawing/2014/main" id="{5FE4E6AD-2E01-44F7-AF56-A57992F85805}"/>
                </a:ext>
              </a:extLst>
            </p:cNvPr>
            <p:cNvCxnSpPr>
              <a:stCxn id="24" idx="1"/>
              <a:endCxn id="25" idx="0"/>
            </p:cNvCxnSpPr>
            <p:nvPr/>
          </p:nvCxnSpPr>
          <p:spPr>
            <a:xfrm rot="10800000" flipV="1">
              <a:off x="2732192" y="2111743"/>
              <a:ext cx="542966" cy="682955"/>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Сполучна лінія: уступом 30">
              <a:extLst>
                <a:ext uri="{FF2B5EF4-FFF2-40B4-BE49-F238E27FC236}">
                  <a16:creationId xmlns:a16="http://schemas.microsoft.com/office/drawing/2014/main" id="{58E57AA9-B9A8-42E7-B3CA-6CBA3DED5255}"/>
                </a:ext>
              </a:extLst>
            </p:cNvPr>
            <p:cNvCxnSpPr>
              <a:stCxn id="26" idx="3"/>
              <a:endCxn id="22" idx="2"/>
            </p:cNvCxnSpPr>
            <p:nvPr/>
          </p:nvCxnSpPr>
          <p:spPr>
            <a:xfrm flipV="1">
              <a:off x="4361091" y="3421769"/>
              <a:ext cx="542967" cy="774047"/>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45" name="Сполучна лінія: уступом 544">
              <a:extLst>
                <a:ext uri="{FF2B5EF4-FFF2-40B4-BE49-F238E27FC236}">
                  <a16:creationId xmlns:a16="http://schemas.microsoft.com/office/drawing/2014/main" id="{8EABBE9C-3181-4BAF-A8FE-FC0A9764113F}"/>
                </a:ext>
              </a:extLst>
            </p:cNvPr>
            <p:cNvCxnSpPr>
              <a:stCxn id="22" idx="0"/>
              <a:endCxn id="24" idx="3"/>
            </p:cNvCxnSpPr>
            <p:nvPr/>
          </p:nvCxnSpPr>
          <p:spPr>
            <a:xfrm rot="16200000" flipV="1">
              <a:off x="4291098" y="2181737"/>
              <a:ext cx="682954" cy="542967"/>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46" name="TextBox 545">
              <a:extLst>
                <a:ext uri="{FF2B5EF4-FFF2-40B4-BE49-F238E27FC236}">
                  <a16:creationId xmlns:a16="http://schemas.microsoft.com/office/drawing/2014/main" id="{B41876E6-B9DC-4DDE-A253-29BBE142BFCC}"/>
                </a:ext>
              </a:extLst>
            </p:cNvPr>
            <p:cNvSpPr txBox="1"/>
            <p:nvPr/>
          </p:nvSpPr>
          <p:spPr>
            <a:xfrm>
              <a:off x="2306434" y="2406744"/>
              <a:ext cx="851515" cy="307777"/>
            </a:xfrm>
            <a:prstGeom prst="rect">
              <a:avLst/>
            </a:prstGeom>
            <a:noFill/>
          </p:spPr>
          <p:txBody>
            <a:bodyPr wrap="none" rtlCol="0">
              <a:spAutoFit/>
            </a:bodyPr>
            <a:lstStyle/>
            <a:p>
              <a:r>
                <a:rPr lang="en-US" dirty="0"/>
                <a:t>Updates</a:t>
              </a:r>
            </a:p>
          </p:txBody>
        </p:sp>
        <p:sp>
          <p:nvSpPr>
            <p:cNvPr id="547" name="TextBox 546">
              <a:extLst>
                <a:ext uri="{FF2B5EF4-FFF2-40B4-BE49-F238E27FC236}">
                  <a16:creationId xmlns:a16="http://schemas.microsoft.com/office/drawing/2014/main" id="{CB91659B-D103-4056-B2E7-C29529F0514F}"/>
                </a:ext>
              </a:extLst>
            </p:cNvPr>
            <p:cNvSpPr txBox="1"/>
            <p:nvPr/>
          </p:nvSpPr>
          <p:spPr>
            <a:xfrm>
              <a:off x="2422492" y="3670128"/>
              <a:ext cx="593432" cy="307777"/>
            </a:xfrm>
            <a:prstGeom prst="rect">
              <a:avLst/>
            </a:prstGeom>
            <a:noFill/>
          </p:spPr>
          <p:txBody>
            <a:bodyPr wrap="none" rtlCol="0">
              <a:spAutoFit/>
            </a:bodyPr>
            <a:lstStyle/>
            <a:p>
              <a:r>
                <a:rPr lang="en-US" dirty="0"/>
                <a:t>Sees</a:t>
              </a:r>
            </a:p>
          </p:txBody>
        </p:sp>
        <p:sp>
          <p:nvSpPr>
            <p:cNvPr id="548" name="TextBox 547">
              <a:extLst>
                <a:ext uri="{FF2B5EF4-FFF2-40B4-BE49-F238E27FC236}">
                  <a16:creationId xmlns:a16="http://schemas.microsoft.com/office/drawing/2014/main" id="{43F40CAB-1619-481F-B16C-531DDC2B0056}"/>
                </a:ext>
              </a:extLst>
            </p:cNvPr>
            <p:cNvSpPr txBox="1"/>
            <p:nvPr/>
          </p:nvSpPr>
          <p:spPr>
            <a:xfrm>
              <a:off x="4607341" y="3670128"/>
              <a:ext cx="593432" cy="307777"/>
            </a:xfrm>
            <a:prstGeom prst="rect">
              <a:avLst/>
            </a:prstGeom>
            <a:noFill/>
          </p:spPr>
          <p:txBody>
            <a:bodyPr wrap="none" rtlCol="0">
              <a:spAutoFit/>
            </a:bodyPr>
            <a:lstStyle/>
            <a:p>
              <a:r>
                <a:rPr lang="en-US" dirty="0"/>
                <a:t>Uses</a:t>
              </a:r>
            </a:p>
          </p:txBody>
        </p:sp>
        <p:sp>
          <p:nvSpPr>
            <p:cNvPr id="549" name="TextBox 548">
              <a:extLst>
                <a:ext uri="{FF2B5EF4-FFF2-40B4-BE49-F238E27FC236}">
                  <a16:creationId xmlns:a16="http://schemas.microsoft.com/office/drawing/2014/main" id="{DB839AE5-F788-465B-B5F3-511159FA8AB0}"/>
                </a:ext>
              </a:extLst>
            </p:cNvPr>
            <p:cNvSpPr txBox="1"/>
            <p:nvPr/>
          </p:nvSpPr>
          <p:spPr>
            <a:xfrm>
              <a:off x="4329220" y="2406744"/>
              <a:ext cx="1149674" cy="307777"/>
            </a:xfrm>
            <a:prstGeom prst="rect">
              <a:avLst/>
            </a:prstGeom>
            <a:noFill/>
          </p:spPr>
          <p:txBody>
            <a:bodyPr wrap="none" rtlCol="0">
              <a:spAutoFit/>
            </a:bodyPr>
            <a:lstStyle/>
            <a:p>
              <a:r>
                <a:rPr lang="en-US" dirty="0"/>
                <a:t>Manipulates</a:t>
              </a:r>
            </a:p>
          </p:txBody>
        </p:sp>
      </p:grpSp>
    </p:spTree>
    <p:extLst>
      <p:ext uri="{BB962C8B-B14F-4D97-AF65-F5344CB8AC3E}">
        <p14:creationId xmlns:p14="http://schemas.microsoft.com/office/powerpoint/2010/main" val="656345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58"/>
        <p:cNvGrpSpPr/>
        <p:nvPr/>
      </p:nvGrpSpPr>
      <p:grpSpPr>
        <a:xfrm>
          <a:off x="0" y="0"/>
          <a:ext cx="0" cy="0"/>
          <a:chOff x="0" y="0"/>
          <a:chExt cx="0" cy="0"/>
        </a:xfrm>
      </p:grpSpPr>
      <p:sp>
        <p:nvSpPr>
          <p:cNvPr id="559" name="Google Shape;559;p17"/>
          <p:cNvSpPr txBox="1">
            <a:spLocks noGrp="1"/>
          </p:cNvSpPr>
          <p:nvPr>
            <p:ph type="title"/>
          </p:nvPr>
        </p:nvSpPr>
        <p:spPr>
          <a:prstGeom prst="rect">
            <a:avLst/>
          </a:prstGeom>
        </p:spPr>
        <p:txBody>
          <a:bodyPr spcFirstLastPara="1" wrap="square" lIns="91425" tIns="91425" rIns="91425" bIns="91425" anchor="b" anchorCtr="0">
            <a:noAutofit/>
          </a:bodyPr>
          <a:lstStyle/>
          <a:p>
            <a:pPr lvl="0"/>
            <a:r>
              <a:rPr lang="en-US" sz="2400" dirty="0"/>
              <a:t>Spring MVC</a:t>
            </a:r>
            <a:endParaRPr sz="2400" dirty="0"/>
          </a:p>
        </p:txBody>
      </p:sp>
      <p:sp>
        <p:nvSpPr>
          <p:cNvPr id="561" name="Google Shape;561;p17"/>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6</a:t>
            </a:fld>
            <a:endParaRPr/>
          </a:p>
        </p:txBody>
      </p:sp>
      <p:pic>
        <p:nvPicPr>
          <p:cNvPr id="5" name="Picture 2">
            <a:extLst>
              <a:ext uri="{FF2B5EF4-FFF2-40B4-BE49-F238E27FC236}">
                <a16:creationId xmlns:a16="http://schemas.microsoft.com/office/drawing/2014/main" id="{1F95E77F-1701-4377-83B3-87F3E3C6262A}"/>
              </a:ext>
            </a:extLst>
          </p:cNvPr>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26382" y="1264455"/>
            <a:ext cx="5597236" cy="35892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56873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58"/>
        <p:cNvGrpSpPr/>
        <p:nvPr/>
      </p:nvGrpSpPr>
      <p:grpSpPr>
        <a:xfrm>
          <a:off x="0" y="0"/>
          <a:ext cx="0" cy="0"/>
          <a:chOff x="0" y="0"/>
          <a:chExt cx="0" cy="0"/>
        </a:xfrm>
      </p:grpSpPr>
      <p:sp>
        <p:nvSpPr>
          <p:cNvPr id="559" name="Google Shape;559;p17"/>
          <p:cNvSpPr txBox="1">
            <a:spLocks noGrp="1"/>
          </p:cNvSpPr>
          <p:nvPr>
            <p:ph type="title"/>
          </p:nvPr>
        </p:nvSpPr>
        <p:spPr>
          <a:prstGeom prst="rect">
            <a:avLst/>
          </a:prstGeom>
        </p:spPr>
        <p:txBody>
          <a:bodyPr spcFirstLastPara="1" wrap="square" lIns="91425" tIns="91425" rIns="91425" bIns="91425" anchor="b" anchorCtr="0">
            <a:noAutofit/>
          </a:bodyPr>
          <a:lstStyle/>
          <a:p>
            <a:pPr lvl="0"/>
            <a:r>
              <a:rPr lang="en-US" sz="2400" dirty="0"/>
              <a:t>Spring MVC. Spring Boot solution</a:t>
            </a:r>
            <a:endParaRPr sz="2400" dirty="0"/>
          </a:p>
        </p:txBody>
      </p:sp>
      <p:sp>
        <p:nvSpPr>
          <p:cNvPr id="560" name="Google Shape;560;p17"/>
          <p:cNvSpPr txBox="1">
            <a:spLocks noGrp="1"/>
          </p:cNvSpPr>
          <p:nvPr>
            <p:ph type="body" idx="1"/>
          </p:nvPr>
        </p:nvSpPr>
        <p:spPr>
          <a:prstGeom prst="rect">
            <a:avLst/>
          </a:prstGeom>
        </p:spPr>
        <p:txBody>
          <a:bodyPr spcFirstLastPara="1" wrap="square" lIns="91425" tIns="91425" rIns="91425" bIns="91425" anchor="ctr" anchorCtr="0">
            <a:noAutofit/>
          </a:bodyPr>
          <a:lstStyle/>
          <a:p>
            <a:pPr marL="69850" lvl="0" indent="0" algn="ctr">
              <a:spcBef>
                <a:spcPts val="0"/>
              </a:spcBef>
              <a:buNone/>
            </a:pPr>
            <a:r>
              <a:rPr lang="en-US" sz="3200" b="1" dirty="0"/>
              <a:t>Code example</a:t>
            </a:r>
          </a:p>
        </p:txBody>
      </p:sp>
      <p:sp>
        <p:nvSpPr>
          <p:cNvPr id="561" name="Google Shape;561;p17"/>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7</a:t>
            </a:fld>
            <a:endParaRPr/>
          </a:p>
        </p:txBody>
      </p:sp>
    </p:spTree>
    <p:extLst>
      <p:ext uri="{BB962C8B-B14F-4D97-AF65-F5344CB8AC3E}">
        <p14:creationId xmlns:p14="http://schemas.microsoft.com/office/powerpoint/2010/main" val="38013429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58"/>
        <p:cNvGrpSpPr/>
        <p:nvPr/>
      </p:nvGrpSpPr>
      <p:grpSpPr>
        <a:xfrm>
          <a:off x="0" y="0"/>
          <a:ext cx="0" cy="0"/>
          <a:chOff x="0" y="0"/>
          <a:chExt cx="0" cy="0"/>
        </a:xfrm>
      </p:grpSpPr>
      <p:sp>
        <p:nvSpPr>
          <p:cNvPr id="559" name="Google Shape;559;p17"/>
          <p:cNvSpPr txBox="1">
            <a:spLocks noGrp="1"/>
          </p:cNvSpPr>
          <p:nvPr>
            <p:ph type="title"/>
          </p:nvPr>
        </p:nvSpPr>
        <p:spPr>
          <a:xfrm>
            <a:off x="893699" y="358388"/>
            <a:ext cx="7247847" cy="857400"/>
          </a:xfrm>
          <a:prstGeom prst="rect">
            <a:avLst/>
          </a:prstGeom>
        </p:spPr>
        <p:txBody>
          <a:bodyPr spcFirstLastPara="1" wrap="square" lIns="91425" tIns="91425" rIns="91425" bIns="91425" anchor="b" anchorCtr="0">
            <a:noAutofit/>
          </a:bodyPr>
          <a:lstStyle/>
          <a:p>
            <a:pPr lvl="0"/>
            <a:r>
              <a:rPr lang="en-US" sz="2400" dirty="0"/>
              <a:t>Spring MVC. Controller: Detailed URL Mapping</a:t>
            </a:r>
            <a:endParaRPr sz="2400" dirty="0"/>
          </a:p>
        </p:txBody>
      </p:sp>
      <p:sp>
        <p:nvSpPr>
          <p:cNvPr id="560" name="Google Shape;560;p17"/>
          <p:cNvSpPr txBox="1">
            <a:spLocks noGrp="1"/>
          </p:cNvSpPr>
          <p:nvPr>
            <p:ph type="body" idx="1"/>
          </p:nvPr>
        </p:nvSpPr>
        <p:spPr>
          <a:prstGeom prst="rect">
            <a:avLst/>
          </a:prstGeom>
        </p:spPr>
        <p:txBody>
          <a:bodyPr spcFirstLastPara="1" wrap="square" lIns="91425" tIns="91425" rIns="91425" bIns="91425" anchor="t" anchorCtr="0">
            <a:noAutofit/>
          </a:bodyPr>
          <a:lstStyle/>
          <a:p>
            <a:pPr lvl="0">
              <a:lnSpc>
                <a:spcPct val="150000"/>
              </a:lnSpc>
              <a:spcBef>
                <a:spcPts val="0"/>
              </a:spcBef>
            </a:pPr>
            <a:r>
              <a:rPr lang="en-US" sz="1200" b="1" dirty="0"/>
              <a:t>@</a:t>
            </a:r>
            <a:r>
              <a:rPr lang="en-US" sz="1200" b="1" dirty="0" err="1"/>
              <a:t>RequestMapping</a:t>
            </a:r>
            <a:r>
              <a:rPr lang="en-US" sz="1200" b="1" dirty="0"/>
              <a:t> </a:t>
            </a:r>
            <a:r>
              <a:rPr lang="en-US" sz="1200" dirty="0"/>
              <a:t>accepts the following parameters:</a:t>
            </a:r>
          </a:p>
          <a:p>
            <a:pPr lvl="1">
              <a:lnSpc>
                <a:spcPct val="150000"/>
              </a:lnSpc>
            </a:pPr>
            <a:r>
              <a:rPr lang="en-US" sz="1000" dirty="0"/>
              <a:t>name</a:t>
            </a:r>
          </a:p>
          <a:p>
            <a:pPr lvl="1">
              <a:lnSpc>
                <a:spcPct val="150000"/>
              </a:lnSpc>
            </a:pPr>
            <a:r>
              <a:rPr lang="en-US" sz="1000" dirty="0"/>
              <a:t>path (value)</a:t>
            </a:r>
          </a:p>
          <a:p>
            <a:pPr lvl="1">
              <a:lnSpc>
                <a:spcPct val="150000"/>
              </a:lnSpc>
            </a:pPr>
            <a:r>
              <a:rPr lang="en-US" sz="1000" dirty="0"/>
              <a:t>method (GET/POST/PUT/DELETE...)</a:t>
            </a:r>
          </a:p>
          <a:p>
            <a:pPr lvl="1">
              <a:lnSpc>
                <a:spcPct val="150000"/>
              </a:lnSpc>
            </a:pPr>
            <a:r>
              <a:rPr lang="en-US" sz="1000" dirty="0"/>
              <a:t>params</a:t>
            </a:r>
          </a:p>
          <a:p>
            <a:pPr lvl="1">
              <a:lnSpc>
                <a:spcPct val="150000"/>
              </a:lnSpc>
            </a:pPr>
            <a:r>
              <a:rPr lang="en-US" sz="1000" dirty="0"/>
              <a:t>produces (</a:t>
            </a:r>
            <a:r>
              <a:rPr lang="en-US" sz="1000" dirty="0" err="1"/>
              <a:t>mimeType</a:t>
            </a:r>
            <a:r>
              <a:rPr lang="en-US" sz="1000" dirty="0"/>
              <a:t>)</a:t>
            </a:r>
          </a:p>
          <a:p>
            <a:pPr lvl="1">
              <a:lnSpc>
                <a:spcPct val="150000"/>
              </a:lnSpc>
            </a:pPr>
            <a:r>
              <a:rPr lang="en-US" sz="1000" dirty="0"/>
              <a:t>consumes (</a:t>
            </a:r>
            <a:r>
              <a:rPr lang="en-US" sz="1000" dirty="0" err="1"/>
              <a:t>mimeType</a:t>
            </a:r>
            <a:r>
              <a:rPr lang="en-US" sz="1000" dirty="0"/>
              <a:t>)</a:t>
            </a:r>
          </a:p>
          <a:p>
            <a:pPr lvl="1">
              <a:lnSpc>
                <a:spcPct val="150000"/>
              </a:lnSpc>
            </a:pPr>
            <a:r>
              <a:rPr lang="en-US" sz="1000" dirty="0"/>
              <a:t>Headers</a:t>
            </a:r>
          </a:p>
          <a:p>
            <a:pPr lvl="1">
              <a:lnSpc>
                <a:spcPct val="150000"/>
              </a:lnSpc>
            </a:pPr>
            <a:r>
              <a:rPr lang="en-US" sz="1000" dirty="0"/>
              <a:t>…</a:t>
            </a:r>
          </a:p>
          <a:p>
            <a:pPr lvl="0">
              <a:lnSpc>
                <a:spcPct val="150000"/>
              </a:lnSpc>
              <a:spcBef>
                <a:spcPts val="0"/>
              </a:spcBef>
            </a:pPr>
            <a:r>
              <a:rPr lang="en-US" sz="1200" dirty="0"/>
              <a:t>Meta Annotations</a:t>
            </a:r>
          </a:p>
          <a:p>
            <a:pPr lvl="1">
              <a:lnSpc>
                <a:spcPct val="150000"/>
              </a:lnSpc>
            </a:pPr>
            <a:r>
              <a:rPr lang="en-US" sz="1000" dirty="0"/>
              <a:t>@</a:t>
            </a:r>
            <a:r>
              <a:rPr lang="en-US" sz="1000" dirty="0" err="1"/>
              <a:t>GetMapping</a:t>
            </a:r>
            <a:endParaRPr lang="en-US" sz="1000" dirty="0"/>
          </a:p>
          <a:p>
            <a:pPr lvl="1">
              <a:lnSpc>
                <a:spcPct val="150000"/>
              </a:lnSpc>
            </a:pPr>
            <a:r>
              <a:rPr lang="en-US" sz="1000" dirty="0"/>
              <a:t>@</a:t>
            </a:r>
            <a:r>
              <a:rPr lang="en-US" sz="1000" dirty="0" err="1"/>
              <a:t>PutMapping</a:t>
            </a:r>
            <a:endParaRPr lang="en-US" sz="1000" dirty="0"/>
          </a:p>
          <a:p>
            <a:pPr lvl="1">
              <a:lnSpc>
                <a:spcPct val="150000"/>
              </a:lnSpc>
            </a:pPr>
            <a:r>
              <a:rPr lang="en-US" sz="1000" dirty="0"/>
              <a:t>@</a:t>
            </a:r>
            <a:r>
              <a:rPr lang="en-US" sz="1000" dirty="0" err="1"/>
              <a:t>PostMapping</a:t>
            </a:r>
            <a:endParaRPr lang="en-US" sz="1000" dirty="0"/>
          </a:p>
          <a:p>
            <a:pPr lvl="1">
              <a:lnSpc>
                <a:spcPct val="150000"/>
              </a:lnSpc>
            </a:pPr>
            <a:r>
              <a:rPr lang="en-US" sz="1000" dirty="0"/>
              <a:t>@</a:t>
            </a:r>
            <a:r>
              <a:rPr lang="en-US" sz="1000" dirty="0" err="1"/>
              <a:t>RequestMapping</a:t>
            </a:r>
            <a:endParaRPr lang="en-US" sz="1000" dirty="0"/>
          </a:p>
          <a:p>
            <a:pPr lvl="1">
              <a:lnSpc>
                <a:spcPct val="150000"/>
              </a:lnSpc>
            </a:pPr>
            <a:r>
              <a:rPr lang="en-US" sz="1000" dirty="0"/>
              <a:t>…</a:t>
            </a:r>
          </a:p>
        </p:txBody>
      </p:sp>
      <p:sp>
        <p:nvSpPr>
          <p:cNvPr id="561" name="Google Shape;561;p17"/>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8</a:t>
            </a:fld>
            <a:endParaRPr/>
          </a:p>
        </p:txBody>
      </p:sp>
    </p:spTree>
    <p:extLst>
      <p:ext uri="{BB962C8B-B14F-4D97-AF65-F5344CB8AC3E}">
        <p14:creationId xmlns:p14="http://schemas.microsoft.com/office/powerpoint/2010/main" val="17708122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58"/>
        <p:cNvGrpSpPr/>
        <p:nvPr/>
      </p:nvGrpSpPr>
      <p:grpSpPr>
        <a:xfrm>
          <a:off x="0" y="0"/>
          <a:ext cx="0" cy="0"/>
          <a:chOff x="0" y="0"/>
          <a:chExt cx="0" cy="0"/>
        </a:xfrm>
      </p:grpSpPr>
      <p:sp>
        <p:nvSpPr>
          <p:cNvPr id="559" name="Google Shape;559;p17"/>
          <p:cNvSpPr txBox="1">
            <a:spLocks noGrp="1"/>
          </p:cNvSpPr>
          <p:nvPr>
            <p:ph type="title"/>
          </p:nvPr>
        </p:nvSpPr>
        <p:spPr>
          <a:prstGeom prst="rect">
            <a:avLst/>
          </a:prstGeom>
        </p:spPr>
        <p:txBody>
          <a:bodyPr spcFirstLastPara="1" wrap="square" lIns="91425" tIns="91425" rIns="91425" bIns="91425" anchor="b" anchorCtr="0">
            <a:noAutofit/>
          </a:bodyPr>
          <a:lstStyle/>
          <a:p>
            <a:pPr lvl="0"/>
            <a:r>
              <a:rPr lang="en-US" sz="2400" dirty="0"/>
              <a:t>Spring MVC. Controller: URL Templates</a:t>
            </a:r>
            <a:endParaRPr sz="2400" dirty="0"/>
          </a:p>
        </p:txBody>
      </p:sp>
      <p:sp>
        <p:nvSpPr>
          <p:cNvPr id="560" name="Google Shape;560;p17"/>
          <p:cNvSpPr txBox="1">
            <a:spLocks noGrp="1"/>
          </p:cNvSpPr>
          <p:nvPr>
            <p:ph type="body" idx="1"/>
          </p:nvPr>
        </p:nvSpPr>
        <p:spPr>
          <a:prstGeom prst="rect">
            <a:avLst/>
          </a:prstGeom>
        </p:spPr>
        <p:txBody>
          <a:bodyPr spcFirstLastPara="1" wrap="square" lIns="91425" tIns="91425" rIns="91425" bIns="91425" anchor="t" anchorCtr="0">
            <a:noAutofit/>
          </a:bodyPr>
          <a:lstStyle/>
          <a:p>
            <a:pPr lvl="0">
              <a:lnSpc>
                <a:spcPct val="150000"/>
              </a:lnSpc>
              <a:spcBef>
                <a:spcPts val="0"/>
              </a:spcBef>
            </a:pPr>
            <a:r>
              <a:rPr lang="en-US" sz="1600" b="1" dirty="0"/>
              <a:t>@</a:t>
            </a:r>
            <a:r>
              <a:rPr lang="en-US" sz="1600" b="1" dirty="0" err="1"/>
              <a:t>PathVariable</a:t>
            </a:r>
            <a:r>
              <a:rPr lang="en-US" sz="1600" b="1" dirty="0"/>
              <a:t> </a:t>
            </a:r>
            <a:r>
              <a:rPr lang="en-US" sz="1600" dirty="0"/>
              <a:t>- to map variables in URL paths</a:t>
            </a:r>
          </a:p>
          <a:p>
            <a:pPr lvl="0">
              <a:lnSpc>
                <a:spcPct val="150000"/>
              </a:lnSpc>
              <a:spcBef>
                <a:spcPts val="0"/>
              </a:spcBef>
            </a:pPr>
            <a:r>
              <a:rPr lang="en-US" sz="1600" dirty="0"/>
              <a:t>path variables can also be Regular Expressions</a:t>
            </a:r>
          </a:p>
          <a:p>
            <a:pPr lvl="0">
              <a:lnSpc>
                <a:spcPct val="150000"/>
              </a:lnSpc>
              <a:spcBef>
                <a:spcPts val="0"/>
              </a:spcBef>
            </a:pPr>
            <a:r>
              <a:rPr lang="en-US" sz="1600" dirty="0"/>
              <a:t>You can also do as follows </a:t>
            </a:r>
          </a:p>
          <a:p>
            <a:pPr lvl="1">
              <a:lnSpc>
                <a:spcPct val="150000"/>
              </a:lnSpc>
            </a:pPr>
            <a:r>
              <a:rPr lang="en-US" sz="1100" dirty="0"/>
              <a:t>/message/user/{name}</a:t>
            </a:r>
          </a:p>
          <a:p>
            <a:pPr lvl="0">
              <a:lnSpc>
                <a:spcPct val="150000"/>
              </a:lnSpc>
              <a:spcBef>
                <a:spcPts val="0"/>
              </a:spcBef>
            </a:pPr>
            <a:r>
              <a:rPr lang="en-US" sz="1600" b="1" dirty="0"/>
              <a:t>@</a:t>
            </a:r>
            <a:r>
              <a:rPr lang="en-US" sz="1600" b="1" dirty="0" err="1"/>
              <a:t>RequestParam</a:t>
            </a:r>
            <a:r>
              <a:rPr lang="en-US" sz="1600" b="1" dirty="0"/>
              <a:t> </a:t>
            </a:r>
            <a:r>
              <a:rPr lang="en-US" sz="1600" dirty="0"/>
              <a:t>– </a:t>
            </a:r>
            <a:r>
              <a:rPr lang="en-US" sz="1600" dirty="0" err="1"/>
              <a:t>request.getParameter</a:t>
            </a:r>
            <a:r>
              <a:rPr lang="en-US" sz="1600" dirty="0"/>
              <a:t>(“…”)</a:t>
            </a:r>
          </a:p>
          <a:p>
            <a:pPr lvl="0">
              <a:lnSpc>
                <a:spcPct val="150000"/>
              </a:lnSpc>
              <a:spcBef>
                <a:spcPts val="0"/>
              </a:spcBef>
            </a:pPr>
            <a:r>
              <a:rPr lang="en-US" sz="1600" b="1" dirty="0"/>
              <a:t>@</a:t>
            </a:r>
            <a:r>
              <a:rPr lang="en-US" sz="1600" b="1" dirty="0" err="1"/>
              <a:t>SessionAttribute</a:t>
            </a:r>
            <a:r>
              <a:rPr lang="en-US" sz="1600" b="1" dirty="0"/>
              <a:t> </a:t>
            </a:r>
            <a:r>
              <a:rPr lang="en-US" sz="1600" dirty="0"/>
              <a:t>– </a:t>
            </a:r>
            <a:r>
              <a:rPr lang="en-US" sz="1600" dirty="0" err="1"/>
              <a:t>request.getSession</a:t>
            </a:r>
            <a:r>
              <a:rPr lang="en-US" sz="1600" dirty="0"/>
              <a:t>().</a:t>
            </a:r>
            <a:r>
              <a:rPr lang="en-US" sz="1600" dirty="0" err="1"/>
              <a:t>getAttribute</a:t>
            </a:r>
            <a:r>
              <a:rPr lang="en-US" sz="1600" dirty="0"/>
              <a:t>(“…”)</a:t>
            </a:r>
          </a:p>
        </p:txBody>
      </p:sp>
      <p:sp>
        <p:nvSpPr>
          <p:cNvPr id="561" name="Google Shape;561;p17"/>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9</a:t>
            </a:fld>
            <a:endParaRPr/>
          </a:p>
        </p:txBody>
      </p:sp>
    </p:spTree>
    <p:extLst>
      <p:ext uri="{BB962C8B-B14F-4D97-AF65-F5344CB8AC3E}">
        <p14:creationId xmlns:p14="http://schemas.microsoft.com/office/powerpoint/2010/main" val="3512371754"/>
      </p:ext>
    </p:extLst>
  </p:cSld>
  <p:clrMapOvr>
    <a:masterClrMapping/>
  </p:clrMapOvr>
</p:sld>
</file>

<file path=ppt/theme/theme1.xml><?xml version="1.0" encoding="utf-8"?>
<a:theme xmlns:a="http://schemas.openxmlformats.org/drawingml/2006/main" name="Antonio template">
  <a:themeElements>
    <a:clrScheme name="Custom 347">
      <a:dk1>
        <a:srgbClr val="677480"/>
      </a:dk1>
      <a:lt1>
        <a:srgbClr val="FFFFFF"/>
      </a:lt1>
      <a:dk2>
        <a:srgbClr val="2185C5"/>
      </a:dk2>
      <a:lt2>
        <a:srgbClr val="FFFFFF"/>
      </a:lt2>
      <a:accent1>
        <a:srgbClr val="2185C5"/>
      </a:accent1>
      <a:accent2>
        <a:srgbClr val="7ECEFD"/>
      </a:accent2>
      <a:accent3>
        <a:srgbClr val="F20253"/>
      </a:accent3>
      <a:accent4>
        <a:srgbClr val="FF9715"/>
      </a:accent4>
      <a:accent5>
        <a:srgbClr val="1C3AA9"/>
      </a:accent5>
      <a:accent6>
        <a:srgbClr val="97ABBC"/>
      </a:accent6>
      <a:hlink>
        <a:srgbClr val="2185C5"/>
      </a:hlink>
      <a:folHlink>
        <a:srgbClr val="6611CC"/>
      </a:folHlink>
    </a:clrScheme>
    <a:fontScheme name="Офіс">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Офіс">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Lesson 16 - Spring Framework</Template>
  <TotalTime>2688</TotalTime>
  <Words>554</Words>
  <Application>Microsoft Office PowerPoint</Application>
  <PresentationFormat>Екран (16:9)</PresentationFormat>
  <Paragraphs>113</Paragraphs>
  <Slides>17</Slides>
  <Notes>16</Notes>
  <HiddenSlides>0</HiddenSlides>
  <MMClips>0</MMClips>
  <ScaleCrop>false</ScaleCrop>
  <HeadingPairs>
    <vt:vector size="6" baseType="variant">
      <vt:variant>
        <vt:lpstr>Використані шрифти</vt:lpstr>
      </vt:variant>
      <vt:variant>
        <vt:i4>4</vt:i4>
      </vt:variant>
      <vt:variant>
        <vt:lpstr>Тема</vt:lpstr>
      </vt:variant>
      <vt:variant>
        <vt:i4>1</vt:i4>
      </vt:variant>
      <vt:variant>
        <vt:lpstr>Заголовки слайдів</vt:lpstr>
      </vt:variant>
      <vt:variant>
        <vt:i4>17</vt:i4>
      </vt:variant>
    </vt:vector>
  </HeadingPairs>
  <TitlesOfParts>
    <vt:vector size="22" baseType="lpstr">
      <vt:lpstr>Sniglet</vt:lpstr>
      <vt:lpstr>Lato</vt:lpstr>
      <vt:lpstr>Raleway</vt:lpstr>
      <vt:lpstr>Arial</vt:lpstr>
      <vt:lpstr>Antonio template</vt:lpstr>
      <vt:lpstr>Презентація PowerPoint</vt:lpstr>
      <vt:lpstr>Contents</vt:lpstr>
      <vt:lpstr>Model-View-Controller</vt:lpstr>
      <vt:lpstr>Model-View-Controller</vt:lpstr>
      <vt:lpstr>Model-View-Controller</vt:lpstr>
      <vt:lpstr>Spring MVC</vt:lpstr>
      <vt:lpstr>Spring MVC. Spring Boot solution</vt:lpstr>
      <vt:lpstr>Spring MVC. Controller: Detailed URL Mapping</vt:lpstr>
      <vt:lpstr>Spring MVC. Controller: URL Templates</vt:lpstr>
      <vt:lpstr>Spring MVC. Controller: @ModelAttribute</vt:lpstr>
      <vt:lpstr>Spring MVC. View</vt:lpstr>
      <vt:lpstr>Message Converters</vt:lpstr>
      <vt:lpstr>Message Converters. Predefined by Spring</vt:lpstr>
      <vt:lpstr>Message Converters. Interceptors. Controller Advice</vt:lpstr>
      <vt:lpstr>Homework</vt:lpstr>
      <vt:lpstr>Useful links</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Functional Programming</dc:title>
  <cp:lastModifiedBy>Oleksandr Kucher</cp:lastModifiedBy>
  <cp:revision>58</cp:revision>
  <dcterms:modified xsi:type="dcterms:W3CDTF">2020-01-26T23:06:44Z</dcterms:modified>
</cp:coreProperties>
</file>