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36"/>
  </p:notesMasterIdLst>
  <p:sldIdLst>
    <p:sldId id="284" r:id="rId2"/>
    <p:sldId id="473" r:id="rId3"/>
    <p:sldId id="486" r:id="rId4"/>
    <p:sldId id="488" r:id="rId5"/>
    <p:sldId id="530" r:id="rId6"/>
    <p:sldId id="490" r:id="rId7"/>
    <p:sldId id="531" r:id="rId8"/>
    <p:sldId id="487" r:id="rId9"/>
    <p:sldId id="489" r:id="rId10"/>
    <p:sldId id="494" r:id="rId11"/>
    <p:sldId id="495" r:id="rId12"/>
    <p:sldId id="496" r:id="rId13"/>
    <p:sldId id="498" r:id="rId14"/>
    <p:sldId id="500" r:id="rId15"/>
    <p:sldId id="502" r:id="rId16"/>
    <p:sldId id="527" r:id="rId17"/>
    <p:sldId id="528" r:id="rId18"/>
    <p:sldId id="505" r:id="rId19"/>
    <p:sldId id="509" r:id="rId20"/>
    <p:sldId id="510" r:id="rId21"/>
    <p:sldId id="511" r:id="rId22"/>
    <p:sldId id="529" r:id="rId23"/>
    <p:sldId id="515" r:id="rId24"/>
    <p:sldId id="532" r:id="rId25"/>
    <p:sldId id="519" r:id="rId26"/>
    <p:sldId id="520" r:id="rId27"/>
    <p:sldId id="517" r:id="rId28"/>
    <p:sldId id="521" r:id="rId29"/>
    <p:sldId id="522" r:id="rId30"/>
    <p:sldId id="523" r:id="rId31"/>
    <p:sldId id="526" r:id="rId32"/>
    <p:sldId id="485" r:id="rId33"/>
    <p:sldId id="278" r:id="rId34"/>
    <p:sldId id="339" r:id="rId35"/>
  </p:sldIdLst>
  <p:sldSz cx="9144000" cy="5143500" type="screen16x9"/>
  <p:notesSz cx="6858000" cy="9144000"/>
  <p:embeddedFontLst>
    <p:embeddedFont>
      <p:font typeface="Raleway" panose="020B060402020202020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366"/>
    <a:srgbClr val="000000"/>
    <a:srgbClr val="67748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/>
    <p:restoredTop sz="76803" autoAdjust="0"/>
  </p:normalViewPr>
  <p:slideViewPr>
    <p:cSldViewPr snapToGrid="0" snapToObjects="1">
      <p:cViewPr varScale="1">
        <p:scale>
          <a:sx n="97" d="100"/>
          <a:sy n="97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8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attention that return</a:t>
            </a:r>
            <a:r>
              <a:rPr lang="en-US" baseline="0" dirty="0" smtClean="0"/>
              <a:t> type are primitives. When null is stored in database, then default value will be returned for type during result set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High level libraries for work with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1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6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87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5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81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7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2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3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010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6" r:id="rId2"/>
    <p:sldLayoutId id="2147483727" r:id="rId3"/>
    <p:sldLayoutId id="2147483729" r:id="rId4"/>
    <p:sldLayoutId id="2147483730" r:id="rId5"/>
    <p:sldLayoutId id="2147483731" r:id="rId6"/>
    <p:sldLayoutId id="2147483732" r:id="rId7"/>
    <p:sldLayoutId id="2147483733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versity.net/review-pros-cons-different-databases-relational-versus-non-relational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://www.baeldung.com/java-jdbc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454726" y="1786259"/>
            <a:ext cx="7689273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Lesson 14 - Java Database Connectivity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Driver</a:t>
            </a:r>
            <a:endParaRPr lang="en-US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716785" y="4330427"/>
            <a:ext cx="1632356" cy="5400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Java Application</a:t>
            </a:r>
            <a:endParaRPr lang="uk-UA" sz="15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275855" y="3965567"/>
            <a:ext cx="25922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JDBC Interface</a:t>
            </a:r>
            <a:endParaRPr lang="uk-UA" sz="1500" b="1" dirty="0"/>
          </a:p>
        </p:txBody>
      </p:sp>
      <p:sp>
        <p:nvSpPr>
          <p:cNvPr id="34" name="Цилиндр 33"/>
          <p:cNvSpPr/>
          <p:nvPr/>
        </p:nvSpPr>
        <p:spPr>
          <a:xfrm>
            <a:off x="2008908" y="1514069"/>
            <a:ext cx="969721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MySQL</a:t>
            </a:r>
            <a:endParaRPr lang="uk-UA" sz="1050" b="1" dirty="0"/>
          </a:p>
        </p:txBody>
      </p:sp>
      <p:sp>
        <p:nvSpPr>
          <p:cNvPr id="35" name="Цилиндр 34"/>
          <p:cNvSpPr/>
          <p:nvPr/>
        </p:nvSpPr>
        <p:spPr>
          <a:xfrm>
            <a:off x="3024683" y="1514069"/>
            <a:ext cx="988823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MS </a:t>
            </a:r>
            <a:r>
              <a:rPr lang="en-US" sz="1275" b="1" dirty="0" smtClean="0"/>
              <a:t>SQL</a:t>
            </a:r>
            <a:endParaRPr lang="en-US" sz="1275" b="1" dirty="0"/>
          </a:p>
          <a:p>
            <a:pPr algn="ctr"/>
            <a:r>
              <a:rPr lang="en-US" sz="1275" b="1" dirty="0"/>
              <a:t>Server</a:t>
            </a:r>
            <a:endParaRPr lang="uk-UA" sz="1275" b="1" dirty="0"/>
          </a:p>
        </p:txBody>
      </p:sp>
      <p:sp>
        <p:nvSpPr>
          <p:cNvPr id="36" name="Цилиндр 35"/>
          <p:cNvSpPr/>
          <p:nvPr/>
        </p:nvSpPr>
        <p:spPr>
          <a:xfrm>
            <a:off x="4052455" y="1514069"/>
            <a:ext cx="969818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PostgreSQL</a:t>
            </a:r>
            <a:endParaRPr lang="uk-UA" sz="1050" b="1" dirty="0"/>
          </a:p>
        </p:txBody>
      </p:sp>
      <p:sp>
        <p:nvSpPr>
          <p:cNvPr id="37" name="Цилиндр 36"/>
          <p:cNvSpPr/>
          <p:nvPr/>
        </p:nvSpPr>
        <p:spPr>
          <a:xfrm>
            <a:off x="5073378" y="1514069"/>
            <a:ext cx="1001840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Oracle</a:t>
            </a:r>
            <a:endParaRPr lang="uk-UA" sz="1050" b="1" dirty="0"/>
          </a:p>
        </p:txBody>
      </p:sp>
      <p:sp>
        <p:nvSpPr>
          <p:cNvPr id="38" name="Цилиндр 37"/>
          <p:cNvSpPr/>
          <p:nvPr/>
        </p:nvSpPr>
        <p:spPr>
          <a:xfrm>
            <a:off x="6113347" y="1514069"/>
            <a:ext cx="1007889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SQLite</a:t>
            </a:r>
            <a:endParaRPr lang="uk-UA" sz="1050" b="1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57" y="975030"/>
            <a:ext cx="731694" cy="378042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55" y="908274"/>
            <a:ext cx="677726" cy="556628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37" y="856126"/>
            <a:ext cx="777590" cy="615851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79" y="1128703"/>
            <a:ext cx="772334" cy="153673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15" y="1067226"/>
            <a:ext cx="810090" cy="238723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2095290" y="2820573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MySQL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121403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MS SQL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147517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PostgreSQL</a:t>
            </a:r>
            <a:endParaRPr lang="en-US" sz="1050" b="1" dirty="0"/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172911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Oracle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199746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SQLite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9" name="Стрелка вправо 48"/>
          <p:cNvSpPr/>
          <p:nvPr/>
        </p:nvSpPr>
        <p:spPr>
          <a:xfrm rot="16200000">
            <a:off x="2206175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0" name="Стрелка вправо 49"/>
          <p:cNvSpPr/>
          <p:nvPr/>
        </p:nvSpPr>
        <p:spPr>
          <a:xfrm rot="16200000">
            <a:off x="3227020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1" name="Стрелка вправо 50"/>
          <p:cNvSpPr/>
          <p:nvPr/>
        </p:nvSpPr>
        <p:spPr>
          <a:xfrm rot="16200000">
            <a:off x="4258403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2" name="Стрелка вправо 51"/>
          <p:cNvSpPr/>
          <p:nvPr/>
        </p:nvSpPr>
        <p:spPr>
          <a:xfrm rot="16200000">
            <a:off x="5284517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3" name="Стрелка вправо 52"/>
          <p:cNvSpPr/>
          <p:nvPr/>
        </p:nvSpPr>
        <p:spPr>
          <a:xfrm rot="16200000">
            <a:off x="6310631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4" name="Стрелка вправо 53"/>
          <p:cNvSpPr/>
          <p:nvPr/>
        </p:nvSpPr>
        <p:spPr>
          <a:xfrm rot="16200000">
            <a:off x="4413494" y="4194807"/>
            <a:ext cx="235623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5" name="Стрелка вправо 54"/>
          <p:cNvSpPr/>
          <p:nvPr/>
        </p:nvSpPr>
        <p:spPr>
          <a:xfrm rot="12765238">
            <a:off x="2471781" y="3675075"/>
            <a:ext cx="911714" cy="1525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6" name="Стрелка вправо 55"/>
          <p:cNvSpPr/>
          <p:nvPr/>
        </p:nvSpPr>
        <p:spPr>
          <a:xfrm rot="19779380">
            <a:off x="5766931" y="3675075"/>
            <a:ext cx="911714" cy="1525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7" name="Стрелка вправо 56"/>
          <p:cNvSpPr/>
          <p:nvPr/>
        </p:nvSpPr>
        <p:spPr>
          <a:xfrm rot="16200000">
            <a:off x="4275732" y="3622057"/>
            <a:ext cx="525002" cy="1620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8" name="Стрелка вправо 57"/>
          <p:cNvSpPr/>
          <p:nvPr/>
        </p:nvSpPr>
        <p:spPr>
          <a:xfrm rot="13863121">
            <a:off x="3375538" y="3633450"/>
            <a:ext cx="644590" cy="1784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9" name="Стрелка вправо 58"/>
          <p:cNvSpPr/>
          <p:nvPr/>
        </p:nvSpPr>
        <p:spPr>
          <a:xfrm rot="18429310">
            <a:off x="5097473" y="3643977"/>
            <a:ext cx="680720" cy="1784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24716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JDBC interfaces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0" y="1215788"/>
            <a:ext cx="4163724" cy="38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JDBC interfaces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Driver</a:t>
            </a:r>
            <a:r>
              <a:rPr lang="en-US" dirty="0" smtClean="0"/>
              <a:t> - how to get a connection to the database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Connection</a:t>
            </a:r>
            <a:r>
              <a:rPr lang="en-US" dirty="0" smtClean="0"/>
              <a:t> - how to communicate with the database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Statement</a:t>
            </a:r>
            <a:r>
              <a:rPr lang="en-US" dirty="0" smtClean="0"/>
              <a:t> - how to run the SQL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ResultSet</a:t>
            </a:r>
            <a:r>
              <a:rPr lang="en-US" dirty="0" smtClean="0"/>
              <a:t> - what was returned by a SELECT query and how to work with that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7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</a:t>
            </a:r>
            <a:r>
              <a:rPr lang="en-US" dirty="0" smtClean="0"/>
              <a:t>onnection URL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" y="1461656"/>
            <a:ext cx="8172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2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Connection</a:t>
            </a:r>
            <a:endParaRPr lang="ru-RU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en-US" alt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manipulations with database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uk-UA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60037"/>
              </p:ext>
            </p:extLst>
          </p:nvPr>
        </p:nvGraphicFramePr>
        <p:xfrm>
          <a:off x="628650" y="1268017"/>
          <a:ext cx="8279823" cy="3171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7030A0"/>
                          </a:solidFill>
                        </a:rPr>
                        <a:t>Statement</a:t>
                      </a:r>
                      <a:endParaRPr lang="uk-UA" sz="14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7030A0"/>
                          </a:solidFill>
                        </a:rPr>
                        <a:t>PreparedStatement</a:t>
                      </a:r>
                      <a:endParaRPr lang="uk-UA" sz="14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rgbClr val="7030A0"/>
                          </a:solidFill>
                        </a:rPr>
                        <a:t>CallableStatement</a:t>
                      </a:r>
                      <a:endParaRPr lang="uk-UA" sz="1400" b="1" dirty="0" smtClean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8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Generic interface</a:t>
                      </a:r>
                      <a:r>
                        <a:rPr lang="en-US" sz="1400" baseline="0" dirty="0" smtClean="0"/>
                        <a:t> for data access and modification</a:t>
                      </a: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Batch operations execution</a:t>
                      </a: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Provides access to result set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Sent to the database server each and every time.</a:t>
                      </a:r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Cached.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an be used several times with different parameters;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Faster - preliminary construction of the execution plan;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More</a:t>
                      </a:r>
                      <a:r>
                        <a:rPr lang="en-US" sz="1400" baseline="0" dirty="0" smtClean="0"/>
                        <a:t> s</a:t>
                      </a:r>
                      <a:r>
                        <a:rPr lang="en-US" sz="1400" dirty="0" smtClean="0"/>
                        <a:t>ecure - uses placeholders for input parameters, prevents SQL injections;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More</a:t>
                      </a:r>
                      <a:r>
                        <a:rPr lang="en-US" sz="1400" baseline="0" dirty="0" smtClean="0"/>
                        <a:t> r</a:t>
                      </a:r>
                      <a:r>
                        <a:rPr lang="en-US" sz="1400" dirty="0" smtClean="0"/>
                        <a:t>eadable - no string concatenation in building a query;</a:t>
                      </a:r>
                      <a:endParaRPr lang="ru-RU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Interface for running stored procedures and functions;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Provides a</a:t>
                      </a:r>
                      <a:r>
                        <a:rPr lang="en-US" sz="1400" dirty="0" smtClean="0"/>
                        <a:t>ccess to specific parameters returned by stored procedures;</a:t>
                      </a:r>
                      <a:endParaRPr lang="uk-UA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SQL Statements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8795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Consolas" panose="020B0609020204030204" pitchFamily="49" charset="0"/>
              </a:rPr>
              <a:t>INSERT</a:t>
            </a:r>
            <a:r>
              <a:rPr lang="en-US" dirty="0" smtClean="0"/>
              <a:t> - </a:t>
            </a:r>
            <a:r>
              <a:rPr lang="en-US" dirty="0"/>
              <a:t>a</a:t>
            </a:r>
            <a:r>
              <a:rPr lang="en-US" dirty="0" smtClean="0"/>
              <a:t>dd a new row to the table(s)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nsolas" panose="020B0609020204030204" pitchFamily="49" charset="0"/>
              </a:rPr>
              <a:t>SELECT</a:t>
            </a:r>
            <a:r>
              <a:rPr lang="en-US" dirty="0" smtClean="0"/>
              <a:t> - fetch data from the table(s)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nsolas" panose="020B0609020204030204" pitchFamily="49" charset="0"/>
              </a:rPr>
              <a:t>UPDATE</a:t>
            </a:r>
            <a:r>
              <a:rPr lang="en-US" dirty="0" smtClean="0"/>
              <a:t> - change zero or more rows in the table(s)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nsolas" panose="020B0609020204030204" pitchFamily="49" charset="0"/>
              </a:rPr>
              <a:t>DELETE</a:t>
            </a:r>
            <a:r>
              <a:rPr lang="en-US" dirty="0" smtClean="0"/>
              <a:t> - remove zero or more rows from the table(s)</a:t>
            </a:r>
          </a:p>
        </p:txBody>
      </p:sp>
    </p:spTree>
    <p:extLst>
      <p:ext uri="{BB962C8B-B14F-4D97-AF65-F5344CB8AC3E}">
        <p14:creationId xmlns:p14="http://schemas.microsoft.com/office/powerpoint/2010/main" val="26739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132536" cy="857400"/>
          </a:xfrm>
        </p:spPr>
        <p:txBody>
          <a:bodyPr/>
          <a:lstStyle/>
          <a:p>
            <a:r>
              <a:rPr lang="en-US" dirty="0" smtClean="0"/>
              <a:t>CRUD – Create, Read, Update, Delete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21223"/>
            <a:ext cx="82503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=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 names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.executeQuery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insertedRows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.executeUpdate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values(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 2, 'Deer', ‘01-01-2020'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)“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edRows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.executeUpdate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 Deer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 where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‘Deer’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deletedRowsCount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.executeUpdate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1“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Prepared Statement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000918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Zebrony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from animal where name =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'"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animal where name = 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ps.execute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Data from a ResultSet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61624" y="1828799"/>
            <a:ext cx="6403384" cy="1995055"/>
          </a:xfrm>
        </p:spPr>
      </p:pic>
    </p:spTree>
    <p:extLst>
      <p:ext uri="{BB962C8B-B14F-4D97-AF65-F5344CB8AC3E}">
        <p14:creationId xmlns:p14="http://schemas.microsoft.com/office/powerpoint/2010/main" val="17682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966F-558E-8247-82F1-8887F5F0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E0A3-96A0-504B-BF88-FB94C2DBC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Connect to Database (DB)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Manipulate with </a:t>
            </a:r>
            <a:r>
              <a:rPr lang="en-US" dirty="0"/>
              <a:t>database 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Operate with database content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B57B8-4122-164F-BD91-62C8C48B13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Data from a ResultSet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0879561"/>
              </p:ext>
            </p:extLst>
          </p:nvPr>
        </p:nvGraphicFramePr>
        <p:xfrm>
          <a:off x="789709" y="1370013"/>
          <a:ext cx="7886700" cy="351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16158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8280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88469417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/>
                        <a:t>Method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Return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/>
                        <a:t>Example Database Type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5251821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 err="1"/>
                        <a:t>getBoolean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boolean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BOOLEAN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5551872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 err="1"/>
                        <a:t>getDate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java.sql.Date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DATE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240752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getDouble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double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DOUBLE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0928411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getInt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int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INTEGER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8403228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getLong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long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BIGINT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135011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getObject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Object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Any type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7264329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getString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String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CHAR, VARCHAR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1947577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java.sql.Time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TIME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5917837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getTimeStamp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java.sql.TimeStamp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/>
                        <a:t>TIMESTAMP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1745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Data from a ResultSet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3700" y="1215788"/>
            <a:ext cx="7938574" cy="355230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date_born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List&lt;Animal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animals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Animal(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rs.getTimestamp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date_born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(animal);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wrong?</a:t>
            </a:r>
            <a:endParaRPr lang="ru-RU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031366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(Connection </a:t>
            </a:r>
            <a:r>
              <a:rPr kumimoji="0" lang="en-US" altLang="en-US" sz="115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5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en-US" altLang="en-US" sz="115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5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kumimoji="0" lang="en-US" altLang="en-US" sz="115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b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Statement </a:t>
            </a:r>
            <a:r>
              <a:rPr kumimoji="0" lang="en-US" altLang="en-US" sz="115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5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ResultSet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animal where name = 'Not in table'"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5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check that </a:t>
            </a:r>
            <a:r>
              <a:rPr kumimoji="0" lang="en-US" altLang="en-US" sz="115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returned false due no entry</a:t>
            </a: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5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 rs1 =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animal"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rs1.getInt(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missing </a:t>
            </a:r>
            <a:r>
              <a:rPr kumimoji="0" lang="en-US" altLang="en-US" sz="115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invocation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5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 rs2 = </a:t>
            </a:r>
            <a:r>
              <a:rPr kumimoji="0" lang="en-US" altLang="en-US" sz="11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1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animal"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rs2.next();</a:t>
            </a:r>
            <a:b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rs2.getInt(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5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5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nvalid column</a:t>
            </a:r>
            <a:r>
              <a:rPr kumimoji="0" lang="en-US" altLang="en-US" sz="1150" b="1" i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index, indexing starts from 1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kumimoji="0" lang="en-US" altLang="en-US" sz="115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process exception... */  </a:t>
            </a:r>
            <a:r>
              <a:rPr kumimoji="0" lang="en-US" altLang="en-US" sz="11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9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364" y="358388"/>
            <a:ext cx="8416635" cy="857400"/>
          </a:xfrm>
        </p:spPr>
        <p:txBody>
          <a:bodyPr/>
          <a:lstStyle/>
          <a:p>
            <a:r>
              <a:rPr lang="en-US" dirty="0" smtClean="0"/>
              <a:t>Transaction - statements </a:t>
            </a:r>
            <a:r>
              <a:rPr lang="en-US" dirty="0"/>
              <a:t>executed as a </a:t>
            </a:r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727364" y="1215788"/>
            <a:ext cx="8250300" cy="305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connection.setAutoCommit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Lato"/>
              <a:buNone/>
            </a:pP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int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unicornSpeciesId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statement.executeUpdate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=“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unicornSpeciesId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statement.executeUpdate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=“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unicornSpeciesId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exception</a:t>
            </a:r>
            <a:b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Lato"/>
              <a:buNone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connection.setAutoCommit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multiple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animal.name as Name,</a:t>
            </a:r>
            <a:b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species.name as Species,</a:t>
            </a:r>
            <a:b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animal.date_born</a:t>
            </a: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Born</a:t>
            </a:r>
            <a:b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animal</a:t>
            </a: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species on </a:t>
            </a:r>
            <a:r>
              <a:rPr lang="en-US" altLang="en-US" sz="1200" b="1" dirty="0" err="1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animal.species_id</a:t>
            </a:r>
            <a:r>
              <a:rPr lang="en-US" altLang="en-US" sz="1200" b="1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species.id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name =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“name"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"species"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Date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bornDate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rs.getTimestamp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"born"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15" y="554182"/>
            <a:ext cx="3032760" cy="41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SQLException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3699" y="1373588"/>
            <a:ext cx="8111756" cy="35523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throwing SQL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excetion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during query execution {}. 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{}. Error code {}"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e.getSQLState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e.getErrorCode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metadata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91503" y="1250877"/>
            <a:ext cx="8250300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DatabaseMetaData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databaseMetaData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connection.getMetaData</a:t>
            </a:r>
            <a:r>
              <a:rPr lang="en-US" sz="1800" dirty="0" smtClean="0">
                <a:latin typeface="Consolas" panose="020B0609020204030204" pitchFamily="49" charset="0"/>
              </a:rPr>
              <a:t>();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033134" y="2462955"/>
            <a:ext cx="856157" cy="594066"/>
            <a:chOff x="4644008" y="2348880"/>
            <a:chExt cx="936104" cy="79208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animal</a:t>
              </a:r>
              <a:endParaRPr lang="uk-UA" sz="9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519188" y="2759988"/>
            <a:ext cx="856157" cy="594066"/>
            <a:chOff x="4644008" y="2348880"/>
            <a:chExt cx="936104" cy="79208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</a:t>
              </a:r>
              <a:r>
                <a:rPr lang="en-US" sz="900" dirty="0" smtClean="0"/>
                <a:t>pecies</a:t>
              </a:r>
              <a:endParaRPr lang="uk-UA" sz="9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7466241" y="2478240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id</a:t>
            </a:r>
            <a:endParaRPr lang="uk-UA" sz="9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466241" y="2667966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name</a:t>
            </a:r>
            <a:endParaRPr lang="uk-UA" sz="9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466241" y="2857692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species</a:t>
            </a:r>
            <a:endParaRPr lang="uk-UA" sz="9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466241" y="3045752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err="1" smtClean="0"/>
              <a:t>date_born</a:t>
            </a:r>
            <a:endParaRPr lang="uk-UA" sz="9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179429" y="2501900"/>
            <a:ext cx="1832011" cy="852153"/>
            <a:chOff x="467543" y="2797536"/>
            <a:chExt cx="1944217" cy="953757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67543" y="2797536"/>
              <a:ext cx="1944217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animal_statistics</a:t>
              </a:r>
              <a:r>
                <a:rPr lang="en-US" sz="900" dirty="0" smtClean="0"/>
                <a:t> </a:t>
              </a:r>
              <a:r>
                <a:rPr lang="en-US" sz="900" dirty="0"/>
                <a:t>(@date, @ids)</a:t>
              </a:r>
              <a:endParaRPr lang="uk-UA" sz="9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67544" y="3011817"/>
              <a:ext cx="1944216" cy="7394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/>
                <a:t>select * from animal </a:t>
              </a:r>
            </a:p>
            <a:p>
              <a:r>
                <a:rPr lang="en-US" sz="900" dirty="0" smtClean="0"/>
                <a:t>where </a:t>
              </a:r>
              <a:r>
                <a:rPr lang="en-US" sz="900" dirty="0" err="1" smtClean="0"/>
                <a:t>date_born</a:t>
              </a:r>
              <a:r>
                <a:rPr lang="en-US" sz="900" dirty="0" smtClean="0"/>
                <a:t> = @date</a:t>
              </a:r>
            </a:p>
            <a:p>
              <a:r>
                <a:rPr lang="en-US" sz="900" dirty="0" smtClean="0"/>
                <a:t>and id in (@ids)</a:t>
              </a:r>
            </a:p>
            <a:p>
              <a:r>
                <a:rPr lang="en-US" sz="900" dirty="0" smtClean="0"/>
                <a:t>group by </a:t>
              </a:r>
              <a:r>
                <a:rPr lang="en-US" sz="900" dirty="0" err="1" smtClean="0"/>
                <a:t>species_id</a:t>
              </a:r>
              <a:endParaRPr lang="uk-UA" sz="9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3393025" y="3735772"/>
            <a:ext cx="1018037" cy="594066"/>
            <a:chOff x="4644006" y="2348880"/>
            <a:chExt cx="936106" cy="792088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4644006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unique_animals</a:t>
              </a:r>
              <a:endParaRPr lang="uk-UA" sz="900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3887856" y="4067665"/>
            <a:ext cx="1238326" cy="594066"/>
            <a:chOff x="4644008" y="2348880"/>
            <a:chExt cx="936104" cy="792088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top_species</a:t>
              </a:r>
              <a:endParaRPr lang="uk-UA" sz="900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3231005" y="4435473"/>
            <a:ext cx="1180052" cy="594066"/>
            <a:chOff x="4644008" y="2348880"/>
            <a:chExt cx="936104" cy="792088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rare_animals</a:t>
              </a:r>
              <a:endParaRPr lang="uk-UA" sz="900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24150" y="2165922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4244" y="2167035"/>
            <a:ext cx="946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79810" y="2167035"/>
            <a:ext cx="1731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Programmability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9562" y="3399693"/>
            <a:ext cx="145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8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49" y="1851642"/>
            <a:ext cx="1577232" cy="15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Database Resources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(Connection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manupulations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database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exception...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 pool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 fontAlgn="base">
              <a:buFont typeface="Arial" pitchFamily="34" charset="0"/>
              <a:buChar char="•"/>
            </a:pPr>
            <a:r>
              <a:rPr lang="en-US" dirty="0" err="1"/>
              <a:t>HikariCP</a:t>
            </a:r>
            <a:endParaRPr lang="en-US" dirty="0"/>
          </a:p>
          <a:p>
            <a:pPr marL="214313" indent="-214313" fontAlgn="base">
              <a:buFont typeface="Arial" pitchFamily="34" charset="0"/>
              <a:buChar char="•"/>
            </a:pPr>
            <a:r>
              <a:rPr lang="en-US" dirty="0"/>
              <a:t>Apache DBCP</a:t>
            </a:r>
            <a:endParaRPr lang="ru-RU" dirty="0"/>
          </a:p>
          <a:p>
            <a:pPr marL="214313" indent="-214313" fontAlgn="base">
              <a:buFont typeface="Arial" pitchFamily="34" charset="0"/>
              <a:buChar char="•"/>
            </a:pPr>
            <a:r>
              <a:rPr lang="en-US" dirty="0" smtClean="0"/>
              <a:t>C3P0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314119" y="2133208"/>
            <a:ext cx="1296144" cy="2862318"/>
          </a:xfrm>
          <a:prstGeom prst="roundRect">
            <a:avLst>
              <a:gd name="adj" fmla="val 81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Connection Pool</a:t>
            </a:r>
            <a:endParaRPr lang="uk-UA" sz="105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76137" y="2673268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76137" y="3213328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137" y="3780391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76137" y="4347454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9" name="Цилиндр 8"/>
          <p:cNvSpPr/>
          <p:nvPr/>
        </p:nvSpPr>
        <p:spPr>
          <a:xfrm>
            <a:off x="6366347" y="3021584"/>
            <a:ext cx="972108" cy="13501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DB</a:t>
            </a:r>
            <a:endParaRPr lang="uk-UA" sz="105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91861" y="3879596"/>
            <a:ext cx="1404156" cy="86409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Java Application</a:t>
            </a:r>
            <a:endParaRPr lang="uk-UA" sz="105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342011" y="4068617"/>
            <a:ext cx="1026114" cy="4860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getConnection</a:t>
            </a:r>
            <a:r>
              <a:rPr lang="ru-RU" sz="900" dirty="0"/>
              <a:t>()</a:t>
            </a:r>
            <a:endParaRPr lang="uk-UA" sz="900" dirty="0"/>
          </a:p>
        </p:txBody>
      </p:sp>
      <p:sp>
        <p:nvSpPr>
          <p:cNvPr id="12" name="Стрелка вправо 11"/>
          <p:cNvSpPr/>
          <p:nvPr/>
        </p:nvSpPr>
        <p:spPr>
          <a:xfrm rot="968342">
            <a:off x="5395316" y="2995933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3" name="Стрелка вправо 12"/>
          <p:cNvSpPr/>
          <p:nvPr/>
        </p:nvSpPr>
        <p:spPr>
          <a:xfrm rot="20535872">
            <a:off x="5377851" y="4315817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4" name="Стрелка вправо 13"/>
          <p:cNvSpPr/>
          <p:nvPr/>
        </p:nvSpPr>
        <p:spPr>
          <a:xfrm rot="525799">
            <a:off x="5395317" y="3431123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5" name="Стрелка вправо 14"/>
          <p:cNvSpPr/>
          <p:nvPr/>
        </p:nvSpPr>
        <p:spPr>
          <a:xfrm rot="21186297">
            <a:off x="5403101" y="3844378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30279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98245" cy="857400"/>
          </a:xfrm>
        </p:spPr>
        <p:txBody>
          <a:bodyPr/>
          <a:lstStyle/>
          <a:p>
            <a:r>
              <a:rPr lang="en-US" dirty="0" smtClean="0"/>
              <a:t>Object-Relational Mapping  (ORM)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</a:p>
          <a:p>
            <a:r>
              <a:rPr lang="en-US" dirty="0" err="1" smtClean="0"/>
              <a:t>OpenJPA</a:t>
            </a:r>
            <a:endParaRPr lang="en-US" dirty="0" smtClean="0"/>
          </a:p>
          <a:p>
            <a:r>
              <a:rPr lang="en-US" dirty="0" err="1" smtClean="0"/>
              <a:t>EclipseLink</a:t>
            </a:r>
            <a:endParaRPr lang="en-US" dirty="0" smtClean="0"/>
          </a:p>
          <a:p>
            <a:r>
              <a:rPr lang="en-US" dirty="0" err="1" smtClean="0"/>
              <a:t>ORMLite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38" y="1654607"/>
            <a:ext cx="4385717" cy="2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42827" cy="857400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139464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Data -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 - organized collection of data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Database types: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Relational (</a:t>
            </a:r>
            <a:r>
              <a:rPr lang="en-US" b="1" dirty="0"/>
              <a:t>RDB</a:t>
            </a:r>
            <a:r>
              <a:rPr lang="en-US" b="1" dirty="0" smtClean="0"/>
              <a:t>)</a:t>
            </a:r>
            <a:r>
              <a:rPr lang="en-US" dirty="0" smtClean="0"/>
              <a:t> - tables of rows and columns</a:t>
            </a:r>
            <a:r>
              <a:rPr lang="en-US" dirty="0"/>
              <a:t>;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Non-relational (No-SQL)</a:t>
            </a:r>
            <a:r>
              <a:rPr lang="en-US" dirty="0"/>
              <a:t> - </a:t>
            </a:r>
            <a:r>
              <a:rPr lang="en-US" dirty="0" smtClean="0"/>
              <a:t>non-structured;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8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ACID requirements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090973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Atomicity</a:t>
            </a:r>
            <a:r>
              <a:rPr lang="en-US" sz="1800" dirty="0" smtClean="0"/>
              <a:t> -  each transaction should be "all or nothing“;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Consistency</a:t>
            </a:r>
            <a:r>
              <a:rPr lang="en-US" sz="1800" dirty="0" smtClean="0"/>
              <a:t> - any transaction should bring the database from one valid state to another valid state;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Isolation</a:t>
            </a:r>
            <a:r>
              <a:rPr lang="en-US" sz="1800" dirty="0" smtClean="0"/>
              <a:t> - concurrent execution of transactions results in a system state that would be obtained if transactions were executed serially.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Durability</a:t>
            </a:r>
            <a:r>
              <a:rPr lang="en-US" sz="1800" dirty="0" smtClean="0"/>
              <a:t> - once a transaction has been committed, it will remain so, even in the event of power loss.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276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99" y="1373588"/>
            <a:ext cx="739824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Use </a:t>
            </a:r>
            <a:r>
              <a:rPr lang="en-US" sz="1800" dirty="0"/>
              <a:t>underscores to separate "words” in column and table </a:t>
            </a:r>
            <a:r>
              <a:rPr lang="en-US" sz="1800" dirty="0" smtClean="0"/>
              <a:t>names (PostgreSQL);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Use singular form for tables naming;</a:t>
            </a:r>
          </a:p>
          <a:p>
            <a:pPr>
              <a:lnSpc>
                <a:spcPct val="150000"/>
              </a:lnSpc>
            </a:pPr>
            <a:r>
              <a:rPr lang="en-US" altLang="ru-RU" sz="1800" dirty="0" smtClean="0"/>
              <a:t>Access data by </a:t>
            </a:r>
            <a:r>
              <a:rPr lang="en-US" altLang="ru-RU" sz="1800" dirty="0"/>
              <a:t>column </a:t>
            </a:r>
            <a:r>
              <a:rPr lang="en-US" altLang="ru-RU" sz="1800" dirty="0" smtClean="0"/>
              <a:t>name but not column index;</a:t>
            </a:r>
          </a:p>
          <a:p>
            <a:pPr>
              <a:lnSpc>
                <a:spcPct val="150000"/>
              </a:lnSpc>
            </a:pPr>
            <a:r>
              <a:rPr lang="en-US" altLang="ru-RU" sz="1800" dirty="0" smtClean="0"/>
              <a:t>Close resources. Use connection pool;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CDAB-85F7-4F47-A9B9-53F57AD9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9D379-FBB5-9E44-B3A8-109DDAE6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ru-RU" sz="1800" b="1" dirty="0" smtClean="0"/>
              <a:t>Integrate database to project:</a:t>
            </a:r>
          </a:p>
          <a:p>
            <a:pPr lvl="1">
              <a:lnSpc>
                <a:spcPct val="150000"/>
              </a:lnSpc>
            </a:pPr>
            <a:r>
              <a:rPr lang="en-US" altLang="ru-RU" sz="1800" dirty="0" smtClean="0"/>
              <a:t>Name is a student representative for ex. “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yaroslav_brahinets</a:t>
            </a:r>
            <a:r>
              <a:rPr lang="en-US" altLang="ru-RU" sz="1800" dirty="0" smtClean="0"/>
              <a:t>”;</a:t>
            </a:r>
          </a:p>
          <a:p>
            <a:pPr lvl="1">
              <a:lnSpc>
                <a:spcPct val="150000"/>
              </a:lnSpc>
            </a:pPr>
            <a:r>
              <a:rPr lang="en-US" altLang="ru-RU" sz="1800" dirty="0" smtClean="0"/>
              <a:t>Tables should be automatically populated on program startup. If tables already exist - skip this step;</a:t>
            </a:r>
          </a:p>
          <a:p>
            <a:pPr lvl="1">
              <a:lnSpc>
                <a:spcPct val="150000"/>
              </a:lnSpc>
            </a:pPr>
            <a:r>
              <a:rPr lang="en-US" altLang="ru-RU" sz="1800" dirty="0" smtClean="0"/>
              <a:t>Declare </a:t>
            </a:r>
            <a:r>
              <a:rPr lang="en-US" altLang="ru-RU" sz="1800" dirty="0" smtClean="0">
                <a:latin typeface="Consolas" panose="020B0609020204030204" pitchFamily="49" charset="0"/>
              </a:rPr>
              <a:t>host,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altLang="ru-RU" sz="1800" dirty="0" smtClean="0">
                <a:latin typeface="Consolas" panose="020B0609020204030204" pitchFamily="49" charset="0"/>
              </a:rPr>
              <a:t>,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altLang="ru-RU" sz="1800" dirty="0" smtClean="0"/>
              <a:t> and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en-US" altLang="ru-RU" sz="1800" dirty="0" smtClean="0">
                <a:latin typeface="Consolas" panose="020B0609020204030204" pitchFamily="49" charset="0"/>
              </a:rPr>
              <a:t> name</a:t>
            </a:r>
            <a:r>
              <a:rPr lang="en-US" altLang="ru-RU" sz="1800" dirty="0" smtClean="0"/>
              <a:t> in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US" altLang="ru-RU" sz="1800" dirty="0" smtClean="0"/>
              <a:t> file located in </a:t>
            </a:r>
            <a:r>
              <a:rPr lang="en-US" altLang="ru-RU" sz="1800" dirty="0" smtClean="0"/>
              <a:t>projects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US" altLang="ru-RU" sz="1800" dirty="0" smtClean="0"/>
              <a:t>;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Migrate History storage from file to relational database (</a:t>
            </a:r>
            <a:r>
              <a:rPr lang="en-US" sz="1800" b="1" smtClean="0"/>
              <a:t>PostgreSQL</a:t>
            </a:r>
            <a:r>
              <a:rPr lang="en-US" sz="1800" b="1" smtClean="0"/>
              <a:t>).</a:t>
            </a:r>
            <a:endParaRPr lang="en-US" sz="1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917E-24DD-5440-86F1-9D36C6FB4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9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hlinkClick r:id="rId3"/>
              </a:rPr>
              <a:t>Java Database Connectivity (Oracle)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4"/>
              </a:rPr>
              <a:t>Java JDBC (Baeldung)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5"/>
              </a:rPr>
              <a:t>PostgreSQL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6"/>
              </a:rPr>
              <a:t>Relational vs Non-relational databases</a:t>
            </a:r>
            <a:endParaRPr lang="en-US" dirty="0"/>
          </a:p>
          <a:p>
            <a:pPr marL="5334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BE964-F424-5446-96F5-29B2D332AD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4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A1867-D893-9D41-9A16-41270CA52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1741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DDL</a:t>
            </a:r>
            <a:r>
              <a:rPr lang="en-US" dirty="0" smtClean="0"/>
              <a:t> - Data </a:t>
            </a:r>
            <a:r>
              <a:rPr lang="en-US" dirty="0"/>
              <a:t>D</a:t>
            </a:r>
            <a:r>
              <a:rPr lang="en-US" dirty="0" smtClean="0"/>
              <a:t>efinition </a:t>
            </a:r>
            <a:r>
              <a:rPr lang="en-US" dirty="0"/>
              <a:t>L</a:t>
            </a:r>
            <a:r>
              <a:rPr lang="en-US" dirty="0" smtClean="0"/>
              <a:t>anguage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DML</a:t>
            </a:r>
            <a:r>
              <a:rPr lang="en-US" dirty="0" smtClean="0"/>
              <a:t> - Data Manipulation Language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SQL</a:t>
            </a:r>
            <a:r>
              <a:rPr lang="en-US" dirty="0" smtClean="0"/>
              <a:t> – Structured Query Language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0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" y="1160369"/>
            <a:ext cx="2228942" cy="1744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31" y="1841862"/>
            <a:ext cx="2553892" cy="1864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159" y="3041073"/>
            <a:ext cx="2672166" cy="1969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36" y="1069639"/>
            <a:ext cx="3338945" cy="588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487" y="1732523"/>
            <a:ext cx="2021785" cy="1389489"/>
          </a:xfrm>
          <a:prstGeom prst="rect">
            <a:avLst/>
          </a:prstGeom>
        </p:spPr>
      </p:pic>
      <p:sp>
        <p:nvSpPr>
          <p:cNvPr id="13" name="Curved Up Arrow 12"/>
          <p:cNvSpPr/>
          <p:nvPr/>
        </p:nvSpPr>
        <p:spPr>
          <a:xfrm rot="19239046">
            <a:off x="6258579" y="3067601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9239046">
            <a:off x="7360344" y="1877463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671332">
            <a:off x="1153569" y="3032702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1671332">
            <a:off x="2832298" y="3894668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0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014773" cy="857400"/>
          </a:xfrm>
        </p:spPr>
        <p:txBody>
          <a:bodyPr/>
          <a:lstStyle/>
          <a:p>
            <a:r>
              <a:rPr lang="en-US" dirty="0" smtClean="0"/>
              <a:t>Structure of a relational database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96" y="1215788"/>
            <a:ext cx="5042977" cy="35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</a:t>
            </a:r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99449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yaroslav_brahinets;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 (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   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      primary key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num_acres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       not null</a:t>
            </a:r>
            <a:b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(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      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      primary key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     not 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date_born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   not 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animal_species_id_fkey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 (</a:t>
            </a:r>
            <a:r>
              <a:rPr lang="en-US" altLang="en-US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98245" cy="857400"/>
          </a:xfrm>
        </p:spPr>
        <p:txBody>
          <a:bodyPr/>
          <a:lstStyle/>
          <a:p>
            <a:r>
              <a:rPr lang="en-US" dirty="0" smtClean="0"/>
              <a:t>JDBC: Java Database Connectivity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8574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JDBC</a:t>
            </a:r>
            <a:r>
              <a:rPr lang="en-US" dirty="0"/>
              <a:t> </a:t>
            </a:r>
            <a:r>
              <a:rPr lang="en-US" dirty="0" smtClean="0"/>
              <a:t>- platform-independent industry standard for the interaction of Java-applications with various DBMS</a:t>
            </a:r>
            <a:endParaRPr lang="uk-UA" altLang="uk-UA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40183" y="3398631"/>
            <a:ext cx="1944216" cy="1242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Java Application</a:t>
            </a:r>
            <a:endParaRPr lang="uk-UA" sz="105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96267" y="3884685"/>
            <a:ext cx="972108" cy="59406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JDBC v4.3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24459" y="3950480"/>
            <a:ext cx="972108" cy="56706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Driver</a:t>
            </a:r>
            <a:endParaRPr lang="uk-UA" sz="1050" dirty="0"/>
          </a:p>
        </p:txBody>
      </p:sp>
      <p:sp>
        <p:nvSpPr>
          <p:cNvPr id="8" name="Цилиндр 7"/>
          <p:cNvSpPr/>
          <p:nvPr/>
        </p:nvSpPr>
        <p:spPr>
          <a:xfrm>
            <a:off x="5852651" y="3425634"/>
            <a:ext cx="1026114" cy="1188132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Database</a:t>
            </a:r>
            <a:endParaRPr lang="uk-UA" sz="105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476387" y="4100709"/>
            <a:ext cx="486054" cy="21602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0" name="Стрелка вправо 9"/>
          <p:cNvSpPr/>
          <p:nvPr/>
        </p:nvSpPr>
        <p:spPr>
          <a:xfrm>
            <a:off x="5312591" y="4093102"/>
            <a:ext cx="648072" cy="2312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3987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014773" cy="857400"/>
          </a:xfrm>
        </p:spPr>
        <p:txBody>
          <a:bodyPr/>
          <a:lstStyle/>
          <a:p>
            <a:r>
              <a:rPr lang="en-US" dirty="0" smtClean="0"/>
              <a:t>Ways to access RDB from 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014772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JDBC</a:t>
            </a:r>
            <a:r>
              <a:rPr lang="en-US" dirty="0" smtClean="0"/>
              <a:t> -  accesses data as rows and columns;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JPA (Java Persistence API) </a:t>
            </a:r>
            <a:r>
              <a:rPr lang="en-US" dirty="0" smtClean="0"/>
              <a:t>- accesses data through Java objects using a concept called object-relational mapping (ORM);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829</Words>
  <Application>Microsoft Office PowerPoint</Application>
  <PresentationFormat>On-screen Show (16:9)</PresentationFormat>
  <Paragraphs>250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Raleway</vt:lpstr>
      <vt:lpstr>Arial</vt:lpstr>
      <vt:lpstr>Courier New</vt:lpstr>
      <vt:lpstr>Consolas</vt:lpstr>
      <vt:lpstr>Lato</vt:lpstr>
      <vt:lpstr>Antonio template</vt:lpstr>
      <vt:lpstr>Lesson 14 - Java Database Connectivity</vt:lpstr>
      <vt:lpstr>Lesson Goals</vt:lpstr>
      <vt:lpstr>Database</vt:lpstr>
      <vt:lpstr>Terminology</vt:lpstr>
      <vt:lpstr>Setup database</vt:lpstr>
      <vt:lpstr>Structure of a relational database</vt:lpstr>
      <vt:lpstr>Define a database structure</vt:lpstr>
      <vt:lpstr>JDBC: Java Database Connectivity</vt:lpstr>
      <vt:lpstr>Ways to access RDB from Java</vt:lpstr>
      <vt:lpstr>Driver</vt:lpstr>
      <vt:lpstr>Key JDBC interfaces</vt:lpstr>
      <vt:lpstr>Key JDBC interfaces</vt:lpstr>
      <vt:lpstr>Database connection URL</vt:lpstr>
      <vt:lpstr>Get a Connection</vt:lpstr>
      <vt:lpstr>Statements</vt:lpstr>
      <vt:lpstr>Basic SQL Statements</vt:lpstr>
      <vt:lpstr>CRUD – Create, Read, Update, Delete</vt:lpstr>
      <vt:lpstr>Prepared Statement</vt:lpstr>
      <vt:lpstr>Getting Data from a ResultSet</vt:lpstr>
      <vt:lpstr>Getting Data from a ResultSet</vt:lpstr>
      <vt:lpstr>Getting Data from a ResultSet</vt:lpstr>
      <vt:lpstr>What is wrong?</vt:lpstr>
      <vt:lpstr>Transaction - statements executed as a unit</vt:lpstr>
      <vt:lpstr>Joining multiple tables</vt:lpstr>
      <vt:lpstr>SQLException</vt:lpstr>
      <vt:lpstr>Database metadata</vt:lpstr>
      <vt:lpstr>Closing Database Resources</vt:lpstr>
      <vt:lpstr>Connection pool</vt:lpstr>
      <vt:lpstr>Object-Relational Mapping  (ORM)</vt:lpstr>
      <vt:lpstr>ACID requirements</vt:lpstr>
      <vt:lpstr>Good practices</vt:lpstr>
      <vt:lpstr>Homework</vt:lpstr>
      <vt:lpstr>Literature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 – Intro to Web, Servlet API</dc:title>
  <dc:creator>Vasya Rudas</dc:creator>
  <cp:lastModifiedBy>Yaroslav Brahinets</cp:lastModifiedBy>
  <cp:revision>169</cp:revision>
  <dcterms:created xsi:type="dcterms:W3CDTF">2019-12-18T21:24:00Z</dcterms:created>
  <dcterms:modified xsi:type="dcterms:W3CDTF">2020-01-07T18:08:35Z</dcterms:modified>
</cp:coreProperties>
</file>