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6"/>
  </p:notesMasterIdLst>
  <p:sldIdLst>
    <p:sldId id="284" r:id="rId2"/>
    <p:sldId id="285" r:id="rId3"/>
    <p:sldId id="381" r:id="rId4"/>
    <p:sldId id="435" r:id="rId5"/>
    <p:sldId id="436" r:id="rId6"/>
    <p:sldId id="437" r:id="rId7"/>
    <p:sldId id="438" r:id="rId8"/>
    <p:sldId id="439" r:id="rId9"/>
    <p:sldId id="440" r:id="rId10"/>
    <p:sldId id="441" r:id="rId11"/>
    <p:sldId id="442" r:id="rId12"/>
    <p:sldId id="445" r:id="rId13"/>
    <p:sldId id="446" r:id="rId14"/>
    <p:sldId id="447" r:id="rId15"/>
    <p:sldId id="448" r:id="rId16"/>
    <p:sldId id="449" r:id="rId17"/>
    <p:sldId id="443" r:id="rId18"/>
    <p:sldId id="444" r:id="rId19"/>
    <p:sldId id="450" r:id="rId20"/>
    <p:sldId id="452" r:id="rId21"/>
    <p:sldId id="451" r:id="rId22"/>
    <p:sldId id="453" r:id="rId23"/>
    <p:sldId id="454" r:id="rId24"/>
    <p:sldId id="455" r:id="rId25"/>
    <p:sldId id="456" r:id="rId26"/>
    <p:sldId id="457" r:id="rId27"/>
    <p:sldId id="458" r:id="rId28"/>
    <p:sldId id="459" r:id="rId29"/>
    <p:sldId id="460" r:id="rId30"/>
    <p:sldId id="461" r:id="rId31"/>
    <p:sldId id="434" r:id="rId32"/>
    <p:sldId id="462" r:id="rId33"/>
    <p:sldId id="401" r:id="rId34"/>
    <p:sldId id="339" r:id="rId35"/>
  </p:sldIdLst>
  <p:sldSz cx="9144000" cy="5143500" type="screen16x9"/>
  <p:notesSz cx="6858000" cy="9144000"/>
  <p:embeddedFontLst>
    <p:embeddedFont>
      <p:font typeface="Lato" panose="020B0604020202020204" charset="0"/>
      <p:regular r:id="rId37"/>
      <p:bold r:id="rId38"/>
      <p:italic r:id="rId39"/>
      <p:boldItalic r:id="rId40"/>
    </p:embeddedFont>
    <p:embeddedFont>
      <p:font typeface="Raleway"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6774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5B59A-8F34-4A71-B247-EAC484CAED77}">
  <a:tblStyle styleId="{4375B59A-8F34-4A71-B247-EAC484CAED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p:restoredTop sz="94694"/>
  </p:normalViewPr>
  <p:slideViewPr>
    <p:cSldViewPr snapToGrid="0" snapToObjects="1">
      <p:cViewPr varScale="1">
        <p:scale>
          <a:sx n="79" d="100"/>
          <a:sy n="79" d="100"/>
        </p:scale>
        <p:origin x="14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90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oracle.com/technetwork/articles/java/javareflection-1536171.html" TargetMode="External"/><Relationship Id="rId2" Type="http://schemas.openxmlformats.org/officeDocument/2006/relationships/hyperlink" Target="https://docs.oracle.com/javase/tutorial/reflect" TargetMode="External"/><Relationship Id="rId1" Type="http://schemas.openxmlformats.org/officeDocument/2006/relationships/slideLayout" Target="../slideLayouts/slideLayout2.xml"/><Relationship Id="rId6" Type="http://schemas.openxmlformats.org/officeDocument/2006/relationships/hyperlink" Target="http://www.baeldung.com/java-classloaders" TargetMode="External"/><Relationship Id="rId5" Type="http://schemas.openxmlformats.org/officeDocument/2006/relationships/hyperlink" Target="https://habrahabr.ru/post/133981" TargetMode="External"/><Relationship Id="rId4" Type="http://schemas.openxmlformats.org/officeDocument/2006/relationships/hyperlink" Target="https://docs.oracle.com/javase/tutorial/java/annotation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700677" y="1786259"/>
            <a:ext cx="7742646" cy="636266"/>
          </a:xfrm>
          <a:prstGeom prst="rect">
            <a:avLst/>
          </a:prstGeom>
        </p:spPr>
        <p:txBody>
          <a:bodyPr spcFirstLastPara="1" wrap="square" lIns="91425" tIns="91425" rIns="91425" bIns="91425" anchor="t" anchorCtr="0">
            <a:noAutofit/>
          </a:bodyPr>
          <a:lstStyle/>
          <a:p>
            <a:r>
              <a:rPr lang="en-US" sz="3200" dirty="0"/>
              <a:t>Lesson 12 – Reflection API, Annotations</a:t>
            </a:r>
            <a:endParaRPr lang="ru-RU" sz="3200" dirty="0"/>
          </a:p>
        </p:txBody>
      </p:sp>
    </p:spTree>
    <p:extLst>
      <p:ext uri="{BB962C8B-B14F-4D97-AF65-F5344CB8AC3E}">
        <p14:creationId xmlns:p14="http://schemas.microsoft.com/office/powerpoint/2010/main" val="126188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1600" dirty="0"/>
              <a:t>class loader for HashMap: 			</a:t>
            </a:r>
          </a:p>
          <a:p>
            <a:pPr lvl="1"/>
            <a:r>
              <a:rPr lang="en-US" sz="1600" dirty="0"/>
              <a:t>null</a:t>
            </a:r>
          </a:p>
          <a:p>
            <a:r>
              <a:rPr lang="en-US" sz="1600" dirty="0"/>
              <a:t>class loader for this class:</a:t>
            </a:r>
          </a:p>
          <a:p>
            <a:pPr lvl="1"/>
            <a:r>
              <a:rPr lang="en-US" sz="1600" dirty="0"/>
              <a:t>jdk.internal.loader.ClassLoaders$AppClassLoader@77556fd</a:t>
            </a:r>
          </a:p>
          <a:p>
            <a:r>
              <a:rPr lang="en-US" sz="1600" dirty="0"/>
              <a:t>class loader for external lib class:</a:t>
            </a:r>
          </a:p>
          <a:p>
            <a:pPr lvl="1"/>
            <a:r>
              <a:rPr lang="en-US" sz="1600" dirty="0"/>
              <a:t>jdk.internal.loader.ClassLoaders$AppClassLoader@77556fd</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5369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Native Methods</a:t>
            </a:r>
            <a:endParaRPr lang="ru-RU" sz="2400" dirty="0"/>
          </a:p>
        </p:txBody>
      </p:sp>
      <p:sp>
        <p:nvSpPr>
          <p:cNvPr id="3" name="Объект 2"/>
          <p:cNvSpPr>
            <a:spLocks noGrp="1"/>
          </p:cNvSpPr>
          <p:nvPr>
            <p:ph type="body" idx="1"/>
          </p:nvPr>
        </p:nvSpPr>
        <p:spPr/>
        <p:txBody>
          <a:bodyPr/>
          <a:lstStyle/>
          <a:p>
            <a:r>
              <a:rPr lang="en-US" sz="2000" dirty="0"/>
              <a:t>JNI (Java Native Interface) - standard mechanism for running code that is written in C / C ++ or Assembler languages, and is assembled as dynamic libraries</a:t>
            </a:r>
          </a:p>
          <a:p>
            <a:pPr marL="69850" indent="0">
              <a:buNone/>
            </a:pPr>
            <a:endParaRPr lang="en-US" sz="1600" i="1" dirty="0">
              <a:solidFill>
                <a:srgbClr val="006666"/>
              </a:solidFill>
              <a:latin typeface="Courier New" pitchFamily="49" charset="0"/>
              <a:cs typeface="Courier New" pitchFamily="49" charset="0"/>
            </a:endParaRPr>
          </a:p>
          <a:p>
            <a:pPr marL="69850" indent="0">
              <a:buNone/>
            </a:pPr>
            <a:r>
              <a:rPr lang="en-US" sz="1600" i="1" dirty="0">
                <a:solidFill>
                  <a:srgbClr val="006666"/>
                </a:solidFill>
                <a:latin typeface="Courier New" pitchFamily="49" charset="0"/>
                <a:cs typeface="Courier New" pitchFamily="49" charset="0"/>
              </a:rPr>
              <a:t>//native method declaration</a:t>
            </a:r>
          </a:p>
          <a:p>
            <a:pPr marL="69850" lvl="0" indent="0" eaLnBrk="0" fontAlgn="base" hangingPunct="0">
              <a:spcBef>
                <a:spcPct val="0"/>
              </a:spcBef>
              <a:spcAft>
                <a:spcPct val="0"/>
              </a:spcAft>
              <a:buNone/>
            </a:pP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native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int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nativeMethod</a:t>
            </a: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2000" dirty="0">
              <a:latin typeface="Arial" panose="020B0604020202020204" pitchFamily="34" charset="0"/>
            </a:endParaRPr>
          </a:p>
          <a:p>
            <a:pPr marL="114300" indent="0">
              <a:buNone/>
            </a:pPr>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Групувати 4">
            <a:extLst>
              <a:ext uri="{FF2B5EF4-FFF2-40B4-BE49-F238E27FC236}">
                <a16:creationId xmlns:a16="http://schemas.microsoft.com/office/drawing/2014/main" id="{93C71264-1C39-45B3-A931-B025A17F712E}"/>
              </a:ext>
            </a:extLst>
          </p:cNvPr>
          <p:cNvGrpSpPr/>
          <p:nvPr/>
        </p:nvGrpSpPr>
        <p:grpSpPr>
          <a:xfrm>
            <a:off x="6692053" y="2495955"/>
            <a:ext cx="1893496" cy="2200978"/>
            <a:chOff x="4656077" y="1637841"/>
            <a:chExt cx="2232248" cy="2925688"/>
          </a:xfrm>
        </p:grpSpPr>
        <p:sp>
          <p:nvSpPr>
            <p:cNvPr id="6" name="Скругленный прямоугольник 3">
              <a:extLst>
                <a:ext uri="{FF2B5EF4-FFF2-40B4-BE49-F238E27FC236}">
                  <a16:creationId xmlns:a16="http://schemas.microsoft.com/office/drawing/2014/main" id="{BF2671FA-B8B5-42D5-AA9B-ECB66B9B150C}"/>
                </a:ext>
              </a:extLst>
            </p:cNvPr>
            <p:cNvSpPr/>
            <p:nvPr/>
          </p:nvSpPr>
          <p:spPr>
            <a:xfrm>
              <a:off x="4656077" y="1637841"/>
              <a:ext cx="2232248"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Java Application</a:t>
              </a:r>
              <a:endParaRPr lang="uk-UA" b="1" dirty="0"/>
            </a:p>
          </p:txBody>
        </p:sp>
        <p:sp>
          <p:nvSpPr>
            <p:cNvPr id="7" name="Скругленный прямоугольник 4">
              <a:extLst>
                <a:ext uri="{FF2B5EF4-FFF2-40B4-BE49-F238E27FC236}">
                  <a16:creationId xmlns:a16="http://schemas.microsoft.com/office/drawing/2014/main" id="{B2FBA182-A171-4AB0-AD75-4623663E15EF}"/>
                </a:ext>
              </a:extLst>
            </p:cNvPr>
            <p:cNvSpPr/>
            <p:nvPr/>
          </p:nvSpPr>
          <p:spPr>
            <a:xfrm>
              <a:off x="4656077" y="2704641"/>
              <a:ext cx="2232248"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JNI</a:t>
              </a:r>
              <a:endParaRPr lang="uk-UA" b="1" dirty="0"/>
            </a:p>
          </p:txBody>
        </p:sp>
        <p:sp>
          <p:nvSpPr>
            <p:cNvPr id="8" name="Скругленный прямоугольник 5">
              <a:extLst>
                <a:ext uri="{FF2B5EF4-FFF2-40B4-BE49-F238E27FC236}">
                  <a16:creationId xmlns:a16="http://schemas.microsoft.com/office/drawing/2014/main" id="{DE3EE1CB-63D0-4E2D-8AB8-0B856B70370E}"/>
                </a:ext>
              </a:extLst>
            </p:cNvPr>
            <p:cNvSpPr/>
            <p:nvPr/>
          </p:nvSpPr>
          <p:spPr>
            <a:xfrm>
              <a:off x="4656077" y="3771441"/>
              <a:ext cx="2232248"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DLL</a:t>
              </a:r>
              <a:endParaRPr lang="uk-UA" b="1" dirty="0"/>
            </a:p>
          </p:txBody>
        </p:sp>
        <p:cxnSp>
          <p:nvCxnSpPr>
            <p:cNvPr id="9" name="Прямая со стрелкой 7">
              <a:extLst>
                <a:ext uri="{FF2B5EF4-FFF2-40B4-BE49-F238E27FC236}">
                  <a16:creationId xmlns:a16="http://schemas.microsoft.com/office/drawing/2014/main" id="{2A75A502-055A-4BAC-8FC0-E0A0B362763B}"/>
                </a:ext>
              </a:extLst>
            </p:cNvPr>
            <p:cNvCxnSpPr/>
            <p:nvPr/>
          </p:nvCxnSpPr>
          <p:spPr>
            <a:xfrm>
              <a:off x="5629037" y="24299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C4804BFB-E16A-465D-86B2-60D9B8304CCF}"/>
                </a:ext>
              </a:extLst>
            </p:cNvPr>
            <p:cNvCxnSpPr/>
            <p:nvPr/>
          </p:nvCxnSpPr>
          <p:spPr>
            <a:xfrm>
              <a:off x="56466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C2081CEC-A2D7-487A-A799-B1561A087B21}"/>
                </a:ext>
              </a:extLst>
            </p:cNvPr>
            <p:cNvCxnSpPr/>
            <p:nvPr/>
          </p:nvCxnSpPr>
          <p:spPr>
            <a:xfrm flipV="1">
              <a:off x="59514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4">
              <a:extLst>
                <a:ext uri="{FF2B5EF4-FFF2-40B4-BE49-F238E27FC236}">
                  <a16:creationId xmlns:a16="http://schemas.microsoft.com/office/drawing/2014/main" id="{CC1F839E-133C-44E4-8C36-6B8C35DA6E9A}"/>
                </a:ext>
              </a:extLst>
            </p:cNvPr>
            <p:cNvCxnSpPr/>
            <p:nvPr/>
          </p:nvCxnSpPr>
          <p:spPr>
            <a:xfrm flipV="1">
              <a:off x="5946859" y="2427550"/>
              <a:ext cx="0" cy="274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9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3" name="Объект 2"/>
          <p:cNvSpPr>
            <a:spLocks noGrp="1"/>
          </p:cNvSpPr>
          <p:nvPr>
            <p:ph type="body" idx="1"/>
          </p:nvPr>
        </p:nvSpPr>
        <p:spPr/>
        <p:txBody>
          <a:bodyPr/>
          <a:lstStyle/>
          <a:p>
            <a:r>
              <a:rPr lang="en-US" sz="2000" dirty="0"/>
              <a:t>The ability to examine or modify the runtime behavior of applications</a:t>
            </a:r>
          </a:p>
          <a:p>
            <a:pPr lvl="1"/>
            <a:r>
              <a:rPr lang="en-US" sz="2000" dirty="0"/>
              <a:t>read properties</a:t>
            </a:r>
          </a:p>
          <a:p>
            <a:pPr lvl="1"/>
            <a:r>
              <a:rPr lang="en-US" sz="2000" dirty="0"/>
              <a:t>update data</a:t>
            </a:r>
          </a:p>
          <a:p>
            <a:pPr lvl="1"/>
            <a:r>
              <a:rPr lang="en-US" sz="2000" dirty="0"/>
              <a:t>change model</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53771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Рисунок 4">
            <a:extLst>
              <a:ext uri="{FF2B5EF4-FFF2-40B4-BE49-F238E27FC236}">
                <a16:creationId xmlns:a16="http://schemas.microsoft.com/office/drawing/2014/main" id="{B7E39F41-7706-4E21-8348-75C63D152A8E}"/>
              </a:ext>
            </a:extLst>
          </p:cNvPr>
          <p:cNvPicPr>
            <a:picLocks noChangeAspect="1"/>
          </p:cNvPicPr>
          <p:nvPr/>
        </p:nvPicPr>
        <p:blipFill>
          <a:blip r:embed="rId2"/>
          <a:stretch>
            <a:fillRect/>
          </a:stretch>
        </p:blipFill>
        <p:spPr>
          <a:xfrm>
            <a:off x="1097898" y="1381135"/>
            <a:ext cx="6054204" cy="3537206"/>
          </a:xfrm>
          <a:prstGeom prst="rect">
            <a:avLst/>
          </a:prstGeom>
        </p:spPr>
      </p:pic>
    </p:spTree>
    <p:extLst>
      <p:ext uri="{BB962C8B-B14F-4D97-AF65-F5344CB8AC3E}">
        <p14:creationId xmlns:p14="http://schemas.microsoft.com/office/powerpoint/2010/main" val="175360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java.lang.Class</a:t>
            </a:r>
            <a:endParaRPr lang="ru-RU" sz="2400" dirty="0"/>
          </a:p>
        </p:txBody>
      </p:sp>
      <p:sp>
        <p:nvSpPr>
          <p:cNvPr id="3" name="Объект 2"/>
          <p:cNvSpPr>
            <a:spLocks noGrp="1"/>
          </p:cNvSpPr>
          <p:nvPr>
            <p:ph type="body" idx="1"/>
          </p:nvPr>
        </p:nvSpPr>
        <p:spPr/>
        <p:txBody>
          <a:bodyPr/>
          <a:lstStyle/>
          <a:p>
            <a:r>
              <a:rPr lang="en-US" sz="2000" dirty="0"/>
              <a:t>get the metadata of a class at run time</a:t>
            </a:r>
          </a:p>
          <a:p>
            <a:r>
              <a:rPr lang="en-US" sz="2000" dirty="0"/>
              <a:t>examine and change the run time behavior of a class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60812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obtaining</a:t>
            </a:r>
            <a:endParaRPr lang="ru-RU" sz="2400" dirty="0"/>
          </a:p>
        </p:txBody>
      </p:sp>
      <p:sp>
        <p:nvSpPr>
          <p:cNvPr id="3" name="Объект 2"/>
          <p:cNvSpPr>
            <a:spLocks noGrp="1"/>
          </p:cNvSpPr>
          <p:nvPr>
            <p:ph type="body" idx="1"/>
          </p:nvPr>
        </p:nvSpPr>
        <p:spPr/>
        <p:txBody>
          <a:bodyPr/>
          <a:lstStyle/>
          <a:p>
            <a:pPr>
              <a:lnSpc>
                <a:spcPct val="150000"/>
              </a:lnSpc>
            </a:pPr>
            <a:r>
              <a:rPr lang="en-US" sz="1800" b="1" dirty="0" err="1"/>
              <a:t>forName</a:t>
            </a:r>
            <a:r>
              <a:rPr lang="en-US" sz="1800" b="1" dirty="0"/>
              <a:t>() method of Class </a:t>
            </a:r>
            <a:r>
              <a:rPr lang="en-US" sz="1800" b="1" dirty="0" err="1"/>
              <a:t>class</a:t>
            </a:r>
            <a:endParaRPr lang="en-US" sz="1800" b="1" dirty="0"/>
          </a:p>
          <a:p>
            <a:pPr lvl="1">
              <a:lnSpc>
                <a:spcPct val="150000"/>
              </a:lnSpc>
            </a:pPr>
            <a:r>
              <a:rPr lang="en-US" sz="1800" dirty="0"/>
              <a:t>Class </a:t>
            </a:r>
            <a:r>
              <a:rPr lang="en-US" sz="1800" dirty="0" err="1"/>
              <a:t>clazz</a:t>
            </a:r>
            <a:r>
              <a:rPr lang="en-US" sz="1800" dirty="0"/>
              <a:t> = </a:t>
            </a:r>
            <a:r>
              <a:rPr lang="en-US" sz="1800" dirty="0" err="1"/>
              <a:t>Class.forName</a:t>
            </a:r>
            <a:r>
              <a:rPr lang="en-US" sz="1800" dirty="0"/>
              <a:t>(“</a:t>
            </a:r>
            <a:r>
              <a:rPr lang="en-US" sz="1800" dirty="0" err="1"/>
              <a:t>org.geekhub.App</a:t>
            </a:r>
            <a:r>
              <a:rPr lang="en-US" sz="1800" dirty="0"/>
              <a:t>");</a:t>
            </a:r>
          </a:p>
          <a:p>
            <a:pPr>
              <a:lnSpc>
                <a:spcPct val="150000"/>
              </a:lnSpc>
            </a:pPr>
            <a:r>
              <a:rPr lang="en-US" sz="1800" b="1" dirty="0" err="1"/>
              <a:t>getClass</a:t>
            </a:r>
            <a:r>
              <a:rPr lang="en-US" sz="1800" b="1" dirty="0"/>
              <a:t>() method of Object class</a:t>
            </a:r>
          </a:p>
          <a:p>
            <a:pPr lvl="1">
              <a:lnSpc>
                <a:spcPct val="150000"/>
              </a:lnSpc>
            </a:pPr>
            <a:r>
              <a:rPr lang="en-US" sz="1800" dirty="0"/>
              <a:t>Class </a:t>
            </a:r>
            <a:r>
              <a:rPr lang="en-US" sz="1800" dirty="0" err="1"/>
              <a:t>clazz</a:t>
            </a:r>
            <a:r>
              <a:rPr lang="en-US" sz="1800" dirty="0"/>
              <a:t> = </a:t>
            </a:r>
            <a:r>
              <a:rPr lang="en-US" sz="1800" dirty="0" err="1"/>
              <a:t>instance.getClass</a:t>
            </a:r>
            <a:r>
              <a:rPr lang="en-US" sz="1800" dirty="0"/>
              <a:t>();</a:t>
            </a:r>
          </a:p>
          <a:p>
            <a:pPr>
              <a:lnSpc>
                <a:spcPct val="150000"/>
              </a:lnSpc>
            </a:pPr>
            <a:r>
              <a:rPr lang="en-US" sz="1800" b="1" dirty="0"/>
              <a:t>the .class syntax</a:t>
            </a:r>
          </a:p>
          <a:p>
            <a:pPr lvl="1">
              <a:lnSpc>
                <a:spcPct val="150000"/>
              </a:lnSpc>
            </a:pPr>
            <a:r>
              <a:rPr lang="en-US" sz="1800" dirty="0"/>
              <a:t>Class </a:t>
            </a:r>
            <a:r>
              <a:rPr lang="en-US" sz="1800" dirty="0" err="1"/>
              <a:t>clazz</a:t>
            </a:r>
            <a:r>
              <a:rPr lang="en-US" sz="1800" dirty="0"/>
              <a:t> = </a:t>
            </a:r>
            <a:r>
              <a:rPr lang="en-US" sz="1800" dirty="0" err="1"/>
              <a:t>App.class</a:t>
            </a:r>
            <a:endParaRPr lang="en-US" sz="1800" dirty="0"/>
          </a:p>
          <a:p>
            <a:pPr>
              <a:lnSpc>
                <a:spcPct val="150000"/>
              </a:lnSpc>
            </a:pPr>
            <a:r>
              <a:rPr lang="en-US" sz="1800" b="1" dirty="0"/>
              <a:t>By </a:t>
            </a:r>
            <a:r>
              <a:rPr lang="en-US" sz="1800" b="1" dirty="0" err="1"/>
              <a:t>classloader</a:t>
            </a:r>
            <a:endParaRPr lang="en-US" sz="18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5644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p:txBody>
          <a:bodyPr/>
          <a:lstStyle/>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newInstance</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chemeClr val="accent3"/>
                </a:solidFill>
                <a:latin typeface="Courier New" panose="02070309020205020404" pitchFamily="49" charset="0"/>
                <a:cs typeface="Courier New" panose="02070309020205020404" pitchFamily="49" charset="0"/>
              </a:rPr>
              <a:t>//requires no-</a:t>
            </a:r>
            <a:r>
              <a:rPr lang="en-US" altLang="ru-RU" sz="1100" dirty="0" err="1">
                <a:solidFill>
                  <a:schemeClr val="accent3"/>
                </a:solidFill>
                <a:latin typeface="Courier New" panose="02070309020205020404" pitchFamily="49" charset="0"/>
                <a:cs typeface="Courier New" panose="02070309020205020404" pitchFamily="49" charset="0"/>
              </a:rPr>
              <a:t>args</a:t>
            </a:r>
            <a:r>
              <a:rPr lang="en-US" altLang="ru-RU" sz="1100" dirty="0">
                <a:solidFill>
                  <a:schemeClr val="accent3"/>
                </a:solidFill>
                <a:latin typeface="Courier New" panose="02070309020205020404" pitchFamily="49" charset="0"/>
                <a:cs typeface="Courier New" panose="02070309020205020404" pitchFamily="49" charset="0"/>
              </a:rPr>
              <a:t> constructor</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getName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InstantiationException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Can</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not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instantiate</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by</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reflection</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dirty="0">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6037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p:txBody>
          <a:bodyPr/>
          <a:lstStyle/>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 = {</a:t>
            </a:r>
            <a:endParaRPr lang="en-US" altLang="ru-RU" sz="1100" dirty="0">
              <a:solidFill>
                <a:srgbClr val="00000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dirty="0" err="1">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getConstructor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constructor.newInstance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App desc</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a:t>
            </a:r>
            <a:r>
              <a:rPr lang="ru-RU" altLang="ru-RU" sz="1100" i="1" dirty="0" err="1">
                <a:solidFill>
                  <a:srgbClr val="808080"/>
                </a:solidFill>
                <a:latin typeface="Courier New" panose="02070309020205020404" pitchFamily="49" charset="0"/>
                <a:cs typeface="Courier New" panose="02070309020205020404" pitchFamily="49" charset="0"/>
              </a:rPr>
              <a:t>id</a:t>
            </a:r>
            <a:r>
              <a:rPr lang="ru-RU" altLang="ru-RU" sz="1100" i="1" dirty="0">
                <a:solidFill>
                  <a:srgbClr val="808080"/>
                </a:solidFill>
                <a:latin typeface="Courier New" panose="02070309020205020404" pitchFamily="49" charset="0"/>
                <a:cs typeface="Courier New" panose="02070309020205020404" pitchFamily="49" charset="0"/>
              </a:rPr>
              <a:t>=1, </a:t>
            </a:r>
            <a:r>
              <a:rPr lang="ru-RU" altLang="ru-RU" sz="1100" i="1" dirty="0" err="1">
                <a:solidFill>
                  <a:srgbClr val="808080"/>
                </a:solidFill>
                <a:latin typeface="Courier New" panose="02070309020205020404" pitchFamily="49" charset="0"/>
                <a:cs typeface="Courier New" panose="02070309020205020404" pitchFamily="49" charset="0"/>
              </a:rPr>
              <a:t>name</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description</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‘Some App desc’</a:t>
            </a:r>
            <a:r>
              <a:rPr lang="ru-RU" altLang="ru-RU" sz="1100" i="1" dirty="0">
                <a:solidFill>
                  <a:srgbClr val="80808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e.getMessage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417253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fields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fields, but excludes inherited fields</a:t>
            </a:r>
          </a:p>
          <a:p>
            <a:pPr marL="114300" indent="0">
              <a:buNone/>
            </a:pPr>
            <a:endParaRPr lang="en-US" sz="1100" dirty="0"/>
          </a:p>
          <a:p>
            <a:pPr marL="114300" indent="0">
              <a:buNone/>
            </a:pPr>
            <a:endParaRPr lang="en-US" sz="1100" dirty="0"/>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044788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Fields</a:t>
            </a:r>
            <a:endParaRPr lang="ru-RU" sz="2400" dirty="0"/>
          </a:p>
        </p:txBody>
      </p:sp>
      <p:sp>
        <p:nvSpPr>
          <p:cNvPr id="3" name="Объект 2"/>
          <p:cNvSpPr>
            <a:spLocks noGrp="1"/>
          </p:cNvSpPr>
          <p:nvPr>
            <p:ph type="body" idx="1"/>
          </p:nvPr>
        </p:nvSpPr>
        <p:spPr/>
        <p:txBody>
          <a:bodyPr/>
          <a:lstStyle/>
          <a:p>
            <a:r>
              <a:rPr lang="en-US" sz="2000" dirty="0"/>
              <a:t>includes all the public fields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1002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E875C0-634B-C24F-A174-445860D9943A}"/>
              </a:ext>
            </a:extLst>
          </p:cNvPr>
          <p:cNvSpPr>
            <a:spLocks noGrp="1"/>
          </p:cNvSpPr>
          <p:nvPr>
            <p:ph type="title"/>
          </p:nvPr>
        </p:nvSpPr>
        <p:spPr/>
        <p:txBody>
          <a:bodyPr/>
          <a:lstStyle/>
          <a:p>
            <a:r>
              <a:rPr lang="en-US" sz="2400" dirty="0"/>
              <a:t>Lesson goals</a:t>
            </a:r>
          </a:p>
        </p:txBody>
      </p:sp>
      <p:sp>
        <p:nvSpPr>
          <p:cNvPr id="6" name="Text Placeholder 5">
            <a:extLst>
              <a:ext uri="{FF2B5EF4-FFF2-40B4-BE49-F238E27FC236}">
                <a16:creationId xmlns:a16="http://schemas.microsoft.com/office/drawing/2014/main" id="{DE02E9C1-4387-3242-83A3-46A4979A5769}"/>
              </a:ext>
            </a:extLst>
          </p:cNvPr>
          <p:cNvSpPr>
            <a:spLocks noGrp="1"/>
          </p:cNvSpPr>
          <p:nvPr>
            <p:ph type="body" idx="1"/>
          </p:nvPr>
        </p:nvSpPr>
        <p:spPr/>
        <p:txBody>
          <a:bodyPr/>
          <a:lstStyle/>
          <a:p>
            <a:r>
              <a:rPr lang="en-US" dirty="0"/>
              <a:t>JVM and Memory</a:t>
            </a:r>
          </a:p>
          <a:p>
            <a:r>
              <a:rPr lang="en-US" dirty="0" err="1"/>
              <a:t>java.lang.reflect</a:t>
            </a:r>
            <a:endParaRPr lang="en-US" dirty="0"/>
          </a:p>
          <a:p>
            <a:r>
              <a:rPr lang="en-US" dirty="0" err="1"/>
              <a:t>java.lang.annotation</a:t>
            </a:r>
            <a:endParaRPr lang="en-US" dirty="0"/>
          </a:p>
        </p:txBody>
      </p:sp>
      <p:sp>
        <p:nvSpPr>
          <p:cNvPr id="2" name="Місце для номера слайда 1">
            <a:extLst>
              <a:ext uri="{FF2B5EF4-FFF2-40B4-BE49-F238E27FC236}">
                <a16:creationId xmlns:a16="http://schemas.microsoft.com/office/drawing/2014/main" id="{D555624C-A575-412C-915F-C43867A1CE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44725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methods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methods, but excluding inherited methods</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20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39325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Methods</a:t>
            </a:r>
            <a:endParaRPr lang="ru-RU" sz="2400" dirty="0"/>
          </a:p>
        </p:txBody>
      </p:sp>
      <p:sp>
        <p:nvSpPr>
          <p:cNvPr id="3" name="Объект 2"/>
          <p:cNvSpPr>
            <a:spLocks noGrp="1"/>
          </p:cNvSpPr>
          <p:nvPr>
            <p:ph type="body" idx="1"/>
          </p:nvPr>
        </p:nvSpPr>
        <p:spPr/>
        <p:txBody>
          <a:bodyPr/>
          <a:lstStyle/>
          <a:p>
            <a:r>
              <a:rPr lang="en-US" sz="2000" dirty="0"/>
              <a:t>includes all the public methods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65745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field update</a:t>
            </a:r>
            <a:endParaRPr lang="ru-RU" sz="2400" dirty="0"/>
          </a:p>
        </p:txBody>
      </p:sp>
      <p:sp>
        <p:nvSpPr>
          <p:cNvPr id="3" name="Объект 2"/>
          <p:cNvSpPr>
            <a:spLocks noGrp="1"/>
          </p:cNvSpPr>
          <p:nvPr>
            <p:ph type="body" idx="1"/>
          </p:nvPr>
        </p:nvSpPr>
        <p:spPr/>
        <p:txBody>
          <a:bodyPr/>
          <a:lstStyle/>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userClass.getDeclaredField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nameField.setAccessible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nameField.set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NoSuchFieldException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36450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method invocation</a:t>
            </a:r>
            <a:endParaRPr lang="ru-RU" sz="2400" dirty="0"/>
          </a:p>
        </p:txBody>
      </p:sp>
      <p:sp>
        <p:nvSpPr>
          <p:cNvPr id="3" name="Объект 2"/>
          <p:cNvSpPr>
            <a:spLocks noGrp="1"/>
          </p:cNvSpPr>
          <p:nvPr>
            <p:ph type="body" idx="1"/>
          </p:nvPr>
        </p:nvSpPr>
        <p:spPr/>
        <p:txBody>
          <a:bodyPr/>
          <a:lstStyle/>
          <a:p>
            <a:pPr marL="0" lvl="0" indent="0" eaLnBrk="0" fontAlgn="base" hangingPunct="0">
              <a:lnSpc>
                <a:spcPct val="150000"/>
              </a:lnSpc>
              <a:spcBef>
                <a:spcPct val="0"/>
              </a:spcBef>
              <a:spcAft>
                <a:spcPct val="0"/>
              </a:spcAft>
              <a:buClrTx/>
              <a:buSzTx/>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s</a:t>
            </a:r>
            <a:r>
              <a:rPr lang="ru-RU" altLang="ru-RU" sz="1100" dirty="0" err="1">
                <a:solidFill>
                  <a:srgbClr val="000000"/>
                </a:solidFill>
                <a:latin typeface="Courier New" panose="02070309020205020404" pitchFamily="49" charset="0"/>
                <a:cs typeface="Courier New" panose="02070309020205020404" pitchFamily="49" charset="0"/>
              </a:rPr>
              <a:t>etter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userClass.getDeclaredMethod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setName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i="1" u="sng"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nameSetter.setAccessible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i="1" u="sng"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nameSetter.invoke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NoSuchMethodException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InvocationTargetException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169690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@Deprecated</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@Override</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SuppressWarnings</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FunctionalInterface</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ru-RU" altLang="ru-RU" sz="2000" dirty="0">
                <a:solidFill>
                  <a:schemeClr val="accent4">
                    <a:lumMod val="75000"/>
                  </a:schemeClr>
                </a:solidFill>
                <a:latin typeface="Courier New" panose="02070309020205020404" pitchFamily="49" charset="0"/>
                <a:cs typeface="Courier New" panose="02070309020205020404" pitchFamily="49" charset="0"/>
              </a:rPr>
              <a:t>@</a:t>
            </a:r>
            <a:r>
              <a:rPr lang="ru-RU" altLang="ru-RU" sz="2000" dirty="0" err="1">
                <a:solidFill>
                  <a:schemeClr val="accent4">
                    <a:lumMod val="75000"/>
                  </a:schemeClr>
                </a:solidFill>
                <a:latin typeface="Courier New" panose="02070309020205020404" pitchFamily="49" charset="0"/>
                <a:cs typeface="Courier New" panose="02070309020205020404" pitchFamily="49" charset="0"/>
              </a:rPr>
              <a:t>NonNull</a:t>
            </a:r>
            <a:endParaRPr lang="en-US" altLang="ru-RU"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altLang="ru-RU" sz="2000" dirty="0">
                <a:solidFill>
                  <a:schemeClr val="accent4">
                    <a:lumMod val="75000"/>
                  </a:schemeClr>
                </a:solidFill>
                <a:latin typeface="Courier New" panose="02070309020205020404" pitchFamily="49" charset="0"/>
                <a:cs typeface="Courier New" panose="02070309020205020404" pitchFamily="49" charset="0"/>
              </a:rPr>
              <a:t>…</a:t>
            </a:r>
            <a:endParaRPr lang="ru-RU" altLang="ru-RU" sz="20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04069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RetentionPolicy</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Рисунок 4">
            <a:extLst>
              <a:ext uri="{FF2B5EF4-FFF2-40B4-BE49-F238E27FC236}">
                <a16:creationId xmlns:a16="http://schemas.microsoft.com/office/drawing/2014/main" id="{CAA64353-074C-4F29-A7AF-D58B5BC5E4FC}"/>
              </a:ext>
            </a:extLst>
          </p:cNvPr>
          <p:cNvPicPr>
            <a:picLocks noChangeAspect="1"/>
          </p:cNvPicPr>
          <p:nvPr/>
        </p:nvPicPr>
        <p:blipFill>
          <a:blip r:embed="rId2"/>
          <a:stretch>
            <a:fillRect/>
          </a:stretch>
        </p:blipFill>
        <p:spPr>
          <a:xfrm>
            <a:off x="1538977" y="2051040"/>
            <a:ext cx="6066046" cy="2645893"/>
          </a:xfrm>
          <a:prstGeom prst="rect">
            <a:avLst/>
          </a:prstGeom>
        </p:spPr>
      </p:pic>
    </p:spTree>
    <p:extLst>
      <p:ext uri="{BB962C8B-B14F-4D97-AF65-F5344CB8AC3E}">
        <p14:creationId xmlns:p14="http://schemas.microsoft.com/office/powerpoint/2010/main" val="3477580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ElementType</a:t>
            </a:r>
            <a:endParaRPr lang="ru-RU" sz="2400" dirty="0"/>
          </a:p>
        </p:txBody>
      </p:sp>
      <p:pic>
        <p:nvPicPr>
          <p:cNvPr id="4" name="Рисунок 3">
            <a:extLst>
              <a:ext uri="{FF2B5EF4-FFF2-40B4-BE49-F238E27FC236}">
                <a16:creationId xmlns:a16="http://schemas.microsoft.com/office/drawing/2014/main" id="{7FB4B47B-06CF-4C01-AF82-ADEC31011E82}"/>
              </a:ext>
            </a:extLst>
          </p:cNvPr>
          <p:cNvPicPr>
            <a:picLocks noChangeAspect="1"/>
          </p:cNvPicPr>
          <p:nvPr/>
        </p:nvPicPr>
        <p:blipFill>
          <a:blip r:embed="rId2"/>
          <a:stretch>
            <a:fillRect/>
          </a:stretch>
        </p:blipFill>
        <p:spPr>
          <a:xfrm>
            <a:off x="1487156" y="1215788"/>
            <a:ext cx="6169687" cy="3637895"/>
          </a:xfrm>
          <a:prstGeom prst="rect">
            <a:avLst/>
          </a:prstGeom>
        </p:spPr>
      </p:pic>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169260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Target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ElementType.</a:t>
            </a:r>
            <a:r>
              <a:rPr lang="ru-RU" altLang="ru-RU" sz="1100" b="1" i="1" dirty="0" err="1">
                <a:solidFill>
                  <a:srgbClr val="660E7A"/>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Retention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RetentionPolicy.</a:t>
            </a:r>
            <a:r>
              <a:rPr lang="ru-RU" altLang="ru-RU" sz="1100" b="1" i="1" dirty="0" err="1">
                <a:solidFill>
                  <a:srgbClr val="660E7A"/>
                </a:solidFill>
                <a:latin typeface="Courier New" panose="02070309020205020404" pitchFamily="49" charset="0"/>
                <a:cs typeface="Courier New" panose="02070309020205020404" pitchFamily="49" charset="0"/>
              </a:rPr>
              <a:t>RUNTIME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public</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interface</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8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default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sz="11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53464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69850" lvl="0" indent="0" eaLnBrk="0" fontAlgn="base" hangingPunct="0">
              <a:lnSpc>
                <a:spcPct val="150000"/>
              </a:lnSpc>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ApiClass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required</a:t>
            </a:r>
            <a:r>
              <a:rPr lang="en-US"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attributes</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are missed</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api0(){}</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en-US" altLang="ru-RU" sz="1100" dirty="0">
                <a:solidFill>
                  <a:srgbClr val="808000"/>
                </a:solidFill>
                <a:latin typeface="Courier New" panose="02070309020205020404" pitchFamily="49" charset="0"/>
                <a:cs typeface="Courier New" panose="02070309020205020404" pitchFamily="49" charset="0"/>
              </a:rPr>
              <a:t>Deprecated</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api1(){}</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3</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description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api2(){}</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wrong</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target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element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type</a:t>
            </a:r>
            <a:r>
              <a:rPr lang="ru-RU" altLang="ru-RU" sz="1100" i="1" dirty="0">
                <a:solidFill>
                  <a:srgbClr val="808080"/>
                </a:solidFill>
                <a:latin typeface="Courier New" panose="02070309020205020404" pitchFamily="49" charset="0"/>
                <a:cs typeface="Courier New" panose="02070309020205020404" pitchFamily="49" charset="0"/>
              </a:rPr>
              <a:t> </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ApiClass2 {}</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43676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Рисунок 4">
            <a:extLst>
              <a:ext uri="{FF2B5EF4-FFF2-40B4-BE49-F238E27FC236}">
                <a16:creationId xmlns:a16="http://schemas.microsoft.com/office/drawing/2014/main" id="{A3681155-E206-4CA5-852B-F1394797144D}"/>
              </a:ext>
            </a:extLst>
          </p:cNvPr>
          <p:cNvPicPr>
            <a:picLocks noChangeAspect="1"/>
          </p:cNvPicPr>
          <p:nvPr/>
        </p:nvPicPr>
        <p:blipFill>
          <a:blip r:embed="rId2"/>
          <a:stretch>
            <a:fillRect/>
          </a:stretch>
        </p:blipFill>
        <p:spPr>
          <a:xfrm>
            <a:off x="1261580" y="1990739"/>
            <a:ext cx="5726840" cy="2706194"/>
          </a:xfrm>
          <a:prstGeom prst="rect">
            <a:avLst/>
          </a:prstGeom>
        </p:spPr>
      </p:pic>
    </p:spTree>
    <p:extLst>
      <p:ext uri="{BB962C8B-B14F-4D97-AF65-F5344CB8AC3E}">
        <p14:creationId xmlns:p14="http://schemas.microsoft.com/office/powerpoint/2010/main" val="410734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Загнутый угол 4">
            <a:extLst>
              <a:ext uri="{FF2B5EF4-FFF2-40B4-BE49-F238E27FC236}">
                <a16:creationId xmlns:a16="http://schemas.microsoft.com/office/drawing/2014/main" id="{DD609DC6-7A05-4500-B966-4867E2B8DBFC}"/>
              </a:ext>
            </a:extLst>
          </p:cNvPr>
          <p:cNvSpPr/>
          <p:nvPr/>
        </p:nvSpPr>
        <p:spPr>
          <a:xfrm>
            <a:off x="3389575" y="1169734"/>
            <a:ext cx="801782" cy="389523"/>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*.class</a:t>
            </a:r>
            <a:endParaRPr lang="uk-UA" dirty="0"/>
          </a:p>
        </p:txBody>
      </p:sp>
      <p:sp>
        <p:nvSpPr>
          <p:cNvPr id="7" name="Скругленный прямоугольник 5">
            <a:extLst>
              <a:ext uri="{FF2B5EF4-FFF2-40B4-BE49-F238E27FC236}">
                <a16:creationId xmlns:a16="http://schemas.microsoft.com/office/drawing/2014/main" id="{574764F4-A356-4620-AF37-8C1754F9F26E}"/>
              </a:ext>
            </a:extLst>
          </p:cNvPr>
          <p:cNvSpPr/>
          <p:nvPr/>
        </p:nvSpPr>
        <p:spPr>
          <a:xfrm>
            <a:off x="5131196" y="1163092"/>
            <a:ext cx="1757129" cy="388133"/>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CLASS LOADER</a:t>
            </a:r>
            <a:endParaRPr lang="uk-UA" b="1" dirty="0"/>
          </a:p>
        </p:txBody>
      </p:sp>
      <p:sp>
        <p:nvSpPr>
          <p:cNvPr id="8" name="Скругленный прямоугольник 7">
            <a:extLst>
              <a:ext uri="{FF2B5EF4-FFF2-40B4-BE49-F238E27FC236}">
                <a16:creationId xmlns:a16="http://schemas.microsoft.com/office/drawing/2014/main" id="{BEBB2E03-FA7D-4907-B08D-88DC822FA98E}"/>
              </a:ext>
            </a:extLst>
          </p:cNvPr>
          <p:cNvSpPr/>
          <p:nvPr/>
        </p:nvSpPr>
        <p:spPr>
          <a:xfrm>
            <a:off x="747925" y="1842688"/>
            <a:ext cx="6140400" cy="1638182"/>
          </a:xfrm>
          <a:prstGeom prst="roundRect">
            <a:avLst>
              <a:gd name="adj" fmla="val 5814"/>
            </a:avLst>
          </a:prstGeom>
          <a:effectLst/>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Runtime Data Area</a:t>
            </a:r>
            <a:endParaRPr lang="uk-UA" dirty="0"/>
          </a:p>
        </p:txBody>
      </p:sp>
      <p:sp>
        <p:nvSpPr>
          <p:cNvPr id="9" name="Прямоугольник 6">
            <a:extLst>
              <a:ext uri="{FF2B5EF4-FFF2-40B4-BE49-F238E27FC236}">
                <a16:creationId xmlns:a16="http://schemas.microsoft.com/office/drawing/2014/main" id="{A4681849-04DC-42C3-9AC9-8D2F6B6F6C72}"/>
              </a:ext>
            </a:extLst>
          </p:cNvPr>
          <p:cNvSpPr/>
          <p:nvPr/>
        </p:nvSpPr>
        <p:spPr>
          <a:xfrm>
            <a:off x="936028" y="2145180"/>
            <a:ext cx="1475131" cy="1033198"/>
          </a:xfrm>
          <a:prstGeom prst="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a:t>Heap Memory</a:t>
            </a:r>
            <a:endParaRPr lang="uk-UA" dirty="0"/>
          </a:p>
        </p:txBody>
      </p:sp>
      <p:sp>
        <p:nvSpPr>
          <p:cNvPr id="10" name="Прямоугольник 9">
            <a:extLst>
              <a:ext uri="{FF2B5EF4-FFF2-40B4-BE49-F238E27FC236}">
                <a16:creationId xmlns:a16="http://schemas.microsoft.com/office/drawing/2014/main" id="{F12E6C33-ECE6-4F10-A0B4-7A637626790E}"/>
              </a:ext>
            </a:extLst>
          </p:cNvPr>
          <p:cNvSpPr/>
          <p:nvPr/>
        </p:nvSpPr>
        <p:spPr>
          <a:xfrm>
            <a:off x="3021383" y="2141164"/>
            <a:ext cx="3548657" cy="1033198"/>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lstStyle/>
          <a:p>
            <a:r>
              <a:rPr lang="en-US" dirty="0"/>
              <a:t>Non-heap Memory</a:t>
            </a:r>
            <a:endParaRPr lang="uk-UA" dirty="0"/>
          </a:p>
        </p:txBody>
      </p:sp>
      <p:sp>
        <p:nvSpPr>
          <p:cNvPr id="11" name="Скругленный прямоугольник 11">
            <a:extLst>
              <a:ext uri="{FF2B5EF4-FFF2-40B4-BE49-F238E27FC236}">
                <a16:creationId xmlns:a16="http://schemas.microsoft.com/office/drawing/2014/main" id="{2ED7CDED-5337-41BF-B84C-82C155F4BC4D}"/>
              </a:ext>
            </a:extLst>
          </p:cNvPr>
          <p:cNvSpPr/>
          <p:nvPr/>
        </p:nvSpPr>
        <p:spPr>
          <a:xfrm>
            <a:off x="3218252" y="2554571"/>
            <a:ext cx="1144428" cy="3363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 Stack</a:t>
            </a:r>
            <a:endParaRPr lang="uk-UA" dirty="0"/>
          </a:p>
        </p:txBody>
      </p:sp>
      <p:sp>
        <p:nvSpPr>
          <p:cNvPr id="12" name="Скругленный прямоугольник 12">
            <a:extLst>
              <a:ext uri="{FF2B5EF4-FFF2-40B4-BE49-F238E27FC236}">
                <a16:creationId xmlns:a16="http://schemas.microsoft.com/office/drawing/2014/main" id="{CCDA49CC-53CF-45DC-9883-FA88BD194B49}"/>
              </a:ext>
            </a:extLst>
          </p:cNvPr>
          <p:cNvSpPr/>
          <p:nvPr/>
        </p:nvSpPr>
        <p:spPr>
          <a:xfrm>
            <a:off x="4572000" y="2554571"/>
            <a:ext cx="1892311" cy="31918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Native method stack</a:t>
            </a:r>
            <a:endParaRPr lang="uk-UA" dirty="0"/>
          </a:p>
        </p:txBody>
      </p:sp>
      <p:sp>
        <p:nvSpPr>
          <p:cNvPr id="13" name="10-конечная звезда 8">
            <a:extLst>
              <a:ext uri="{FF2B5EF4-FFF2-40B4-BE49-F238E27FC236}">
                <a16:creationId xmlns:a16="http://schemas.microsoft.com/office/drawing/2014/main" id="{13A5B4A8-203C-43C7-8475-A4391B3D1BDF}"/>
              </a:ext>
            </a:extLst>
          </p:cNvPr>
          <p:cNvSpPr/>
          <p:nvPr/>
        </p:nvSpPr>
        <p:spPr>
          <a:xfrm>
            <a:off x="1922230" y="2657763"/>
            <a:ext cx="648072" cy="688128"/>
          </a:xfrm>
          <a:prstGeom prst="star1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GC</a:t>
            </a:r>
            <a:endParaRPr lang="uk-UA" dirty="0"/>
          </a:p>
        </p:txBody>
      </p:sp>
      <p:sp>
        <p:nvSpPr>
          <p:cNvPr id="14" name="Скругленный прямоугольник 15">
            <a:extLst>
              <a:ext uri="{FF2B5EF4-FFF2-40B4-BE49-F238E27FC236}">
                <a16:creationId xmlns:a16="http://schemas.microsoft.com/office/drawing/2014/main" id="{CC2BCB4A-D20A-4FED-83AD-46A93790EA72}"/>
              </a:ext>
            </a:extLst>
          </p:cNvPr>
          <p:cNvSpPr/>
          <p:nvPr/>
        </p:nvSpPr>
        <p:spPr>
          <a:xfrm>
            <a:off x="747925" y="3779346"/>
            <a:ext cx="166323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Execution Engine</a:t>
            </a:r>
            <a:endParaRPr lang="uk-UA" dirty="0"/>
          </a:p>
        </p:txBody>
      </p:sp>
      <p:sp>
        <p:nvSpPr>
          <p:cNvPr id="17" name="Скругленный прямоугольник 17">
            <a:extLst>
              <a:ext uri="{FF2B5EF4-FFF2-40B4-BE49-F238E27FC236}">
                <a16:creationId xmlns:a16="http://schemas.microsoft.com/office/drawing/2014/main" id="{47B8B5AE-3D7E-47B3-82AD-690AC1DB4AE9}"/>
              </a:ext>
            </a:extLst>
          </p:cNvPr>
          <p:cNvSpPr/>
          <p:nvPr/>
        </p:nvSpPr>
        <p:spPr>
          <a:xfrm>
            <a:off x="3174640" y="3779346"/>
            <a:ext cx="1567749"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Native Interface</a:t>
            </a:r>
            <a:endParaRPr lang="uk-UA" dirty="0"/>
          </a:p>
        </p:txBody>
      </p:sp>
      <p:sp>
        <p:nvSpPr>
          <p:cNvPr id="18" name="Загнутый угол 18">
            <a:extLst>
              <a:ext uri="{FF2B5EF4-FFF2-40B4-BE49-F238E27FC236}">
                <a16:creationId xmlns:a16="http://schemas.microsoft.com/office/drawing/2014/main" id="{84627458-048D-4448-AC2C-0B19690B646E}"/>
              </a:ext>
            </a:extLst>
          </p:cNvPr>
          <p:cNvSpPr/>
          <p:nvPr/>
        </p:nvSpPr>
        <p:spPr>
          <a:xfrm>
            <a:off x="5505870" y="3779346"/>
            <a:ext cx="1382455" cy="792088"/>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Native Libs</a:t>
            </a:r>
          </a:p>
          <a:p>
            <a:pPr algn="ctr"/>
            <a:r>
              <a:rPr lang="en-US" dirty="0"/>
              <a:t>*.</a:t>
            </a:r>
            <a:r>
              <a:rPr lang="en-US" dirty="0" err="1"/>
              <a:t>dll</a:t>
            </a:r>
            <a:endParaRPr lang="uk-UA" dirty="0"/>
          </a:p>
        </p:txBody>
      </p:sp>
      <p:sp>
        <p:nvSpPr>
          <p:cNvPr id="19" name="Стрілка: вправо 18">
            <a:extLst>
              <a:ext uri="{FF2B5EF4-FFF2-40B4-BE49-F238E27FC236}">
                <a16:creationId xmlns:a16="http://schemas.microsoft.com/office/drawing/2014/main" id="{F69C1112-F83E-4CEF-8904-692D79FAD288}"/>
              </a:ext>
            </a:extLst>
          </p:cNvPr>
          <p:cNvSpPr/>
          <p:nvPr/>
        </p:nvSpPr>
        <p:spPr>
          <a:xfrm>
            <a:off x="4191357" y="1288473"/>
            <a:ext cx="939839" cy="129969"/>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Стрілка: униз 19">
            <a:extLst>
              <a:ext uri="{FF2B5EF4-FFF2-40B4-BE49-F238E27FC236}">
                <a16:creationId xmlns:a16="http://schemas.microsoft.com/office/drawing/2014/main" id="{E1E939CE-D709-4BC7-9646-EBDA91566847}"/>
              </a:ext>
            </a:extLst>
          </p:cNvPr>
          <p:cNvSpPr/>
          <p:nvPr/>
        </p:nvSpPr>
        <p:spPr>
          <a:xfrm>
            <a:off x="5955727" y="1559257"/>
            <a:ext cx="133346" cy="275399"/>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Стрілка: угору-вниз 20">
            <a:extLst>
              <a:ext uri="{FF2B5EF4-FFF2-40B4-BE49-F238E27FC236}">
                <a16:creationId xmlns:a16="http://schemas.microsoft.com/office/drawing/2014/main" id="{EB1608C1-C520-405B-8080-060079D64627}"/>
              </a:ext>
            </a:extLst>
          </p:cNvPr>
          <p:cNvSpPr/>
          <p:nvPr/>
        </p:nvSpPr>
        <p:spPr>
          <a:xfrm>
            <a:off x="1531608"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Стрілка: угору-вниз 21">
            <a:extLst>
              <a:ext uri="{FF2B5EF4-FFF2-40B4-BE49-F238E27FC236}">
                <a16:creationId xmlns:a16="http://schemas.microsoft.com/office/drawing/2014/main" id="{CAA64D9B-9517-4747-98A8-6855268E3ADF}"/>
              </a:ext>
            </a:extLst>
          </p:cNvPr>
          <p:cNvSpPr/>
          <p:nvPr/>
        </p:nvSpPr>
        <p:spPr>
          <a:xfrm>
            <a:off x="3910580"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Стрілка: вправо 22">
            <a:extLst>
              <a:ext uri="{FF2B5EF4-FFF2-40B4-BE49-F238E27FC236}">
                <a16:creationId xmlns:a16="http://schemas.microsoft.com/office/drawing/2014/main" id="{BBD2216E-2B49-43AD-9EBE-A38A7C0478A0}"/>
              </a:ext>
            </a:extLst>
          </p:cNvPr>
          <p:cNvSpPr/>
          <p:nvPr/>
        </p:nvSpPr>
        <p:spPr>
          <a:xfrm>
            <a:off x="2411159" y="4102620"/>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Стрілка: вправо 23">
            <a:extLst>
              <a:ext uri="{FF2B5EF4-FFF2-40B4-BE49-F238E27FC236}">
                <a16:creationId xmlns:a16="http://schemas.microsoft.com/office/drawing/2014/main" id="{FCCA1593-9961-4215-84EF-2906452870C7}"/>
              </a:ext>
            </a:extLst>
          </p:cNvPr>
          <p:cNvSpPr/>
          <p:nvPr/>
        </p:nvSpPr>
        <p:spPr>
          <a:xfrm>
            <a:off x="4742389" y="4102619"/>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46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5" name="Рисунок 4">
            <a:extLst>
              <a:ext uri="{FF2B5EF4-FFF2-40B4-BE49-F238E27FC236}">
                <a16:creationId xmlns:a16="http://schemas.microsoft.com/office/drawing/2014/main" id="{8670A5FC-9C84-4C19-A67D-BA8366F9B8A7}"/>
              </a:ext>
            </a:extLst>
          </p:cNvPr>
          <p:cNvPicPr>
            <a:picLocks noChangeAspect="1"/>
          </p:cNvPicPr>
          <p:nvPr/>
        </p:nvPicPr>
        <p:blipFill>
          <a:blip r:embed="rId2"/>
          <a:stretch>
            <a:fillRect/>
          </a:stretch>
        </p:blipFill>
        <p:spPr>
          <a:xfrm>
            <a:off x="1261580" y="1857335"/>
            <a:ext cx="5726840" cy="2839598"/>
          </a:xfrm>
          <a:prstGeom prst="rect">
            <a:avLst/>
          </a:prstGeom>
        </p:spPr>
      </p:pic>
    </p:spTree>
    <p:extLst>
      <p:ext uri="{BB962C8B-B14F-4D97-AF65-F5344CB8AC3E}">
        <p14:creationId xmlns:p14="http://schemas.microsoft.com/office/powerpoint/2010/main" val="3819373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Homework</a:t>
            </a:r>
            <a:endParaRPr lang="ru-RU" sz="24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050" dirty="0"/>
              <a:t>Implement your own annotations: </a:t>
            </a:r>
          </a:p>
          <a:p>
            <a:pPr lvl="1">
              <a:lnSpc>
                <a:spcPct val="150000"/>
              </a:lnSpc>
            </a:pPr>
            <a:r>
              <a:rPr lang="en-US" sz="1050" b="1" i="1" dirty="0"/>
              <a:t>@Codec(algorithm = </a:t>
            </a:r>
            <a:r>
              <a:rPr lang="en-US" sz="1050" b="1" i="1" dirty="0" err="1"/>
              <a:t>Algorithms.MORSE</a:t>
            </a:r>
            <a:r>
              <a:rPr lang="en-US" sz="1050" b="1" i="1" dirty="0"/>
              <a:t>/</a:t>
            </a:r>
            <a:r>
              <a:rPr lang="en-US" sz="1050" b="1" i="1" dirty="0" err="1"/>
              <a:t>Algorithms.CAESAR</a:t>
            </a:r>
            <a:r>
              <a:rPr lang="en-US" sz="1050" b="1" i="1" dirty="0"/>
              <a:t>/…) </a:t>
            </a:r>
            <a:r>
              <a:rPr lang="en-US" sz="1050" dirty="0"/>
              <a:t>– add this annotation to all codec classes with algorithm name specified</a:t>
            </a:r>
          </a:p>
          <a:p>
            <a:pPr lvl="1">
              <a:lnSpc>
                <a:spcPct val="150000"/>
              </a:lnSpc>
            </a:pPr>
            <a:r>
              <a:rPr lang="en-US" sz="1050" b="1" i="1" dirty="0"/>
              <a:t>@Key – </a:t>
            </a:r>
            <a:r>
              <a:rPr lang="en-US" sz="1050" dirty="0"/>
              <a:t>(can be applied for </a:t>
            </a:r>
            <a:r>
              <a:rPr lang="en-US" sz="1050" dirty="0" err="1"/>
              <a:t>Vigenere</a:t>
            </a:r>
            <a:r>
              <a:rPr lang="en-US" sz="1050" dirty="0"/>
              <a:t> only)</a:t>
            </a:r>
            <a:endParaRPr lang="en-US" sz="1050" b="1" i="1" dirty="0"/>
          </a:p>
          <a:p>
            <a:pPr lvl="1">
              <a:lnSpc>
                <a:spcPct val="150000"/>
              </a:lnSpc>
            </a:pPr>
            <a:r>
              <a:rPr lang="en-US" sz="1050" b="1" i="1"/>
              <a:t>@</a:t>
            </a:r>
            <a:r>
              <a:rPr lang="en-US" sz="1050" b="1" i="1" dirty="0"/>
              <a:t>Shift - </a:t>
            </a:r>
            <a:r>
              <a:rPr lang="en-US" sz="1050" dirty="0"/>
              <a:t>(can be applied for Caesar only)</a:t>
            </a:r>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1222869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Homework</a:t>
            </a:r>
            <a:endParaRPr lang="ru-RU" sz="24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050" dirty="0"/>
              <a:t>Change implementation of </a:t>
            </a:r>
            <a:r>
              <a:rPr lang="en-US" sz="1050" dirty="0" err="1"/>
              <a:t>DecodersFactory</a:t>
            </a:r>
            <a:r>
              <a:rPr lang="en-US" sz="1050" dirty="0"/>
              <a:t> and </a:t>
            </a:r>
            <a:r>
              <a:rPr lang="en-US" sz="1050" dirty="0" err="1"/>
              <a:t>EncodersFactory</a:t>
            </a:r>
            <a:r>
              <a:rPr lang="en-US" sz="1050" dirty="0"/>
              <a:t>:</a:t>
            </a:r>
          </a:p>
          <a:p>
            <a:pPr lvl="1">
              <a:lnSpc>
                <a:spcPct val="150000"/>
              </a:lnSpc>
            </a:pPr>
            <a:r>
              <a:rPr lang="en-US" sz="1050" dirty="0"/>
              <a:t>Remove switch statement</a:t>
            </a:r>
          </a:p>
          <a:p>
            <a:pPr lvl="1">
              <a:lnSpc>
                <a:spcPct val="150000"/>
              </a:lnSpc>
            </a:pPr>
            <a:r>
              <a:rPr lang="en-US" sz="1050" dirty="0"/>
              <a:t>Find class marked by </a:t>
            </a:r>
            <a:r>
              <a:rPr lang="en-US" sz="1050" b="1" i="1" dirty="0"/>
              <a:t>@Codec </a:t>
            </a:r>
            <a:r>
              <a:rPr lang="en-US" sz="1050" i="1" dirty="0"/>
              <a:t>annotation with </a:t>
            </a:r>
            <a:r>
              <a:rPr lang="en-US" sz="1050" b="1" i="1" dirty="0"/>
              <a:t>algorithm = {specified algorithm} </a:t>
            </a:r>
            <a:r>
              <a:rPr lang="en-US" sz="1050" dirty="0"/>
              <a:t>and implements Decoder/Encoder interface using Reflection API</a:t>
            </a:r>
          </a:p>
          <a:p>
            <a:pPr lvl="1">
              <a:lnSpc>
                <a:spcPct val="150000"/>
              </a:lnSpc>
            </a:pPr>
            <a:r>
              <a:rPr lang="en-US" sz="1050" dirty="0"/>
              <a:t>Create instance of found class by no-</a:t>
            </a:r>
            <a:r>
              <a:rPr lang="en-US" sz="1050" dirty="0" err="1"/>
              <a:t>arg</a:t>
            </a:r>
            <a:r>
              <a:rPr lang="en-US" sz="1050" dirty="0"/>
              <a:t> constructor using Reflection API</a:t>
            </a:r>
          </a:p>
          <a:p>
            <a:pPr lvl="1">
              <a:lnSpc>
                <a:spcPct val="150000"/>
              </a:lnSpc>
            </a:pPr>
            <a:r>
              <a:rPr lang="en-US" sz="1050" dirty="0"/>
              <a:t>Set values of key/shift (where appliable) from properties using Reflection API (key/shift should be marked by appropriate annotation)</a:t>
            </a:r>
          </a:p>
          <a:p>
            <a:pPr lvl="1">
              <a:lnSpc>
                <a:spcPct val="150000"/>
              </a:lnSpc>
            </a:pPr>
            <a:r>
              <a:rPr lang="en-US" sz="1050" dirty="0"/>
              <a:t>Throw exception in case annotation used incorrectly:</a:t>
            </a:r>
          </a:p>
          <a:p>
            <a:pPr lvl="2">
              <a:lnSpc>
                <a:spcPct val="150000"/>
              </a:lnSpc>
            </a:pPr>
            <a:r>
              <a:rPr lang="en-US" sz="1050" b="1" i="1" dirty="0"/>
              <a:t>@Codec – </a:t>
            </a:r>
            <a:r>
              <a:rPr lang="en-US" sz="1050" i="1" dirty="0"/>
              <a:t>used for class that does not implements </a:t>
            </a:r>
            <a:r>
              <a:rPr lang="en-US" sz="1050" dirty="0"/>
              <a:t>Decoder/Encoder interface</a:t>
            </a:r>
          </a:p>
          <a:p>
            <a:pPr lvl="2">
              <a:lnSpc>
                <a:spcPct val="150000"/>
              </a:lnSpc>
            </a:pPr>
            <a:r>
              <a:rPr lang="en-US" sz="1050" b="1" i="1" dirty="0"/>
              <a:t>@Key – </a:t>
            </a:r>
            <a:r>
              <a:rPr lang="en-US" sz="1050" dirty="0"/>
              <a:t>used for algorithm does not use key (for example: Caesar)</a:t>
            </a:r>
          </a:p>
          <a:p>
            <a:pPr lvl="2">
              <a:lnSpc>
                <a:spcPct val="150000"/>
              </a:lnSpc>
            </a:pPr>
            <a:r>
              <a:rPr lang="en-US" sz="1050" b="1" i="1" dirty="0"/>
              <a:t>@Shift – </a:t>
            </a:r>
            <a:r>
              <a:rPr lang="en-US" sz="1050" i="1" dirty="0"/>
              <a:t>used for class that does use shift (for example: Morse)</a:t>
            </a:r>
          </a:p>
          <a:p>
            <a:pPr lvl="2">
              <a:lnSpc>
                <a:spcPct val="150000"/>
              </a:lnSpc>
            </a:pPr>
            <a:endParaRPr lang="en-US" sz="1050" i="1" dirty="0"/>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50199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70C1-289F-3A4A-A8B7-0CC07080604E}"/>
              </a:ext>
            </a:extLst>
          </p:cNvPr>
          <p:cNvSpPr>
            <a:spLocks noGrp="1"/>
          </p:cNvSpPr>
          <p:nvPr>
            <p:ph type="title"/>
          </p:nvPr>
        </p:nvSpPr>
        <p:spPr/>
        <p:txBody>
          <a:bodyPr/>
          <a:lstStyle/>
          <a:p>
            <a:r>
              <a:rPr lang="en-US" sz="2400" dirty="0"/>
              <a:t>Links</a:t>
            </a:r>
            <a:endParaRPr lang="en-US" dirty="0"/>
          </a:p>
        </p:txBody>
      </p:sp>
      <p:sp>
        <p:nvSpPr>
          <p:cNvPr id="3" name="Text Placeholder 2">
            <a:extLst>
              <a:ext uri="{FF2B5EF4-FFF2-40B4-BE49-F238E27FC236}">
                <a16:creationId xmlns:a16="http://schemas.microsoft.com/office/drawing/2014/main" id="{FE67BCFF-D5B1-524A-8DA7-C18C2AE8C56F}"/>
              </a:ext>
            </a:extLst>
          </p:cNvPr>
          <p:cNvSpPr>
            <a:spLocks noGrp="1"/>
          </p:cNvSpPr>
          <p:nvPr>
            <p:ph type="body" idx="1"/>
          </p:nvPr>
        </p:nvSpPr>
        <p:spPr/>
        <p:txBody>
          <a:bodyPr/>
          <a:lstStyle/>
          <a:p>
            <a:pPr>
              <a:tabLst>
                <a:tab pos="517525" algn="l"/>
              </a:tabLst>
            </a:pPr>
            <a:r>
              <a:rPr lang="en-US" sz="2000" dirty="0">
                <a:latin typeface="Lato" panose="020F0502020204030203" pitchFamily="34" charset="0"/>
                <a:cs typeface="Lato" panose="020F0502020204030203" pitchFamily="34" charset="0"/>
                <a:hlinkClick r:id="rId2"/>
              </a:rPr>
              <a:t>Reflection API</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3"/>
              </a:rPr>
              <a:t>Using java reflection</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4"/>
              </a:rPr>
              <a:t>Annotations</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5"/>
              </a:rPr>
              <a:t>Memory model</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6"/>
              </a:rPr>
              <a:t>Java </a:t>
            </a:r>
            <a:r>
              <a:rPr lang="en-US" sz="2000" dirty="0" err="1">
                <a:latin typeface="Lato" panose="020F0502020204030203" pitchFamily="34" charset="0"/>
                <a:cs typeface="Lato" panose="020F0502020204030203" pitchFamily="34" charset="0"/>
                <a:hlinkClick r:id="rId6"/>
              </a:rPr>
              <a:t>classloaders</a:t>
            </a:r>
            <a:endParaRPr lang="en-US" sz="2000" dirty="0">
              <a:latin typeface="Lato" panose="020F0502020204030203" pitchFamily="34" charset="0"/>
              <a:cs typeface="Lato" panose="020F0502020204030203" pitchFamily="34" charset="0"/>
            </a:endParaRPr>
          </a:p>
        </p:txBody>
      </p:sp>
      <p:sp>
        <p:nvSpPr>
          <p:cNvPr id="5" name="Місце для номера слайда 4">
            <a:extLst>
              <a:ext uri="{FF2B5EF4-FFF2-40B4-BE49-F238E27FC236}">
                <a16:creationId xmlns:a16="http://schemas.microsoft.com/office/drawing/2014/main" id="{5AA603E9-CDBF-4B32-8641-02399BECC9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471787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253587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a:t>
            </a:r>
            <a:endParaRPr lang="ru-RU" sz="2400" dirty="0"/>
          </a:p>
        </p:txBody>
      </p:sp>
      <p:sp>
        <p:nvSpPr>
          <p:cNvPr id="3" name="Объект 2"/>
          <p:cNvSpPr>
            <a:spLocks noGrp="1"/>
          </p:cNvSpPr>
          <p:nvPr>
            <p:ph type="body" idx="1"/>
          </p:nvPr>
        </p:nvSpPr>
        <p:spPr/>
        <p:txBody>
          <a:bodyPr/>
          <a:lstStyle/>
          <a:p>
            <a:r>
              <a:rPr lang="en-US" sz="2000" dirty="0"/>
              <a:t>Java Heap space is used by java runtime to allocate memory to Objects and JRE classes. Whenever we create any object, it’s always created in the Heap space.</a:t>
            </a:r>
          </a:p>
          <a:p>
            <a:r>
              <a:rPr lang="en-US" sz="2000" dirty="0"/>
              <a:t>Garbage Collection runs on the heap memory to free the memory used by objects that doesn’t have any reference. Any object created in the heap space has global access and can be referenced from anywhere of the application.</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5390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Stack</a:t>
            </a:r>
            <a:endParaRPr lang="ru-RU" sz="2400" dirty="0"/>
          </a:p>
        </p:txBody>
      </p:sp>
      <p:sp>
        <p:nvSpPr>
          <p:cNvPr id="3" name="Объект 2"/>
          <p:cNvSpPr>
            <a:spLocks noGrp="1"/>
          </p:cNvSpPr>
          <p:nvPr>
            <p:ph type="body" idx="1"/>
          </p:nvPr>
        </p:nvSpPr>
        <p:spPr/>
        <p:txBody>
          <a:bodyPr/>
          <a:lstStyle/>
          <a:p>
            <a:r>
              <a:rPr lang="en-US" sz="1600" dirty="0"/>
              <a:t>Java Stack memory is used for execution of a thread. They contain method specific values that are short-lived and references to other objects in the heap that are getting referred from the method.</a:t>
            </a:r>
          </a:p>
          <a:p>
            <a:r>
              <a:rPr lang="en-US" sz="1600" dirty="0"/>
              <a:t>Stack memory is always referenced in LIFO (Last-In-First-Out) order. Whenever a method is invoked, a new block is created in the stack memory for the method to hold local primitive values and reference to other objects in the method.</a:t>
            </a:r>
          </a:p>
          <a:p>
            <a:r>
              <a:rPr lang="en-US" sz="1600" dirty="0"/>
              <a:t>As soon as method ends, the block becomes unused and become available for next method.</a:t>
            </a:r>
          </a:p>
          <a:p>
            <a:r>
              <a:rPr lang="en-US" sz="1600" dirty="0"/>
              <a:t>Stack memory size is very less compared to Heap memory.</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03012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Heap/Stack</a:t>
            </a:r>
            <a:endParaRPr lang="ru-RU" sz="2400" dirty="0"/>
          </a:p>
        </p:txBody>
      </p:sp>
      <p:sp>
        <p:nvSpPr>
          <p:cNvPr id="3" name="Объект 2"/>
          <p:cNvSpPr>
            <a:spLocks noGrp="1"/>
          </p:cNvSpPr>
          <p:nvPr>
            <p:ph type="body" idx="1"/>
          </p:nvPr>
        </p:nvSpPr>
        <p:spPr/>
        <p:txBody>
          <a:bodyPr/>
          <a:lstStyle/>
          <a:p>
            <a:r>
              <a:rPr lang="en-US" sz="2000" dirty="0"/>
              <a:t>We can use -</a:t>
            </a:r>
            <a:r>
              <a:rPr lang="en-US" sz="2000" dirty="0" err="1"/>
              <a:t>Xms</a:t>
            </a:r>
            <a:r>
              <a:rPr lang="en-US" sz="2000" dirty="0"/>
              <a:t> and -</a:t>
            </a:r>
            <a:r>
              <a:rPr lang="en-US" sz="2000" dirty="0" err="1"/>
              <a:t>Xmx</a:t>
            </a:r>
            <a:r>
              <a:rPr lang="en-US" sz="2000" dirty="0"/>
              <a:t> JVM option to define the startup size and maximum size of heap memory. We can use -</a:t>
            </a:r>
            <a:r>
              <a:rPr lang="en-US" sz="2000" dirty="0" err="1"/>
              <a:t>Xss</a:t>
            </a:r>
            <a:r>
              <a:rPr lang="en-US" sz="2000" dirty="0"/>
              <a:t> to define the stack memory size.</a:t>
            </a:r>
          </a:p>
          <a:p>
            <a:r>
              <a:rPr lang="en-US" sz="2000" dirty="0"/>
              <a:t>When stack memory is full, Java runtime throws </a:t>
            </a:r>
            <a:r>
              <a:rPr lang="en-US" sz="2000" dirty="0" err="1"/>
              <a:t>java.lang.StackOverFlowError</a:t>
            </a:r>
            <a:r>
              <a:rPr lang="en-US" sz="2000" dirty="0"/>
              <a:t> whereas if heap memory is full, it throws </a:t>
            </a:r>
            <a:r>
              <a:rPr lang="en-US" sz="2000" dirty="0" err="1"/>
              <a:t>java.lang.OutOfMemoryError</a:t>
            </a:r>
            <a:r>
              <a:rPr lang="en-US" sz="2000" dirty="0"/>
              <a:t>: Java Heap Space error.</a:t>
            </a:r>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84376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2000" dirty="0"/>
              <a:t>Class loaders are responsible for loading Java classes during runtime dynamically to the JVM</a:t>
            </a:r>
          </a:p>
          <a:p>
            <a:r>
              <a:rPr lang="en-US" sz="2000" dirty="0"/>
              <a:t>It is possible to implement your own Class loader</a:t>
            </a:r>
          </a:p>
          <a:p>
            <a:r>
              <a:rPr lang="en-US" sz="2000" dirty="0"/>
              <a:t>Almost all Java-based containers such servlet containers implement custom </a:t>
            </a:r>
            <a:r>
              <a:rPr lang="en-US" sz="2000" dirty="0" err="1"/>
              <a:t>ClassLoaders</a:t>
            </a:r>
            <a:r>
              <a:rPr lang="en-US" sz="2000" dirty="0"/>
              <a:t> to support features like hot deployment and runtime platform extensibility</a:t>
            </a:r>
          </a:p>
          <a:p>
            <a:endParaRPr lang="en-US" sz="2000" dirty="0"/>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68988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1800" dirty="0"/>
              <a:t>There are </a:t>
            </a:r>
            <a:r>
              <a:rPr lang="en-US" sz="1800" strike="sngStrike" dirty="0"/>
              <a:t>three</a:t>
            </a:r>
            <a:r>
              <a:rPr lang="en-US" sz="1800" dirty="0"/>
              <a:t> two types of built-in </a:t>
            </a:r>
            <a:r>
              <a:rPr lang="en-US" sz="1800" dirty="0" err="1"/>
              <a:t>ClassLoader</a:t>
            </a:r>
            <a:r>
              <a:rPr lang="en-US" sz="1800" dirty="0"/>
              <a:t> in Java:</a:t>
            </a:r>
          </a:p>
          <a:p>
            <a:r>
              <a:rPr lang="en-US" sz="1800" b="1" dirty="0"/>
              <a:t>Bootstrap Class Loader</a:t>
            </a:r>
            <a:r>
              <a:rPr lang="en-US" sz="1800" dirty="0"/>
              <a:t> – It loads JDK internal classes, typically loads </a:t>
            </a:r>
            <a:r>
              <a:rPr lang="en-US" sz="1800" b="1" dirty="0"/>
              <a:t>rt.jar </a:t>
            </a:r>
            <a:r>
              <a:rPr lang="en-US" sz="1800" dirty="0"/>
              <a:t>and other core classes for example </a:t>
            </a:r>
            <a:r>
              <a:rPr lang="en-US" sz="1800" b="1" dirty="0"/>
              <a:t>java.lang.*</a:t>
            </a:r>
            <a:r>
              <a:rPr lang="en-US" sz="1800" dirty="0"/>
              <a:t> package classes</a:t>
            </a:r>
          </a:p>
          <a:p>
            <a:r>
              <a:rPr lang="en-US" sz="1800" b="1" strike="sngStrike" dirty="0"/>
              <a:t>Extensions Class Loader</a:t>
            </a:r>
            <a:r>
              <a:rPr lang="en-US" sz="1800" dirty="0"/>
              <a:t> – It loads classes from the JDK extensions directory, usually </a:t>
            </a:r>
            <a:r>
              <a:rPr lang="en-US" sz="1800" b="1" i="1" dirty="0"/>
              <a:t>$JAVA_HOME/lib/</a:t>
            </a:r>
            <a:r>
              <a:rPr lang="en-US" sz="1800" b="1" i="1" dirty="0" err="1"/>
              <a:t>ext</a:t>
            </a:r>
            <a:r>
              <a:rPr lang="en-US" sz="1800" b="1" i="1" dirty="0"/>
              <a:t> </a:t>
            </a:r>
            <a:r>
              <a:rPr lang="en-US" sz="1800" dirty="0"/>
              <a:t>directory (no longer supported in Java 11)</a:t>
            </a:r>
          </a:p>
          <a:p>
            <a:r>
              <a:rPr lang="en-US" sz="1800" b="1" dirty="0"/>
              <a:t>System Class Loader</a:t>
            </a:r>
            <a:r>
              <a:rPr lang="en-US" sz="1800" dirty="0"/>
              <a:t> – It loads classes from the current </a:t>
            </a:r>
            <a:r>
              <a:rPr lang="en-US" sz="1800" dirty="0" err="1"/>
              <a:t>classpath</a:t>
            </a:r>
            <a:r>
              <a:rPr lang="en-US" sz="1800" dirty="0"/>
              <a:t> that can be set while invoking a program using </a:t>
            </a:r>
            <a:r>
              <a:rPr lang="en-US" sz="1800" b="1" i="1" dirty="0"/>
              <a:t>–cp </a:t>
            </a:r>
            <a:r>
              <a:rPr lang="en-US" sz="1800" dirty="0"/>
              <a:t>or </a:t>
            </a:r>
            <a:r>
              <a:rPr lang="en-US" sz="1800" b="1" i="1" dirty="0"/>
              <a:t>–</a:t>
            </a:r>
            <a:r>
              <a:rPr lang="en-US" sz="1800" b="1" i="1" dirty="0" err="1"/>
              <a:t>classpath</a:t>
            </a:r>
            <a:r>
              <a:rPr lang="en-US" sz="1800" b="1" i="1" dirty="0"/>
              <a:t> </a:t>
            </a:r>
            <a:r>
              <a:rPr lang="en-US" sz="1800" dirty="0"/>
              <a:t>command line options.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7635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r>
              <a:rPr lang="en-US" altLang="en-US" sz="1100" b="1" dirty="0">
                <a:solidFill>
                  <a:srgbClr val="000080"/>
                </a:solidFill>
                <a:latin typeface="Courier New" panose="02070309020205020404" pitchFamily="49" charset="0"/>
                <a:cs typeface="Courier New" panose="02070309020205020404" pitchFamily="49" charset="0"/>
              </a:rPr>
              <a:t>public class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b="1" dirty="0">
                <a:solidFill>
                  <a:srgbClr val="000080"/>
                </a:solidFill>
                <a:latin typeface="Courier New" panose="02070309020205020404" pitchFamily="49" charset="0"/>
                <a:cs typeface="Courier New" panose="02070309020205020404" pitchFamily="49" charset="0"/>
              </a:rPr>
              <a:t>public static void </a:t>
            </a:r>
            <a:r>
              <a:rPr lang="en-US" altLang="en-US" sz="1100" dirty="0">
                <a:solidFill>
                  <a:srgbClr val="000000"/>
                </a:solidFill>
                <a:latin typeface="Courier New" panose="02070309020205020404" pitchFamily="49" charset="0"/>
                <a:cs typeface="Courier New" panose="02070309020205020404" pitchFamily="49" charset="0"/>
              </a:rPr>
              <a:t>main(String[] </a:t>
            </a:r>
            <a:r>
              <a:rPr lang="en-US" altLang="en-US" sz="1100" dirty="0" err="1">
                <a:solidFill>
                  <a:srgbClr val="000000"/>
                </a:solidFill>
                <a:latin typeface="Courier New" panose="02070309020205020404" pitchFamily="49" charset="0"/>
                <a:cs typeface="Courier New" panose="02070309020205020404" pitchFamily="49" charset="0"/>
              </a:rPr>
              <a:t>args</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HashMap: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java.util.HashMap.</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this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external lib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com.google.gson.Gson.</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a:t>
            </a:r>
            <a:endParaRPr lang="en-US" altLang="en-US" sz="28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03313549"/>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TotalTime>
  <Words>1760</Words>
  <Application>Microsoft Office PowerPoint</Application>
  <PresentationFormat>Екран (16:9)</PresentationFormat>
  <Paragraphs>198</Paragraphs>
  <Slides>34</Slides>
  <Notes>2</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34</vt:i4>
      </vt:variant>
    </vt:vector>
  </HeadingPairs>
  <TitlesOfParts>
    <vt:vector size="39" baseType="lpstr">
      <vt:lpstr>Lato</vt:lpstr>
      <vt:lpstr>Arial</vt:lpstr>
      <vt:lpstr>Courier New</vt:lpstr>
      <vt:lpstr>Raleway</vt:lpstr>
      <vt:lpstr>Antonio template</vt:lpstr>
      <vt:lpstr>Lesson 12 – Reflection API, Annotations</vt:lpstr>
      <vt:lpstr>Lesson goals</vt:lpstr>
      <vt:lpstr>JVM Structure</vt:lpstr>
      <vt:lpstr>JVM Structure. Java Heap</vt:lpstr>
      <vt:lpstr>JVM Structure. Java Stack</vt:lpstr>
      <vt:lpstr>JVM Structure. Java Heap/Stack</vt:lpstr>
      <vt:lpstr>ClassLoader</vt:lpstr>
      <vt:lpstr>ClassLoader</vt:lpstr>
      <vt:lpstr>ClassLoader</vt:lpstr>
      <vt:lpstr>ClassLoader</vt:lpstr>
      <vt:lpstr>Native Methods</vt:lpstr>
      <vt:lpstr>Reflection API</vt:lpstr>
      <vt:lpstr>Reflection API</vt:lpstr>
      <vt:lpstr>java.lang.Class</vt:lpstr>
      <vt:lpstr>Class obtaining</vt:lpstr>
      <vt:lpstr>Class instantiation</vt:lpstr>
      <vt:lpstr>Class instantiation</vt:lpstr>
      <vt:lpstr>Declared fields</vt:lpstr>
      <vt:lpstr>Fields</vt:lpstr>
      <vt:lpstr>Declared methods</vt:lpstr>
      <vt:lpstr>Methods</vt:lpstr>
      <vt:lpstr>Invisible field update</vt:lpstr>
      <vt:lpstr>Invisible method invocation</vt:lpstr>
      <vt:lpstr>Annotations</vt:lpstr>
      <vt:lpstr>Annotations. RetentionPolicy</vt:lpstr>
      <vt:lpstr>Annotations. ElementType</vt:lpstr>
      <vt:lpstr>Annotations</vt:lpstr>
      <vt:lpstr>Annotations</vt:lpstr>
      <vt:lpstr>Class annotations usage</vt:lpstr>
      <vt:lpstr>Method annotations usage</vt:lpstr>
      <vt:lpstr>Homework</vt:lpstr>
      <vt:lpstr>Homework</vt:lpstr>
      <vt:lpstr>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 Built-In Classes</dc:title>
  <cp:lastModifiedBy>Oleksandr Kucher</cp:lastModifiedBy>
  <cp:revision>135</cp:revision>
  <dcterms:modified xsi:type="dcterms:W3CDTF">2019-12-16T16:37:01Z</dcterms:modified>
</cp:coreProperties>
</file>