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84" r:id="rId2"/>
    <p:sldId id="285" r:id="rId3"/>
    <p:sldId id="288" r:id="rId4"/>
    <p:sldId id="286" r:id="rId5"/>
    <p:sldId id="287" r:id="rId6"/>
    <p:sldId id="289" r:id="rId7"/>
    <p:sldId id="296" r:id="rId8"/>
    <p:sldId id="300" r:id="rId9"/>
    <p:sldId id="297" r:id="rId10"/>
    <p:sldId id="298" r:id="rId11"/>
    <p:sldId id="355" r:id="rId12"/>
    <p:sldId id="356" r:id="rId13"/>
    <p:sldId id="357" r:id="rId14"/>
    <p:sldId id="358" r:id="rId15"/>
    <p:sldId id="359" r:id="rId16"/>
    <p:sldId id="360" r:id="rId17"/>
    <p:sldId id="371" r:id="rId18"/>
    <p:sldId id="361" r:id="rId19"/>
    <p:sldId id="373" r:id="rId20"/>
    <p:sldId id="372" r:id="rId21"/>
    <p:sldId id="362" r:id="rId22"/>
    <p:sldId id="375" r:id="rId23"/>
    <p:sldId id="374" r:id="rId24"/>
    <p:sldId id="363" r:id="rId25"/>
    <p:sldId id="367" r:id="rId26"/>
    <p:sldId id="376" r:id="rId27"/>
    <p:sldId id="377" r:id="rId28"/>
    <p:sldId id="379" r:id="rId29"/>
    <p:sldId id="378" r:id="rId30"/>
    <p:sldId id="364" r:id="rId31"/>
    <p:sldId id="365" r:id="rId32"/>
    <p:sldId id="366" r:id="rId33"/>
    <p:sldId id="380" r:id="rId34"/>
    <p:sldId id="342" r:id="rId35"/>
    <p:sldId id="339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index.html" TargetMode="External"/><Relationship Id="rId2" Type="http://schemas.openxmlformats.org/officeDocument/2006/relationships/hyperlink" Target="https://docs.oracle.com/javase/tutorial/java/javaO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concepts/index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23492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3 – 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vs Overriding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 to the left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 to the left, move to the right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again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24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Defines a set of public abstract methods, which classes implementing the interface must provide.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Allows you to define what a class can do without saying how to do it (interface is a contract)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 class may implement multiple interfaces as well as extend class that implements interfaces, allowing for limited multiple inheritance in Java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May extend other interfaces, although they may not extend a class and vice versa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May contain public static final constant values, public, private and static methods, public default methods.</a:t>
            </a:r>
            <a:endParaRPr lang="uk-U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2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064744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SOME_CONST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ANOTHER_CONST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legsCount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//do something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canHuntWhileRunning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doSomeStaticWork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//do something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073CCC-3D71-45D0-9C61-C27A1E2D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44" y="1373588"/>
            <a:ext cx="362566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legsCount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canHuntWhileRunning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0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special data type that enables for a variable to be a set of predefined constants</a:t>
            </a:r>
          </a:p>
          <a:p>
            <a:r>
              <a:rPr lang="en-US" sz="2000" dirty="0"/>
              <a:t>Has unique set of values</a:t>
            </a:r>
          </a:p>
          <a:p>
            <a:r>
              <a:rPr lang="en-US" sz="2000" dirty="0"/>
              <a:t>Can implement interface</a:t>
            </a:r>
          </a:p>
          <a:p>
            <a:r>
              <a:rPr lang="en-US" sz="2000" dirty="0"/>
              <a:t>Can NOT extend class</a:t>
            </a:r>
          </a:p>
          <a:p>
            <a:r>
              <a:rPr lang="en-US" sz="2000" dirty="0"/>
              <a:t>Can contain fields and methods</a:t>
            </a:r>
          </a:p>
          <a:p>
            <a:r>
              <a:rPr lang="en-US" sz="2000" dirty="0"/>
              <a:t>Singleton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51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598C9-3647-4200-83F0-F8C69E4D0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379885"/>
            <a:ext cx="341311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 implements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IGravitable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MERCURY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3.303e+23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2.4397e6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VENUS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4.869e+24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6.0518e6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EARTH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5.976e+24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6.37814e6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...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double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kilograms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double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 meters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mass;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radius;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universal gravitational constant (m3 kg-1 s-2)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double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6.67300E-11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2F2D59-6521-4B78-8661-7E05CB55B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77" y="1379885"/>
            <a:ext cx="410778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Planet.EARTH.surfaceGravity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(Planet p 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weight on “ 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 p +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 is “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p.surfaceWeight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(mass));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Earth inhabited: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isPlanetInhabited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Planet.EARTH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isPlanetInhabited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(Planet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alivePlanet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alivePlanet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EARTH: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VENUS:  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MERCURY: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design principle is an established idea or best practice that facilitates the software design process.</a:t>
            </a:r>
          </a:p>
          <a:p>
            <a:r>
              <a:rPr lang="en-US" sz="2000" dirty="0"/>
              <a:t>More logical code</a:t>
            </a:r>
          </a:p>
          <a:p>
            <a:r>
              <a:rPr lang="en-US" sz="2000" dirty="0"/>
              <a:t>Code that is easier to understand </a:t>
            </a:r>
          </a:p>
          <a:p>
            <a:r>
              <a:rPr lang="en-US" sz="2000" dirty="0"/>
              <a:t>Classes that are easier to reuse in other relationships and applications </a:t>
            </a:r>
          </a:p>
          <a:p>
            <a:r>
              <a:rPr lang="en-US" sz="2000" dirty="0"/>
              <a:t>Code that is easier to maintain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76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Encapsulation</a:t>
            </a:r>
          </a:p>
          <a:p>
            <a:r>
              <a:rPr lang="en-US" sz="2000" dirty="0"/>
              <a:t>Abstraction</a:t>
            </a:r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0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Everything is object</a:t>
            </a:r>
          </a:p>
          <a:p>
            <a:r>
              <a:rPr lang="en-US" sz="2000" dirty="0"/>
              <a:t>Object is a class instance</a:t>
            </a:r>
          </a:p>
          <a:p>
            <a:r>
              <a:rPr lang="en-US" sz="2000" dirty="0"/>
              <a:t>Program – a set of interacting objects</a:t>
            </a:r>
          </a:p>
          <a:p>
            <a:r>
              <a:rPr lang="en-US" sz="2000" dirty="0"/>
              <a:t>Object has a state and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3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Encapsulation is the mechanism of hiding of data implementation by restricting access to public methods. Instance variables are kept private and accessor methods are made public to achieve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36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7B51AFF5-C082-47A1-861B-FF1A6EA966FE}"/>
              </a:ext>
            </a:extLst>
          </p:cNvPr>
          <p:cNvGrpSpPr/>
          <p:nvPr/>
        </p:nvGrpSpPr>
        <p:grpSpPr>
          <a:xfrm>
            <a:off x="891445" y="1377207"/>
            <a:ext cx="6776118" cy="3319726"/>
            <a:chOff x="891445" y="1377207"/>
            <a:chExt cx="6776118" cy="3319726"/>
          </a:xfrm>
        </p:grpSpPr>
        <p:pic>
          <p:nvPicPr>
            <p:cNvPr id="5" name="Picture 2" descr="Картинки по запросу blender scheme">
              <a:extLst>
                <a:ext uri="{FF2B5EF4-FFF2-40B4-BE49-F238E27FC236}">
                  <a16:creationId xmlns:a16="http://schemas.microsoft.com/office/drawing/2014/main" id="{7BDE5130-59BB-472F-9EBB-21F4A2781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093" y="1377207"/>
              <a:ext cx="755640" cy="1264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Картинки по запросу blender">
              <a:extLst>
                <a:ext uri="{FF2B5EF4-FFF2-40B4-BE49-F238E27FC236}">
                  <a16:creationId xmlns:a16="http://schemas.microsoft.com/office/drawing/2014/main" id="{6AEC8232-3768-4658-9BBF-AA41FAEBA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607" y="1413092"/>
              <a:ext cx="1165956" cy="137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Стрелка вправо 2">
              <a:extLst>
                <a:ext uri="{FF2B5EF4-FFF2-40B4-BE49-F238E27FC236}">
                  <a16:creationId xmlns:a16="http://schemas.microsoft.com/office/drawing/2014/main" id="{F555157A-18DE-443B-A494-85B03BF6C928}"/>
                </a:ext>
              </a:extLst>
            </p:cNvPr>
            <p:cNvSpPr/>
            <p:nvPr/>
          </p:nvSpPr>
          <p:spPr>
            <a:xfrm>
              <a:off x="5995670" y="1917415"/>
              <a:ext cx="363506" cy="1845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Picture 2" descr="Похожее изображение">
              <a:extLst>
                <a:ext uri="{FF2B5EF4-FFF2-40B4-BE49-F238E27FC236}">
                  <a16:creationId xmlns:a16="http://schemas.microsoft.com/office/drawing/2014/main" id="{47E92C39-5AF0-4B91-B084-0CF298A3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445" y="2642149"/>
              <a:ext cx="3518464" cy="205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50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  <a:p>
            <a:r>
              <a:rPr lang="en-US" dirty="0"/>
              <a:t>Implement encapsulation</a:t>
            </a:r>
          </a:p>
          <a:p>
            <a:r>
              <a:rPr lang="en-US" dirty="0"/>
              <a:t>Implement inheritance including visibility modifiers and composition</a:t>
            </a:r>
          </a:p>
          <a:p>
            <a:r>
              <a:rPr lang="en-US" dirty="0"/>
              <a:t>Implement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EncapsulationAccess </a:t>
            </a:r>
            <a:r>
              <a:rPr lang="en-US" dirty="0"/>
              <a:t>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Scooby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-doo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hasFur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41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Encapsulation. Java Beans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 JavaBean is a design principle for encapsulating data in an object in Java. </a:t>
            </a:r>
          </a:p>
          <a:p>
            <a:pPr lvl="1"/>
            <a:r>
              <a:rPr lang="en-US" sz="2000" dirty="0"/>
              <a:t>private properties</a:t>
            </a:r>
          </a:p>
          <a:p>
            <a:pPr lvl="1"/>
            <a:r>
              <a:rPr lang="en-US" sz="2000" dirty="0"/>
              <a:t>public getter(get, is for primitive 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public setter (set)</a:t>
            </a:r>
          </a:p>
          <a:p>
            <a:pPr lvl="1"/>
            <a:r>
              <a:rPr lang="en-US" sz="2000" dirty="0"/>
              <a:t>property name in getter/setter starts with uppercase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94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Encapsulation. Java Beans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CD8C86-7761-4F1D-839A-E66BEF80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335051"/>
            <a:ext cx="2723823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hasPaws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CF05A-0B61-461A-928C-C2A4F82BBD53}"/>
              </a:ext>
            </a:extLst>
          </p:cNvPr>
          <p:cNvSpPr/>
          <p:nvPr/>
        </p:nvSpPr>
        <p:spPr>
          <a:xfrm>
            <a:off x="4125000" y="1335051"/>
            <a:ext cx="390857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5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3227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Abstract means a concept or an Idea which is not associated with any instance. Using abstract class/interface we express the intent of the class rather than the actual implementation. In a way, one class should not know the inner details of another in order to use it, just knowing the interfaces should be good enough.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19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Inheritances expresses “is-a” and/or “has-a” relationship between two objects. Using Inheritance, In derived classes we can reuse the code of existing super classes. In Java, concept of “is-a” is based on class inheritance (using </a:t>
            </a:r>
            <a:r>
              <a:rPr lang="en-US" sz="2000" i="1" dirty="0"/>
              <a:t>extends</a:t>
            </a:r>
            <a:r>
              <a:rPr lang="en-US" sz="2000" dirty="0"/>
              <a:t>) or interface implementation (using </a:t>
            </a:r>
            <a:r>
              <a:rPr lang="en-US" sz="2000" i="1" dirty="0"/>
              <a:t>implements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10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Inheritance example">
            <a:extLst>
              <a:ext uri="{FF2B5EF4-FFF2-40B4-BE49-F238E27FC236}">
                <a16:creationId xmlns:a16="http://schemas.microsoft.com/office/drawing/2014/main" id="{8D67AFD0-E108-4F35-8A08-29589A31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215788"/>
            <a:ext cx="7224662" cy="27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5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FB91D3-22A5-41EA-BD58-3D08FEF3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63" y="1679198"/>
            <a:ext cx="256219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A6FE1-FFA2-47E4-BB48-CB7D91CA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72" y="1215788"/>
            <a:ext cx="23284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Скругленная соединительная линия 12">
            <a:extLst>
              <a:ext uri="{FF2B5EF4-FFF2-40B4-BE49-F238E27FC236}">
                <a16:creationId xmlns:a16="http://schemas.microsoft.com/office/drawing/2014/main" id="{897C702D-A5BB-4E74-8295-CEFE64B015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28257" y="1877508"/>
            <a:ext cx="1336715" cy="694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13">
            <a:extLst>
              <a:ext uri="{FF2B5EF4-FFF2-40B4-BE49-F238E27FC236}">
                <a16:creationId xmlns:a16="http://schemas.microsoft.com/office/drawing/2014/main" id="{FE1E25B0-6F8D-49AA-996C-7B02A13D30B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528257" y="2571750"/>
            <a:ext cx="1336715" cy="694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F36ABE5-E2E5-4577-9106-C18031F9AA27}"/>
              </a:ext>
            </a:extLst>
          </p:cNvPr>
          <p:cNvSpPr/>
          <p:nvPr/>
        </p:nvSpPr>
        <p:spPr>
          <a:xfrm>
            <a:off x="4864972" y="2604273"/>
            <a:ext cx="2328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348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Inheritance. Virtual methods invocation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3411F9-7C93-4BDC-AB2F-F890C28C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00" y="1833086"/>
            <a:ext cx="318491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animal.feed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944582-FA15-4AEF-B02A-38A5C2B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941" y="1215788"/>
            <a:ext cx="3278094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8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(has-a)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Object composition is the idea of creating a class by connecting other classes as members using the has‐a principle. </a:t>
            </a:r>
          </a:p>
          <a:p>
            <a:r>
              <a:rPr lang="en-US" sz="2000" dirty="0"/>
              <a:t>Inheritance is the idea of creating a class that inherits all its reusable methods and objects from a parent class. </a:t>
            </a:r>
          </a:p>
          <a:p>
            <a:r>
              <a:rPr lang="en-US" sz="2000" dirty="0"/>
              <a:t>Both are used to create complex data models, each with its own advantages and disadvantages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0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(has-a)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87FF92-B5E0-492A-9B77-FAB9D35B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525309"/>
            <a:ext cx="2652067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.getSalary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D3FFDE-604A-4C7B-A9BB-F8C336FB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00" y="1525309"/>
            <a:ext cx="341256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B8E-A7CE-7747-9838-039FEF0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0A8B-F622-A54C-94A0-EE66DA8A6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1DCD3-E3C7-4152-B323-0CAA735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1" y="1215788"/>
            <a:ext cx="4343400" cy="32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An object in Java may take on a variety of forms, in part depending on the reference used to access the object. </a:t>
            </a:r>
          </a:p>
          <a:p>
            <a:r>
              <a:rPr lang="en-US" sz="2000" dirty="0"/>
              <a:t>One name, many forms. Polymorphism manifests itself by having multiple methods all with the same name, but slightly different functionality.</a:t>
            </a:r>
          </a:p>
          <a:p>
            <a:r>
              <a:rPr lang="en-US" sz="2000" dirty="0"/>
              <a:t>There are 2 basic types of polymorphism. </a:t>
            </a:r>
          </a:p>
          <a:p>
            <a:pPr lvl="1"/>
            <a:r>
              <a:rPr lang="en-US" sz="2000" dirty="0"/>
              <a:t>Overriding, also called run-time (dynamic) polymorphism. </a:t>
            </a:r>
          </a:p>
          <a:p>
            <a:pPr lvl="1"/>
            <a:r>
              <a:rPr lang="en-US" sz="2000" dirty="0"/>
              <a:t>Overloading, which is referred to as compile-time (static) polymorphism.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738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dirty="0"/>
              <a:t>The type of the object determines which properties exist within the object in memory. </a:t>
            </a:r>
          </a:p>
          <a:p>
            <a:r>
              <a:rPr lang="en-US" sz="2000" dirty="0"/>
              <a:t>The type of the reference to the object determines which methods and variables are accessible to the Java program</a:t>
            </a:r>
          </a:p>
          <a:p>
            <a:r>
              <a:rPr lang="en-US" sz="2000" dirty="0"/>
              <a:t>Polymorphism is the ability of a single interface to support multiple underlying forms.</a:t>
            </a:r>
          </a:p>
          <a:p>
            <a:r>
              <a:rPr lang="en-US" sz="2000" dirty="0"/>
              <a:t>Polymorphism is the ability of a single interface to support multiple underlying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613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principles.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17BCB4-890A-4A9A-BA4C-488B983E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215788"/>
            <a:ext cx="316902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Dolphin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whistle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F8E47-D130-4283-8A48-6E6A7FCA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724" y="1215788"/>
            <a:ext cx="372906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LivesInOcean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animal.makeSound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Oceanographer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Dolphin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o.checkSound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7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994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Classes and Objects</a:t>
            </a:r>
            <a:endParaRPr lang="en-US" dirty="0"/>
          </a:p>
          <a:p>
            <a:r>
              <a:rPr lang="en-US" dirty="0">
                <a:hlinkClick r:id="rId3"/>
              </a:rPr>
              <a:t>Interfaces and Inheritance</a:t>
            </a:r>
            <a:endParaRPr lang="en-US" dirty="0"/>
          </a:p>
          <a:p>
            <a:r>
              <a:rPr lang="en-US" dirty="0">
                <a:hlinkClick r:id="rId4"/>
              </a:rPr>
              <a:t>Object-Oriented Programming Concepts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</p:spPr>
        <p:txBody>
          <a:bodyPr/>
          <a:lstStyle/>
          <a:p>
            <a:r>
              <a:rPr lang="en-US" altLang="en-US" sz="1800" dirty="0"/>
              <a:t>May contain any number of methods including zero</a:t>
            </a:r>
          </a:p>
          <a:p>
            <a:r>
              <a:rPr lang="en-US" altLang="en-US" sz="1800" dirty="0"/>
              <a:t>If class has at least one abstract method – class is abstract</a:t>
            </a:r>
          </a:p>
          <a:p>
            <a:r>
              <a:rPr lang="en-US" altLang="en-US" sz="1800" dirty="0"/>
              <a:t>Abstract methods may not appear in a class that is not abstract</a:t>
            </a:r>
          </a:p>
          <a:p>
            <a:r>
              <a:rPr lang="en-US" altLang="en-US" sz="1800" dirty="0"/>
              <a:t>The first concrete subclass of an abstract class is required to implement all abstract methods that were not implemented by a superclass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4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vs Constructor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74006" cy="3552300"/>
          </a:xfrm>
        </p:spPr>
        <p:txBody>
          <a:bodyPr/>
          <a:lstStyle/>
          <a:p>
            <a:r>
              <a:rPr lang="en-US" altLang="en-US" dirty="0"/>
              <a:t>Method describes behavior</a:t>
            </a:r>
          </a:p>
          <a:p>
            <a:r>
              <a:rPr lang="en-US" altLang="en-US" dirty="0"/>
              <a:t>Method signature:</a:t>
            </a:r>
          </a:p>
          <a:p>
            <a:pPr lvl="1"/>
            <a:r>
              <a:rPr lang="en-US" altLang="en-US" dirty="0"/>
              <a:t>name</a:t>
            </a:r>
          </a:p>
          <a:p>
            <a:pPr lvl="1"/>
            <a:r>
              <a:rPr lang="en-US" altLang="en-US" dirty="0"/>
              <a:t>arguments (including order)</a:t>
            </a:r>
          </a:p>
          <a:p>
            <a:r>
              <a:rPr lang="en-US" altLang="en-US" dirty="0"/>
              <a:t>Specific method with the same to class name and without return statement called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0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86F-4758-1642-B669-2591294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18F9-3F80-004E-99A4-BCD7D3F0E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E8DFFD-C009-426C-874F-DFEBAC5C519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34413" y="1361982"/>
            <a:ext cx="3922869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No-Name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5AE08EA6-ED10-4AC3-9D10-555F3BB62E01}"/>
              </a:ext>
            </a:extLst>
          </p:cNvPr>
          <p:cNvSpPr/>
          <p:nvPr/>
        </p:nvSpPr>
        <p:spPr>
          <a:xfrm>
            <a:off x="4572000" y="1215788"/>
            <a:ext cx="7707086" cy="36471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BAD</a:t>
            </a:r>
            <a:br>
              <a:rPr lang="ru-RU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paws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r>
              <a:rPr lang="en-US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compile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method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1800" dirty="0"/>
              <a:t>The access modifier must be the same or more accessible;</a:t>
            </a:r>
          </a:p>
          <a:p>
            <a:r>
              <a:rPr lang="en-US" sz="1800" dirty="0"/>
              <a:t>The return type must be the same or a more restrictive type, also known as covariant return types;</a:t>
            </a:r>
          </a:p>
          <a:p>
            <a:r>
              <a:rPr lang="en-US" sz="1800" dirty="0"/>
              <a:t>If any checked exceptions are thrown, only the same exceptions or subclasses of those exceptions can be thrown;</a:t>
            </a:r>
          </a:p>
          <a:p>
            <a:r>
              <a:rPr lang="en-US" sz="1800" dirty="0"/>
              <a:t>The methods must not be static. (If they are, the method is hidden and not overridden);</a:t>
            </a:r>
          </a:p>
          <a:p>
            <a:r>
              <a:rPr lang="ru-RU" altLang="ru-RU" sz="18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/>
              <a:t>- It is a great idea to get in the habit of using it in order to avoid accidentally overloading a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23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r>
              <a:rPr lang="en-US" sz="2000" i="1" dirty="0">
                <a:solidFill>
                  <a:srgbClr val="808080"/>
                </a:solidFill>
              </a:rPr>
              <a:t>Exact match by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Matching a superclass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Converting to a larger primitive type</a:t>
            </a:r>
          </a:p>
          <a:p>
            <a:r>
              <a:rPr lang="en-US" sz="2000" i="1" dirty="0">
                <a:solidFill>
                  <a:srgbClr val="808080"/>
                </a:solidFill>
              </a:rPr>
              <a:t>Converting to an </a:t>
            </a:r>
            <a:r>
              <a:rPr lang="en-US" sz="2000" i="1" dirty="0" err="1">
                <a:solidFill>
                  <a:srgbClr val="808080"/>
                </a:solidFill>
              </a:rPr>
              <a:t>autoboxed</a:t>
            </a:r>
            <a:r>
              <a:rPr lang="en-US" sz="2000" i="1" dirty="0">
                <a:solidFill>
                  <a:srgbClr val="808080"/>
                </a:solidFill>
              </a:rPr>
              <a:t> type</a:t>
            </a:r>
          </a:p>
          <a:p>
            <a:r>
              <a:rPr lang="en-US" sz="2000" i="1" dirty="0" err="1">
                <a:solidFill>
                  <a:srgbClr val="808080"/>
                </a:solidFill>
              </a:rPr>
              <a:t>Varargs</a:t>
            </a:r>
            <a:endParaRPr lang="en-US" sz="2000" i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22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commented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i) {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qqqq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altLang="ru-RU" sz="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ru-RU" altLang="ru-RU" sz="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overloadedMethod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42625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1024</Words>
  <Application>Microsoft Office PowerPoint</Application>
  <PresentationFormat>Екран (16:9)</PresentationFormat>
  <Paragraphs>201</Paragraphs>
  <Slides>35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40" baseType="lpstr">
      <vt:lpstr>Raleway</vt:lpstr>
      <vt:lpstr>Lato</vt:lpstr>
      <vt:lpstr>Arial</vt:lpstr>
      <vt:lpstr>Courier New</vt:lpstr>
      <vt:lpstr>Antonio template</vt:lpstr>
      <vt:lpstr>Lesson 3 – OOP</vt:lpstr>
      <vt:lpstr>Lesson goals</vt:lpstr>
      <vt:lpstr>Object vs Class</vt:lpstr>
      <vt:lpstr>Abstract Classes</vt:lpstr>
      <vt:lpstr>Method vs Constructor</vt:lpstr>
      <vt:lpstr>Constructor</vt:lpstr>
      <vt:lpstr>Overriding rules</vt:lpstr>
      <vt:lpstr>Overloading precedence</vt:lpstr>
      <vt:lpstr>Overloading precedence</vt:lpstr>
      <vt:lpstr>Overloading vs Overriding</vt:lpstr>
      <vt:lpstr>Interface</vt:lpstr>
      <vt:lpstr>Interface</vt:lpstr>
      <vt:lpstr>Enumeration</vt:lpstr>
      <vt:lpstr>Enumeration</vt:lpstr>
      <vt:lpstr>Design principle</vt:lpstr>
      <vt:lpstr>OOP principles</vt:lpstr>
      <vt:lpstr>OOP principles</vt:lpstr>
      <vt:lpstr>OOP principles. Encapsulation</vt:lpstr>
      <vt:lpstr>OOP principles. Encapsulation</vt:lpstr>
      <vt:lpstr>EncapsulationAccess modifiers</vt:lpstr>
      <vt:lpstr>Encapsulation. Java Beans</vt:lpstr>
      <vt:lpstr>Encapsulation. Java Beans</vt:lpstr>
      <vt:lpstr>OOP principles. Abstraction</vt:lpstr>
      <vt:lpstr>OOP principles. Inheritance</vt:lpstr>
      <vt:lpstr>Inheritance (is-a)</vt:lpstr>
      <vt:lpstr>Inheritance (is-a)</vt:lpstr>
      <vt:lpstr>Inheritance. Virtual methods invocation</vt:lpstr>
      <vt:lpstr>Composition (has-a)</vt:lpstr>
      <vt:lpstr>Composition (has-a)</vt:lpstr>
      <vt:lpstr>OOP principles. Polymorphism</vt:lpstr>
      <vt:lpstr>OOP principles. Polymorphism</vt:lpstr>
      <vt:lpstr>OOP principles. Polymorphism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Oleksandr Kucher</cp:lastModifiedBy>
  <cp:revision>55</cp:revision>
  <dcterms:modified xsi:type="dcterms:W3CDTF">2019-10-13T10:36:19Z</dcterms:modified>
</cp:coreProperties>
</file>